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371" r:id="rId1"/>
    <p:sldMasterId id="2147484427" r:id="rId2"/>
    <p:sldMasterId id="2147484408" r:id="rId3"/>
    <p:sldMasterId id="2147484389" r:id="rId4"/>
  </p:sldMasterIdLst>
  <p:notesMasterIdLst>
    <p:notesMasterId r:id="rId59"/>
  </p:notesMasterIdLst>
  <p:handoutMasterIdLst>
    <p:handoutMasterId r:id="rId60"/>
  </p:handoutMasterIdLst>
  <p:sldIdLst>
    <p:sldId id="477" r:id="rId5"/>
    <p:sldId id="276" r:id="rId6"/>
    <p:sldId id="406" r:id="rId7"/>
    <p:sldId id="474" r:id="rId8"/>
    <p:sldId id="377" r:id="rId9"/>
    <p:sldId id="458" r:id="rId10"/>
    <p:sldId id="475" r:id="rId11"/>
    <p:sldId id="409" r:id="rId12"/>
    <p:sldId id="469" r:id="rId13"/>
    <p:sldId id="470" r:id="rId14"/>
    <p:sldId id="383" r:id="rId15"/>
    <p:sldId id="471" r:id="rId16"/>
    <p:sldId id="391" r:id="rId17"/>
    <p:sldId id="429" r:id="rId18"/>
    <p:sldId id="384" r:id="rId19"/>
    <p:sldId id="387" r:id="rId20"/>
    <p:sldId id="398" r:id="rId21"/>
    <p:sldId id="402" r:id="rId22"/>
    <p:sldId id="451" r:id="rId23"/>
    <p:sldId id="472" r:id="rId24"/>
    <p:sldId id="454" r:id="rId25"/>
    <p:sldId id="473" r:id="rId26"/>
    <p:sldId id="467" r:id="rId27"/>
    <p:sldId id="392" r:id="rId28"/>
    <p:sldId id="466" r:id="rId29"/>
    <p:sldId id="414" r:id="rId30"/>
    <p:sldId id="434" r:id="rId31"/>
    <p:sldId id="388" r:id="rId32"/>
    <p:sldId id="433" r:id="rId33"/>
    <p:sldId id="450" r:id="rId34"/>
    <p:sldId id="446" r:id="rId35"/>
    <p:sldId id="437" r:id="rId36"/>
    <p:sldId id="410" r:id="rId37"/>
    <p:sldId id="476" r:id="rId38"/>
    <p:sldId id="449" r:id="rId39"/>
    <p:sldId id="462" r:id="rId40"/>
    <p:sldId id="460" r:id="rId41"/>
    <p:sldId id="461" r:id="rId42"/>
    <p:sldId id="459" r:id="rId43"/>
    <p:sldId id="425" r:id="rId44"/>
    <p:sldId id="435" r:id="rId45"/>
    <p:sldId id="445" r:id="rId46"/>
    <p:sldId id="438" r:id="rId47"/>
    <p:sldId id="439" r:id="rId48"/>
    <p:sldId id="440" r:id="rId49"/>
    <p:sldId id="441" r:id="rId50"/>
    <p:sldId id="442" r:id="rId51"/>
    <p:sldId id="463" r:id="rId52"/>
    <p:sldId id="405" r:id="rId53"/>
    <p:sldId id="427" r:id="rId54"/>
    <p:sldId id="464" r:id="rId55"/>
    <p:sldId id="478" r:id="rId56"/>
    <p:sldId id="479" r:id="rId57"/>
    <p:sldId id="480" r:id="rId58"/>
  </p:sldIdLst>
  <p:sldSz cx="9144000" cy="6858000" type="letter"/>
  <p:notesSz cx="6858000" cy="9296400"/>
  <p:custDataLst>
    <p:tags r:id="rId61"/>
  </p:custDataLst>
  <p:defaultTextStyle>
    <a:defPPr>
      <a:defRPr lang="en-US"/>
    </a:defPPr>
    <a:lvl1pPr algn="ctr" rtl="0" eaLnBrk="0" fontAlgn="base" hangingPunct="0">
      <a:spcBef>
        <a:spcPct val="0"/>
      </a:spcBef>
      <a:spcAft>
        <a:spcPct val="0"/>
      </a:spcAft>
      <a:defRPr sz="2200" kern="1200">
        <a:solidFill>
          <a:schemeClr val="tx1"/>
        </a:solidFill>
        <a:latin typeface="Times" charset="0"/>
        <a:ea typeface="MS PGothic" pitchFamily="34" charset="-128"/>
        <a:cs typeface="+mn-cs"/>
      </a:defRPr>
    </a:lvl1pPr>
    <a:lvl2pPr marL="409575" indent="47625" algn="ctr" rtl="0" eaLnBrk="0" fontAlgn="base" hangingPunct="0">
      <a:spcBef>
        <a:spcPct val="0"/>
      </a:spcBef>
      <a:spcAft>
        <a:spcPct val="0"/>
      </a:spcAft>
      <a:defRPr sz="2200" kern="1200">
        <a:solidFill>
          <a:schemeClr val="tx1"/>
        </a:solidFill>
        <a:latin typeface="Times" charset="0"/>
        <a:ea typeface="MS PGothic" pitchFamily="34" charset="-128"/>
        <a:cs typeface="+mn-cs"/>
      </a:defRPr>
    </a:lvl2pPr>
    <a:lvl3pPr marL="819150" indent="95250" algn="ctr" rtl="0" eaLnBrk="0" fontAlgn="base" hangingPunct="0">
      <a:spcBef>
        <a:spcPct val="0"/>
      </a:spcBef>
      <a:spcAft>
        <a:spcPct val="0"/>
      </a:spcAft>
      <a:defRPr sz="2200" kern="1200">
        <a:solidFill>
          <a:schemeClr val="tx1"/>
        </a:solidFill>
        <a:latin typeface="Times" charset="0"/>
        <a:ea typeface="MS PGothic" pitchFamily="34" charset="-128"/>
        <a:cs typeface="+mn-cs"/>
      </a:defRPr>
    </a:lvl3pPr>
    <a:lvl4pPr marL="1230313" indent="141288" algn="ctr" rtl="0" eaLnBrk="0" fontAlgn="base" hangingPunct="0">
      <a:spcBef>
        <a:spcPct val="0"/>
      </a:spcBef>
      <a:spcAft>
        <a:spcPct val="0"/>
      </a:spcAft>
      <a:defRPr sz="2200" kern="1200">
        <a:solidFill>
          <a:schemeClr val="tx1"/>
        </a:solidFill>
        <a:latin typeface="Times" charset="0"/>
        <a:ea typeface="MS PGothic" pitchFamily="34" charset="-128"/>
        <a:cs typeface="+mn-cs"/>
      </a:defRPr>
    </a:lvl4pPr>
    <a:lvl5pPr marL="1639888" indent="188913" algn="ctr" rtl="0" eaLnBrk="0" fontAlgn="base" hangingPunct="0">
      <a:spcBef>
        <a:spcPct val="0"/>
      </a:spcBef>
      <a:spcAft>
        <a:spcPct val="0"/>
      </a:spcAft>
      <a:defRPr sz="2200" kern="1200">
        <a:solidFill>
          <a:schemeClr val="tx1"/>
        </a:solidFill>
        <a:latin typeface="Times" charset="0"/>
        <a:ea typeface="MS PGothic" pitchFamily="34" charset="-128"/>
        <a:cs typeface="+mn-cs"/>
      </a:defRPr>
    </a:lvl5pPr>
    <a:lvl6pPr marL="2286000" algn="l" defTabSz="914400" rtl="0" eaLnBrk="1" latinLnBrk="0" hangingPunct="1">
      <a:defRPr sz="2200" kern="1200">
        <a:solidFill>
          <a:schemeClr val="tx1"/>
        </a:solidFill>
        <a:latin typeface="Times" charset="0"/>
        <a:ea typeface="MS PGothic" pitchFamily="34" charset="-128"/>
        <a:cs typeface="+mn-cs"/>
      </a:defRPr>
    </a:lvl6pPr>
    <a:lvl7pPr marL="2743200" algn="l" defTabSz="914400" rtl="0" eaLnBrk="1" latinLnBrk="0" hangingPunct="1">
      <a:defRPr sz="2200" kern="1200">
        <a:solidFill>
          <a:schemeClr val="tx1"/>
        </a:solidFill>
        <a:latin typeface="Times" charset="0"/>
        <a:ea typeface="MS PGothic" pitchFamily="34" charset="-128"/>
        <a:cs typeface="+mn-cs"/>
      </a:defRPr>
    </a:lvl7pPr>
    <a:lvl8pPr marL="3200400" algn="l" defTabSz="914400" rtl="0" eaLnBrk="1" latinLnBrk="0" hangingPunct="1">
      <a:defRPr sz="2200" kern="1200">
        <a:solidFill>
          <a:schemeClr val="tx1"/>
        </a:solidFill>
        <a:latin typeface="Times" charset="0"/>
        <a:ea typeface="MS PGothic" pitchFamily="34" charset="-128"/>
        <a:cs typeface="+mn-cs"/>
      </a:defRPr>
    </a:lvl8pPr>
    <a:lvl9pPr marL="3657600" algn="l" defTabSz="914400" rtl="0" eaLnBrk="1" latinLnBrk="0" hangingPunct="1">
      <a:defRPr sz="22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1657">
          <p15:clr>
            <a:srgbClr val="A4A3A4"/>
          </p15:clr>
        </p15:guide>
        <p15:guide id="2" pos="27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lhmy" initials="s" lastIdx="3" clrIdx="0"/>
  <p:cmAuthor id="1" name="Siddall, Christine (GWL)" initials="SC(" lastIdx="1" clrIdx="1">
    <p:extLst>
      <p:ext uri="{19B8F6BF-5375-455C-9EA6-DF929625EA0E}">
        <p15:presenceInfo xmlns:p15="http://schemas.microsoft.com/office/powerpoint/2012/main" userId="S-1-5-21-563433964-343222888-25656452-90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F1F2"/>
    <a:srgbClr val="EEF1F1"/>
    <a:srgbClr val="783064"/>
    <a:srgbClr val="DBE3E3"/>
    <a:srgbClr val="339966"/>
    <a:srgbClr val="1486BE"/>
    <a:srgbClr val="4F81BD"/>
    <a:srgbClr val="E6651E"/>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60446" autoAdjust="0"/>
  </p:normalViewPr>
  <p:slideViewPr>
    <p:cSldViewPr snapToGrid="0">
      <p:cViewPr varScale="1">
        <p:scale>
          <a:sx n="70" d="100"/>
          <a:sy n="70" d="100"/>
        </p:scale>
        <p:origin x="3006" y="66"/>
      </p:cViewPr>
      <p:guideLst>
        <p:guide orient="horz" pos="1657"/>
        <p:guide pos="2775"/>
      </p:guideLst>
    </p:cSldViewPr>
  </p:slideViewPr>
  <p:outlineViewPr>
    <p:cViewPr>
      <p:scale>
        <a:sx n="33" d="100"/>
        <a:sy n="33" d="100"/>
      </p:scale>
      <p:origin x="0" y="705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dirty="0">
                <a:solidFill>
                  <a:srgbClr val="339966"/>
                </a:solidFill>
                <a:latin typeface="Century Gothic" pitchFamily="34" charset="0"/>
              </a:rPr>
              <a:t>Overall </a:t>
            </a:r>
            <a:r>
              <a:rPr lang="en-US" sz="1800" b="1" i="1" strike="noStrike" baseline="0">
                <a:solidFill>
                  <a:srgbClr val="339966"/>
                </a:solidFill>
                <a:latin typeface="Century Gothic" pitchFamily="34" charset="0"/>
              </a:rPr>
              <a:t>% Claiming</a:t>
            </a:r>
            <a:endParaRPr lang="en-US" sz="1800" b="1" i="1" dirty="0">
              <a:solidFill>
                <a:srgbClr val="339966"/>
              </a:solidFill>
              <a:latin typeface="Century Gothic" pitchFamily="34" charset="0"/>
            </a:endParaRPr>
          </a:p>
        </c:rich>
      </c:tx>
      <c:layout>
        <c:manualLayout>
          <c:xMode val="edge"/>
          <c:yMode val="edge"/>
          <c:x val="0.20730951166722791"/>
          <c:y val="2.223066944218181E-2"/>
        </c:manualLayout>
      </c:layout>
      <c:overlay val="1"/>
    </c:title>
    <c:autoTitleDeleted val="0"/>
    <c:plotArea>
      <c:layout>
        <c:manualLayout>
          <c:layoutTarget val="inner"/>
          <c:xMode val="edge"/>
          <c:yMode val="edge"/>
          <c:x val="0.13278029988931841"/>
          <c:y val="0.1641394008310319"/>
          <c:w val="0.79871263853425634"/>
          <c:h val="0.84123352428359122"/>
        </c:manualLayout>
      </c:layout>
      <c:doughnutChart>
        <c:varyColors val="1"/>
        <c:dLbls>
          <c:showLegendKey val="0"/>
          <c:showVal val="0"/>
          <c:showCatName val="0"/>
          <c:showSerName val="0"/>
          <c:showPercent val="0"/>
          <c:showBubbleSize val="0"/>
          <c:showLeaderLines val="0"/>
        </c:dLbls>
        <c:firstSliceAng val="0"/>
        <c:holeSize val="40"/>
      </c:doughnut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dirty="0">
                <a:solidFill>
                  <a:srgbClr val="339966"/>
                </a:solidFill>
                <a:latin typeface="Century Gothic" pitchFamily="34" charset="0"/>
              </a:rPr>
              <a:t>Overall </a:t>
            </a:r>
            <a:r>
              <a:rPr lang="en-US" sz="1800" b="1" i="1" strike="noStrike" baseline="0">
                <a:solidFill>
                  <a:srgbClr val="339966"/>
                </a:solidFill>
                <a:latin typeface="Century Gothic" pitchFamily="34" charset="0"/>
              </a:rPr>
              <a:t>% Claiming</a:t>
            </a:r>
            <a:endParaRPr lang="en-US" sz="1800" b="1" i="1" dirty="0">
              <a:solidFill>
                <a:srgbClr val="339966"/>
              </a:solidFill>
              <a:latin typeface="Century Gothic" pitchFamily="34" charset="0"/>
            </a:endParaRPr>
          </a:p>
        </c:rich>
      </c:tx>
      <c:layout>
        <c:manualLayout>
          <c:xMode val="edge"/>
          <c:yMode val="edge"/>
          <c:x val="0.20730951166722791"/>
          <c:y val="2.223066944218181E-2"/>
        </c:manualLayout>
      </c:layout>
      <c:overlay val="1"/>
    </c:title>
    <c:autoTitleDeleted val="0"/>
    <c:plotArea>
      <c:layout>
        <c:manualLayout>
          <c:layoutTarget val="inner"/>
          <c:xMode val="edge"/>
          <c:yMode val="edge"/>
          <c:x val="0.13278029988931841"/>
          <c:y val="0.16413940083103143"/>
          <c:w val="0.79871263853425634"/>
          <c:h val="0.84123352428359166"/>
        </c:manualLayout>
      </c:layout>
      <c:doughnutChart>
        <c:varyColors val="1"/>
        <c:dLbls>
          <c:showLegendKey val="0"/>
          <c:showVal val="0"/>
          <c:showCatName val="0"/>
          <c:showSerName val="0"/>
          <c:showPercent val="0"/>
          <c:showBubbleSize val="0"/>
          <c:showLeaderLines val="0"/>
        </c:dLbls>
        <c:firstSliceAng val="0"/>
        <c:holeSize val="40"/>
      </c:doughnut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3283F-4FAA-40D5-ABCF-5E2BD06F11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B97A0A-4D52-4E1A-B591-87423ED71740}">
      <dgm:prSet phldrT="[Text]" custT="1"/>
      <dgm:spPr>
        <a:solidFill>
          <a:srgbClr val="339966"/>
        </a:solidFill>
      </dgm:spPr>
      <dgm:t>
        <a:bodyPr/>
        <a:lstStyle/>
        <a:p>
          <a:r>
            <a:rPr lang="en-CA" sz="1800" dirty="0">
              <a:latin typeface="Calibri Light" pitchFamily="34" charset="0"/>
            </a:rPr>
            <a:t>2. Review </a:t>
          </a:r>
          <a:r>
            <a:rPr lang="en-CA" sz="1800">
              <a:latin typeface="Calibri Light" pitchFamily="34" charset="0"/>
            </a:rPr>
            <a:t>of 2017 </a:t>
          </a:r>
          <a:r>
            <a:rPr lang="en-CA" sz="1800" dirty="0">
              <a:latin typeface="Calibri Light" pitchFamily="34" charset="0"/>
            </a:rPr>
            <a:t>Hot Topics</a:t>
          </a:r>
          <a:endParaRPr lang="en-US" sz="1800" dirty="0">
            <a:latin typeface="Calibri Light" pitchFamily="34" charset="0"/>
          </a:endParaRPr>
        </a:p>
      </dgm:t>
    </dgm:pt>
    <dgm:pt modelId="{35474A83-FA0E-4B23-8E11-3A0CAEDC2A26}" type="parTrans" cxnId="{4D0FC157-D699-4D71-8C16-D52CACC09457}">
      <dgm:prSet/>
      <dgm:spPr/>
      <dgm:t>
        <a:bodyPr/>
        <a:lstStyle/>
        <a:p>
          <a:endParaRPr lang="en-US">
            <a:latin typeface="Calibri Light" pitchFamily="34" charset="0"/>
          </a:endParaRPr>
        </a:p>
      </dgm:t>
    </dgm:pt>
    <dgm:pt modelId="{D25F0391-9DE5-4D30-B823-636D15863166}" type="sibTrans" cxnId="{4D0FC157-D699-4D71-8C16-D52CACC09457}">
      <dgm:prSet/>
      <dgm:spPr/>
      <dgm:t>
        <a:bodyPr/>
        <a:lstStyle/>
        <a:p>
          <a:endParaRPr lang="en-US">
            <a:latin typeface="Calibri Light" pitchFamily="34" charset="0"/>
          </a:endParaRPr>
        </a:p>
      </dgm:t>
    </dgm:pt>
    <dgm:pt modelId="{099E317A-7227-489D-967F-FFDDA2EFB7BC}">
      <dgm:prSet phldrT="[Text]" custT="1"/>
      <dgm:spPr>
        <a:solidFill>
          <a:srgbClr val="339966"/>
        </a:solidFill>
      </dgm:spPr>
      <dgm:t>
        <a:bodyPr/>
        <a:lstStyle/>
        <a:p>
          <a:r>
            <a:rPr lang="en-CA" sz="1800" dirty="0">
              <a:latin typeface="Calibri Light" pitchFamily="34" charset="0"/>
            </a:rPr>
            <a:t>1. Drug Trends</a:t>
          </a:r>
          <a:endParaRPr lang="en-US" sz="1800" dirty="0">
            <a:latin typeface="Calibri Light" pitchFamily="34" charset="0"/>
          </a:endParaRPr>
        </a:p>
      </dgm:t>
    </dgm:pt>
    <dgm:pt modelId="{7857B54C-3F1A-4734-AF1D-B08B3C7915F4}" type="sibTrans" cxnId="{5C5DACAC-B980-46D0-87C5-4E786361DEBA}">
      <dgm:prSet/>
      <dgm:spPr/>
      <dgm:t>
        <a:bodyPr/>
        <a:lstStyle/>
        <a:p>
          <a:endParaRPr lang="en-US">
            <a:latin typeface="Calibri Light" pitchFamily="34" charset="0"/>
          </a:endParaRPr>
        </a:p>
      </dgm:t>
    </dgm:pt>
    <dgm:pt modelId="{100E8F50-4974-4D12-A52A-04D9E636D5BF}" type="parTrans" cxnId="{5C5DACAC-B980-46D0-87C5-4E786361DEBA}">
      <dgm:prSet/>
      <dgm:spPr/>
      <dgm:t>
        <a:bodyPr/>
        <a:lstStyle/>
        <a:p>
          <a:endParaRPr lang="en-US">
            <a:latin typeface="Calibri Light" pitchFamily="34" charset="0"/>
          </a:endParaRPr>
        </a:p>
      </dgm:t>
    </dgm:pt>
    <dgm:pt modelId="{81953380-AA73-4487-AC22-299930C6B0E3}">
      <dgm:prSet phldrT="[Text]" custT="1"/>
      <dgm:spPr/>
      <dgm:t>
        <a:bodyPr lIns="365760"/>
        <a:lstStyle/>
        <a:p>
          <a:pPr>
            <a:spcBef>
              <a:spcPct val="0"/>
            </a:spcBef>
            <a:spcAft>
              <a:spcPct val="20000"/>
            </a:spcAft>
          </a:pPr>
          <a:r>
            <a:rPr lang="en-CA" sz="1400" kern="1200">
              <a:latin typeface="Calibri Light" pitchFamily="34" charset="0"/>
              <a:ea typeface="+mn-ea"/>
              <a:cs typeface="Century Gothic"/>
            </a:rPr>
            <a:t>Trends in acute/maintenance/specialty medications</a:t>
          </a:r>
          <a:endParaRPr lang="en-US" sz="1400" kern="1200" dirty="0">
            <a:latin typeface="Calibri Light" pitchFamily="34" charset="0"/>
            <a:ea typeface="+mn-ea"/>
            <a:cs typeface="Century Gothic"/>
          </a:endParaRPr>
        </a:p>
      </dgm:t>
    </dgm:pt>
    <dgm:pt modelId="{A036BD76-47F8-42FD-8E65-D9E17FDAA8B8}" type="parTrans" cxnId="{3155E4C5-95FF-4A92-8FD3-74A0037BB881}">
      <dgm:prSet/>
      <dgm:spPr/>
      <dgm:t>
        <a:bodyPr/>
        <a:lstStyle/>
        <a:p>
          <a:endParaRPr lang="en-US">
            <a:latin typeface="Calibri Light" pitchFamily="34" charset="0"/>
          </a:endParaRPr>
        </a:p>
      </dgm:t>
    </dgm:pt>
    <dgm:pt modelId="{AECFF30A-95A0-4EB7-AFB5-9383FE3456EC}" type="sibTrans" cxnId="{3155E4C5-95FF-4A92-8FD3-74A0037BB881}">
      <dgm:prSet/>
      <dgm:spPr/>
      <dgm:t>
        <a:bodyPr/>
        <a:lstStyle/>
        <a:p>
          <a:endParaRPr lang="en-US">
            <a:latin typeface="Calibri Light" pitchFamily="34" charset="0"/>
          </a:endParaRPr>
        </a:p>
      </dgm:t>
    </dgm:pt>
    <dgm:pt modelId="{9C1AB441-AAA4-4725-86CC-D454379BEC4F}">
      <dgm:prSet phldrT="[Text]" custT="1"/>
      <dgm:spPr/>
      <dgm:t>
        <a:bodyPr lIns="365760"/>
        <a:lstStyle/>
        <a:p>
          <a:pPr>
            <a:spcBef>
              <a:spcPct val="0"/>
            </a:spcBef>
            <a:spcAft>
              <a:spcPct val="20000"/>
            </a:spcAft>
          </a:pPr>
          <a:r>
            <a:rPr lang="en-CA" sz="1400" kern="1200">
              <a:latin typeface="Calibri Light" pitchFamily="34" charset="0"/>
              <a:ea typeface="+mn-ea"/>
              <a:cs typeface="Century Gothic"/>
            </a:rPr>
            <a:t>Top therapeutic classifications</a:t>
          </a:r>
          <a:endParaRPr lang="en-US" sz="1400" kern="1200" dirty="0">
            <a:latin typeface="Calibri Light" pitchFamily="34" charset="0"/>
            <a:ea typeface="+mn-ea"/>
            <a:cs typeface="Century Gothic"/>
          </a:endParaRPr>
        </a:p>
      </dgm:t>
    </dgm:pt>
    <dgm:pt modelId="{267821F5-EE20-49E2-8CB0-0F33B73F9877}" type="parTrans" cxnId="{EC10FAE3-D76C-45C7-AC0A-E4ADCA8D03A2}">
      <dgm:prSet/>
      <dgm:spPr/>
      <dgm:t>
        <a:bodyPr/>
        <a:lstStyle/>
        <a:p>
          <a:endParaRPr lang="en-US">
            <a:latin typeface="Calibri Light" pitchFamily="34" charset="0"/>
          </a:endParaRPr>
        </a:p>
      </dgm:t>
    </dgm:pt>
    <dgm:pt modelId="{BF3611E7-A669-480C-8005-32B072F1B7FE}" type="sibTrans" cxnId="{EC10FAE3-D76C-45C7-AC0A-E4ADCA8D03A2}">
      <dgm:prSet/>
      <dgm:spPr/>
      <dgm:t>
        <a:bodyPr/>
        <a:lstStyle/>
        <a:p>
          <a:endParaRPr lang="en-US">
            <a:latin typeface="Calibri Light" pitchFamily="34" charset="0"/>
          </a:endParaRPr>
        </a:p>
      </dgm:t>
    </dgm:pt>
    <dgm:pt modelId="{00307B8D-4AE0-4CD8-A80F-A968BCEC8128}">
      <dgm:prSet phldrT="[Text]" custT="1"/>
      <dgm:spPr/>
      <dgm:t>
        <a:bodyPr lIns="365760"/>
        <a:lstStyle/>
        <a:p>
          <a:pPr>
            <a:spcBef>
              <a:spcPct val="0"/>
            </a:spcBef>
            <a:spcAft>
              <a:spcPts val="200"/>
            </a:spcAft>
          </a:pPr>
          <a:r>
            <a:rPr lang="en-CA" sz="1400" kern="1200">
              <a:latin typeface="Calibri Light" pitchFamily="34" charset="0"/>
              <a:ea typeface="+mn-ea"/>
              <a:cs typeface="Century Gothic"/>
            </a:rPr>
            <a:t>Utilization</a:t>
          </a:r>
          <a:endParaRPr lang="en-US" sz="1400" kern="1200" dirty="0">
            <a:latin typeface="Calibri Light" pitchFamily="34" charset="0"/>
            <a:ea typeface="+mn-ea"/>
            <a:cs typeface="Century Gothic"/>
          </a:endParaRPr>
        </a:p>
      </dgm:t>
    </dgm:pt>
    <dgm:pt modelId="{EDCEA00B-188B-480A-A17E-C4F387D29D5E}" type="sibTrans" cxnId="{DA5EFC17-0E1B-4928-A77C-7E435F2F08CF}">
      <dgm:prSet/>
      <dgm:spPr/>
      <dgm:t>
        <a:bodyPr/>
        <a:lstStyle/>
        <a:p>
          <a:endParaRPr lang="en-US">
            <a:latin typeface="Calibri Light" pitchFamily="34" charset="0"/>
          </a:endParaRPr>
        </a:p>
      </dgm:t>
    </dgm:pt>
    <dgm:pt modelId="{4858A3BA-451C-46CC-AB22-9CA149218EB4}" type="parTrans" cxnId="{DA5EFC17-0E1B-4928-A77C-7E435F2F08CF}">
      <dgm:prSet/>
      <dgm:spPr/>
      <dgm:t>
        <a:bodyPr/>
        <a:lstStyle/>
        <a:p>
          <a:endParaRPr lang="en-US">
            <a:latin typeface="Calibri Light" pitchFamily="34" charset="0"/>
          </a:endParaRPr>
        </a:p>
      </dgm:t>
    </dgm:pt>
    <dgm:pt modelId="{28A35AFC-BEB6-419A-B066-16B808EF5EE6}">
      <dgm:prSet phldrT="[Text]" custT="1"/>
      <dgm:spPr/>
      <dgm:t>
        <a:bodyPr lIns="365760"/>
        <a:lstStyle/>
        <a:p>
          <a:pPr>
            <a:spcBef>
              <a:spcPct val="0"/>
            </a:spcBef>
            <a:spcAft>
              <a:spcPct val="20000"/>
            </a:spcAft>
          </a:pPr>
          <a:r>
            <a:rPr lang="en-CA" sz="1400" kern="1200">
              <a:latin typeface="Calibri Light" pitchFamily="34" charset="0"/>
              <a:ea typeface="+mn-ea"/>
              <a:cs typeface="Century Gothic"/>
            </a:rPr>
            <a:t>Trends in brand/generic distribution of claims</a:t>
          </a:r>
          <a:endParaRPr lang="en-US" sz="1400" kern="1200" dirty="0">
            <a:latin typeface="Calibri Light" pitchFamily="34" charset="0"/>
            <a:ea typeface="+mn-ea"/>
            <a:cs typeface="Century Gothic"/>
          </a:endParaRPr>
        </a:p>
      </dgm:t>
    </dgm:pt>
    <dgm:pt modelId="{B52BEBC2-19CB-42B1-B4C5-C7B991BD18FB}" type="parTrans" cxnId="{D95E5A89-41AB-4B29-9486-838D8CD122E4}">
      <dgm:prSet/>
      <dgm:spPr/>
      <dgm:t>
        <a:bodyPr/>
        <a:lstStyle/>
        <a:p>
          <a:endParaRPr lang="en-US">
            <a:latin typeface="Calibri Light" pitchFamily="34" charset="0"/>
          </a:endParaRPr>
        </a:p>
      </dgm:t>
    </dgm:pt>
    <dgm:pt modelId="{BDABF70A-07C5-40BD-9A63-D0767CE7B7E4}" type="sibTrans" cxnId="{D95E5A89-41AB-4B29-9486-838D8CD122E4}">
      <dgm:prSet/>
      <dgm:spPr/>
      <dgm:t>
        <a:bodyPr/>
        <a:lstStyle/>
        <a:p>
          <a:endParaRPr lang="en-US">
            <a:latin typeface="Calibri Light" pitchFamily="34" charset="0"/>
          </a:endParaRPr>
        </a:p>
      </dgm:t>
    </dgm:pt>
    <dgm:pt modelId="{685449F8-1A46-490A-B382-B61538E5714D}">
      <dgm:prSet phldrT="[Text]" custT="1"/>
      <dgm:spPr/>
      <dgm:t>
        <a:bodyPr lIns="365760"/>
        <a:lstStyle/>
        <a:p>
          <a:pPr>
            <a:spcBef>
              <a:spcPct val="0"/>
            </a:spcBef>
            <a:spcAft>
              <a:spcPct val="20000"/>
            </a:spcAft>
          </a:pPr>
          <a:r>
            <a:rPr lang="en-CA" sz="1400" kern="1200">
              <a:latin typeface="Calibri Light" pitchFamily="34" charset="0"/>
              <a:ea typeface="+mn-ea"/>
              <a:cs typeface="Century Gothic"/>
            </a:rPr>
            <a:t>Top drugs</a:t>
          </a:r>
          <a:endParaRPr lang="en-US" sz="1400" kern="1200" dirty="0">
            <a:latin typeface="Calibri Light" pitchFamily="34" charset="0"/>
            <a:ea typeface="+mn-ea"/>
            <a:cs typeface="Century Gothic"/>
          </a:endParaRPr>
        </a:p>
      </dgm:t>
    </dgm:pt>
    <dgm:pt modelId="{6DC94E81-81D7-4C3C-90DF-BC8B1150B37C}" type="parTrans" cxnId="{10073438-C11D-473B-B47B-B3A79AD25816}">
      <dgm:prSet/>
      <dgm:spPr/>
      <dgm:t>
        <a:bodyPr/>
        <a:lstStyle/>
        <a:p>
          <a:endParaRPr lang="en-US">
            <a:latin typeface="Calibri Light" pitchFamily="34" charset="0"/>
          </a:endParaRPr>
        </a:p>
      </dgm:t>
    </dgm:pt>
    <dgm:pt modelId="{B6045612-CB94-432A-BFC7-F7363542D024}" type="sibTrans" cxnId="{10073438-C11D-473B-B47B-B3A79AD25816}">
      <dgm:prSet/>
      <dgm:spPr/>
      <dgm:t>
        <a:bodyPr/>
        <a:lstStyle/>
        <a:p>
          <a:endParaRPr lang="en-US">
            <a:latin typeface="Calibri Light" pitchFamily="34" charset="0"/>
          </a:endParaRPr>
        </a:p>
      </dgm:t>
    </dgm:pt>
    <dgm:pt modelId="{09ED33A2-F498-44D8-9258-D28E0002B58E}">
      <dgm:prSet phldrT="[Text]" custT="1"/>
      <dgm:spPr/>
      <dgm:t>
        <a:bodyPr lIns="365760"/>
        <a:lstStyle/>
        <a:p>
          <a:pPr>
            <a:spcBef>
              <a:spcPts val="600"/>
            </a:spcBef>
            <a:spcAft>
              <a:spcPct val="20000"/>
            </a:spcAft>
          </a:pPr>
          <a:endParaRPr lang="en-US" sz="200" kern="1200" dirty="0">
            <a:solidFill>
              <a:schemeClr val="tx1">
                <a:lumMod val="65000"/>
                <a:lumOff val="35000"/>
              </a:schemeClr>
            </a:solidFill>
            <a:latin typeface="Calibri Light" pitchFamily="34" charset="0"/>
            <a:ea typeface="+mn-ea"/>
            <a:cs typeface="Century Gothic"/>
          </a:endParaRPr>
        </a:p>
      </dgm:t>
    </dgm:pt>
    <dgm:pt modelId="{9F417856-B584-45C8-8A5A-FF6BE09F3F1E}" type="parTrans" cxnId="{C065E9B0-F58B-491E-8C8F-0264CF5B29BB}">
      <dgm:prSet/>
      <dgm:spPr/>
      <dgm:t>
        <a:bodyPr/>
        <a:lstStyle/>
        <a:p>
          <a:endParaRPr lang="en-US">
            <a:latin typeface="Calibri Light" pitchFamily="34" charset="0"/>
          </a:endParaRPr>
        </a:p>
      </dgm:t>
    </dgm:pt>
    <dgm:pt modelId="{2B5AAAAE-3BA4-420B-BF03-5C7D07FF9B18}" type="sibTrans" cxnId="{C065E9B0-F58B-491E-8C8F-0264CF5B29BB}">
      <dgm:prSet/>
      <dgm:spPr/>
      <dgm:t>
        <a:bodyPr/>
        <a:lstStyle/>
        <a:p>
          <a:endParaRPr lang="en-US">
            <a:latin typeface="Calibri Light" pitchFamily="34" charset="0"/>
          </a:endParaRPr>
        </a:p>
      </dgm:t>
    </dgm:pt>
    <dgm:pt modelId="{98CF9699-B398-430B-BB6C-ABB75812DEA2}">
      <dgm:prSet phldrT="[Text]" custT="1"/>
      <dgm:spPr/>
      <dgm:t>
        <a:bodyPr lIns="365760"/>
        <a:lstStyle/>
        <a:p>
          <a:pPr>
            <a:spcBef>
              <a:spcPts val="600"/>
            </a:spcBef>
            <a:spcAft>
              <a:spcPct val="20000"/>
            </a:spcAft>
          </a:pPr>
          <a:endParaRPr lang="en-US" sz="200" kern="1200" dirty="0">
            <a:solidFill>
              <a:schemeClr val="tx1">
                <a:lumMod val="65000"/>
                <a:lumOff val="35000"/>
              </a:schemeClr>
            </a:solidFill>
            <a:latin typeface="Calibri Light" pitchFamily="34" charset="0"/>
            <a:ea typeface="+mn-ea"/>
            <a:cs typeface="Century Gothic"/>
          </a:endParaRPr>
        </a:p>
      </dgm:t>
    </dgm:pt>
    <dgm:pt modelId="{90730424-0DCB-4A00-81F1-B1C27673F136}" type="parTrans" cxnId="{99643A9D-3520-4A80-A8C9-D38ECF277C90}">
      <dgm:prSet/>
      <dgm:spPr/>
      <dgm:t>
        <a:bodyPr/>
        <a:lstStyle/>
        <a:p>
          <a:endParaRPr lang="en-US">
            <a:latin typeface="Calibri Light" pitchFamily="34" charset="0"/>
          </a:endParaRPr>
        </a:p>
      </dgm:t>
    </dgm:pt>
    <dgm:pt modelId="{8ED0012C-7CC0-40B1-82D7-31663BB38035}" type="sibTrans" cxnId="{99643A9D-3520-4A80-A8C9-D38ECF277C90}">
      <dgm:prSet/>
      <dgm:spPr/>
      <dgm:t>
        <a:bodyPr/>
        <a:lstStyle/>
        <a:p>
          <a:endParaRPr lang="en-US">
            <a:latin typeface="Calibri Light" pitchFamily="34" charset="0"/>
          </a:endParaRPr>
        </a:p>
      </dgm:t>
    </dgm:pt>
    <dgm:pt modelId="{6AFCB074-5F25-4CD8-9868-FF40A331DD75}">
      <dgm:prSet phldrT="[Text]" custT="1"/>
      <dgm:spPr>
        <a:solidFill>
          <a:srgbClr val="339966"/>
        </a:solidFill>
      </dgm:spPr>
      <dgm:t>
        <a:bodyPr/>
        <a:lstStyle/>
        <a:p>
          <a:r>
            <a:rPr lang="en-CA" sz="1800" dirty="0">
              <a:latin typeface="Calibri Light" pitchFamily="34" charset="0"/>
            </a:rPr>
            <a:t>3.  </a:t>
          </a:r>
          <a:r>
            <a:rPr lang="en-US" sz="1800" dirty="0">
              <a:latin typeface="Calibri Light" pitchFamily="34" charset="0"/>
            </a:rPr>
            <a:t>Emerging Drug Trends</a:t>
          </a:r>
        </a:p>
      </dgm:t>
    </dgm:pt>
    <dgm:pt modelId="{0C11BF68-539F-4861-B781-35323BD774A9}" type="parTrans" cxnId="{9070F3FB-CF86-4038-B361-04B69C336237}">
      <dgm:prSet/>
      <dgm:spPr/>
      <dgm:t>
        <a:bodyPr/>
        <a:lstStyle/>
        <a:p>
          <a:endParaRPr lang="en-US">
            <a:latin typeface="Calibri Light" pitchFamily="34" charset="0"/>
          </a:endParaRPr>
        </a:p>
      </dgm:t>
    </dgm:pt>
    <dgm:pt modelId="{66882024-EE67-4CA3-A421-D5510355C68A}" type="sibTrans" cxnId="{9070F3FB-CF86-4038-B361-04B69C336237}">
      <dgm:prSet/>
      <dgm:spPr/>
      <dgm:t>
        <a:bodyPr/>
        <a:lstStyle/>
        <a:p>
          <a:endParaRPr lang="en-US">
            <a:latin typeface="Calibri Light" pitchFamily="34" charset="0"/>
          </a:endParaRPr>
        </a:p>
      </dgm:t>
    </dgm:pt>
    <dgm:pt modelId="{8CEBB8D1-54F9-44FE-895E-B816396DCAA8}">
      <dgm:prSet phldrT="[Text]" custT="1"/>
      <dgm:spPr/>
      <dgm:t>
        <a:bodyPr lIns="274320" rIns="18288"/>
        <a:lstStyle/>
        <a:p>
          <a:pPr>
            <a:spcBef>
              <a:spcPct val="0"/>
            </a:spcBef>
          </a:pPr>
          <a:endParaRPr lang="en-US" sz="200" kern="1200" dirty="0">
            <a:solidFill>
              <a:schemeClr val="tx1">
                <a:lumMod val="65000"/>
                <a:lumOff val="35000"/>
              </a:schemeClr>
            </a:solidFill>
            <a:latin typeface="Calibri Light" pitchFamily="34" charset="0"/>
            <a:ea typeface="+mn-ea"/>
            <a:cs typeface="Century Gothic"/>
          </a:endParaRPr>
        </a:p>
      </dgm:t>
    </dgm:pt>
    <dgm:pt modelId="{C2CE795B-BFDC-4748-B3F3-A4B7999BFBFE}" type="parTrans" cxnId="{176112CA-A236-423E-8768-7325BAC74807}">
      <dgm:prSet/>
      <dgm:spPr/>
      <dgm:t>
        <a:bodyPr/>
        <a:lstStyle/>
        <a:p>
          <a:endParaRPr lang="en-US">
            <a:latin typeface="Calibri Light" pitchFamily="34" charset="0"/>
          </a:endParaRPr>
        </a:p>
      </dgm:t>
    </dgm:pt>
    <dgm:pt modelId="{B6EB510E-980D-4316-8398-614B6B02E06E}" type="sibTrans" cxnId="{176112CA-A236-423E-8768-7325BAC74807}">
      <dgm:prSet/>
      <dgm:spPr/>
      <dgm:t>
        <a:bodyPr/>
        <a:lstStyle/>
        <a:p>
          <a:endParaRPr lang="en-US">
            <a:latin typeface="Calibri Light" pitchFamily="34" charset="0"/>
          </a:endParaRPr>
        </a:p>
      </dgm:t>
    </dgm:pt>
    <dgm:pt modelId="{62CB7832-B683-417E-AF69-E1282506536B}">
      <dgm:prSet phldrT="[Text]" custT="1"/>
      <dgm:spPr/>
      <dgm:t>
        <a:bodyPr lIns="274320" rIns="18288"/>
        <a:lstStyle/>
        <a:p>
          <a:pPr>
            <a:spcBef>
              <a:spcPct val="0"/>
            </a:spcBef>
          </a:pPr>
          <a:r>
            <a:rPr lang="en-CA" sz="1400" kern="1200" dirty="0">
              <a:latin typeface="Calibri Light" pitchFamily="34" charset="0"/>
              <a:ea typeface="+mn-ea"/>
              <a:cs typeface="Century Gothic"/>
            </a:rPr>
            <a:t>Upcoming patent expiries</a:t>
          </a:r>
          <a:endParaRPr lang="en-US" sz="1400" kern="1200" dirty="0">
            <a:latin typeface="Calibri Light" pitchFamily="34" charset="0"/>
            <a:ea typeface="+mn-ea"/>
            <a:cs typeface="Century Gothic"/>
          </a:endParaRPr>
        </a:p>
      </dgm:t>
    </dgm:pt>
    <dgm:pt modelId="{65AC427B-8593-49B5-9A04-293B5546BF45}" type="parTrans" cxnId="{D1155242-6427-440C-8927-0EFF61B77D13}">
      <dgm:prSet/>
      <dgm:spPr/>
      <dgm:t>
        <a:bodyPr/>
        <a:lstStyle/>
        <a:p>
          <a:endParaRPr lang="en-US">
            <a:latin typeface="Calibri Light" pitchFamily="34" charset="0"/>
          </a:endParaRPr>
        </a:p>
      </dgm:t>
    </dgm:pt>
    <dgm:pt modelId="{7F36355D-99C4-4EA6-A012-3931207C783A}" type="sibTrans" cxnId="{D1155242-6427-440C-8927-0EFF61B77D13}">
      <dgm:prSet/>
      <dgm:spPr/>
      <dgm:t>
        <a:bodyPr/>
        <a:lstStyle/>
        <a:p>
          <a:endParaRPr lang="en-US">
            <a:latin typeface="Calibri Light" pitchFamily="34" charset="0"/>
          </a:endParaRPr>
        </a:p>
      </dgm:t>
    </dgm:pt>
    <dgm:pt modelId="{6EF84CBB-9287-47E9-9F38-2265F88C5577}">
      <dgm:prSet phldrT="[Text]" custT="1"/>
      <dgm:spPr/>
      <dgm:t>
        <a:bodyPr lIns="365760"/>
        <a:lstStyle/>
        <a:p>
          <a:pPr>
            <a:spcBef>
              <a:spcPct val="0"/>
            </a:spcBef>
            <a:spcAft>
              <a:spcPct val="20000"/>
            </a:spcAft>
          </a:pPr>
          <a:r>
            <a:rPr lang="en-CA" sz="1400" kern="1200">
              <a:latin typeface="Calibri Light" pitchFamily="34" charset="0"/>
              <a:ea typeface="+mn-ea"/>
              <a:cs typeface="Century Gothic"/>
            </a:rPr>
            <a:t>Biologic drugs</a:t>
          </a:r>
          <a:endParaRPr lang="en-US" sz="1400" kern="1200" dirty="0">
            <a:latin typeface="Calibri Light" pitchFamily="34" charset="0"/>
            <a:ea typeface="+mn-ea"/>
            <a:cs typeface="Century Gothic"/>
          </a:endParaRPr>
        </a:p>
      </dgm:t>
    </dgm:pt>
    <dgm:pt modelId="{E67A38EF-8CFC-4EF3-9CB9-64C18CD0C7B9}" type="sibTrans" cxnId="{6B674F7B-7A4F-4DC5-B2EF-B39301A94A67}">
      <dgm:prSet/>
      <dgm:spPr/>
      <dgm:t>
        <a:bodyPr/>
        <a:lstStyle/>
        <a:p>
          <a:endParaRPr lang="en-US">
            <a:latin typeface="Calibri Light" pitchFamily="34" charset="0"/>
          </a:endParaRPr>
        </a:p>
      </dgm:t>
    </dgm:pt>
    <dgm:pt modelId="{FCDF069E-C270-4531-8168-2A1D888649E5}" type="parTrans" cxnId="{6B674F7B-7A4F-4DC5-B2EF-B39301A94A67}">
      <dgm:prSet/>
      <dgm:spPr/>
      <dgm:t>
        <a:bodyPr/>
        <a:lstStyle/>
        <a:p>
          <a:endParaRPr lang="en-US">
            <a:latin typeface="Calibri Light" pitchFamily="34" charset="0"/>
          </a:endParaRPr>
        </a:p>
      </dgm:t>
    </dgm:pt>
    <dgm:pt modelId="{D6A9D25F-A57D-43B9-8D45-F26B15A83BE8}">
      <dgm:prSet phldrT="[Text]" custT="1"/>
      <dgm:spPr/>
      <dgm:t>
        <a:bodyPr lIns="365760"/>
        <a:lstStyle/>
        <a:p>
          <a:pPr>
            <a:spcBef>
              <a:spcPts val="600"/>
            </a:spcBef>
            <a:spcAft>
              <a:spcPct val="20000"/>
            </a:spcAft>
          </a:pPr>
          <a:r>
            <a:rPr lang="en-CA" sz="1400" kern="1200">
              <a:latin typeface="Calibri Light" pitchFamily="34" charset="0"/>
              <a:ea typeface="+mn-ea"/>
              <a:cs typeface="Century Gothic"/>
            </a:rPr>
            <a:t>Average covered amount per plan member and per prescription</a:t>
          </a:r>
          <a:endParaRPr lang="en-US" sz="1400" kern="1200" dirty="0">
            <a:latin typeface="Calibri Light" pitchFamily="34" charset="0"/>
            <a:ea typeface="+mn-ea"/>
            <a:cs typeface="Century Gothic"/>
          </a:endParaRPr>
        </a:p>
      </dgm:t>
    </dgm:pt>
    <dgm:pt modelId="{6B8EE0E0-E821-4DFA-87A5-FF1B78399D7C}" type="sibTrans" cxnId="{2648B518-0C84-47BE-9D2B-3A0BE2DC2284}">
      <dgm:prSet/>
      <dgm:spPr/>
      <dgm:t>
        <a:bodyPr/>
        <a:lstStyle/>
        <a:p>
          <a:endParaRPr lang="en-US">
            <a:latin typeface="Calibri Light" pitchFamily="34" charset="0"/>
          </a:endParaRPr>
        </a:p>
      </dgm:t>
    </dgm:pt>
    <dgm:pt modelId="{077189E0-D253-48A4-A0A4-B43B8C150B8D}" type="parTrans" cxnId="{2648B518-0C84-47BE-9D2B-3A0BE2DC2284}">
      <dgm:prSet/>
      <dgm:spPr/>
      <dgm:t>
        <a:bodyPr/>
        <a:lstStyle/>
        <a:p>
          <a:endParaRPr lang="en-US">
            <a:latin typeface="Calibri Light" pitchFamily="34" charset="0"/>
          </a:endParaRPr>
        </a:p>
      </dgm:t>
    </dgm:pt>
    <dgm:pt modelId="{EC8F5025-B638-44C8-9413-90040D4ACB46}">
      <dgm:prSet phldrT="[Text]" custT="1"/>
      <dgm:spPr>
        <a:solidFill>
          <a:srgbClr val="339966"/>
        </a:solidFill>
      </dgm:spPr>
      <dgm:t>
        <a:bodyPr/>
        <a:lstStyle/>
        <a:p>
          <a:pPr>
            <a:spcBef>
              <a:spcPct val="0"/>
            </a:spcBef>
          </a:pPr>
          <a:r>
            <a:rPr lang="en-CA" sz="1800" kern="1200" dirty="0">
              <a:latin typeface="Calibri Light" pitchFamily="34" charset="0"/>
              <a:ea typeface="+mn-ea"/>
              <a:cs typeface="Century Gothic"/>
            </a:rPr>
            <a:t>4</a:t>
          </a:r>
          <a:r>
            <a:rPr lang="en-CA" sz="1800" kern="1200">
              <a:latin typeface="Calibri Light" pitchFamily="34" charset="0"/>
              <a:ea typeface="+mn-ea"/>
              <a:cs typeface="Century Gothic"/>
            </a:rPr>
            <a:t>.  A Deeper-Dive on the Top </a:t>
          </a:r>
          <a:r>
            <a:rPr lang="en-CA" sz="1800" kern="1200" dirty="0">
              <a:latin typeface="Calibri Light" pitchFamily="34" charset="0"/>
              <a:ea typeface="+mn-ea"/>
              <a:cs typeface="Century Gothic"/>
            </a:rPr>
            <a:t>Therapeutic Classifications</a:t>
          </a:r>
          <a:endParaRPr lang="en-US" sz="1800" kern="1200" dirty="0">
            <a:latin typeface="Calibri Light" pitchFamily="34" charset="0"/>
            <a:ea typeface="+mn-ea"/>
            <a:cs typeface="Century Gothic"/>
          </a:endParaRPr>
        </a:p>
      </dgm:t>
    </dgm:pt>
    <dgm:pt modelId="{ED67C339-D6AF-4C6A-9CE5-3AB419DB8F6F}" type="parTrans" cxnId="{98DEDBDB-F762-4D0F-90AF-7111273710C0}">
      <dgm:prSet/>
      <dgm:spPr/>
      <dgm:t>
        <a:bodyPr/>
        <a:lstStyle/>
        <a:p>
          <a:endParaRPr lang="en-US"/>
        </a:p>
      </dgm:t>
    </dgm:pt>
    <dgm:pt modelId="{EFBF4EDE-FA09-416C-BD09-B8B3D8644941}" type="sibTrans" cxnId="{98DEDBDB-F762-4D0F-90AF-7111273710C0}">
      <dgm:prSet/>
      <dgm:spPr/>
      <dgm:t>
        <a:bodyPr/>
        <a:lstStyle/>
        <a:p>
          <a:endParaRPr lang="en-US"/>
        </a:p>
      </dgm:t>
    </dgm:pt>
    <dgm:pt modelId="{B4B59F8B-0312-44F1-8DC7-B735309C5C81}">
      <dgm:prSet phldrT="[Text]" custT="1"/>
      <dgm:spPr/>
      <dgm:t>
        <a:bodyPr lIns="365760"/>
        <a:lstStyle/>
        <a:p>
          <a:pPr>
            <a:spcBef>
              <a:spcPct val="0"/>
            </a:spcBef>
            <a:spcAft>
              <a:spcPts val="200"/>
            </a:spcAft>
          </a:pPr>
          <a:r>
            <a:rPr lang="en-CA" sz="1400" kern="1200" dirty="0">
              <a:solidFill>
                <a:schemeClr val="tx1"/>
              </a:solidFill>
              <a:latin typeface="Calibri Light" pitchFamily="34" charset="0"/>
              <a:ea typeface="+mn-ea"/>
              <a:cs typeface="Century Gothic"/>
            </a:rPr>
            <a:t>Hepatitis C experience</a:t>
          </a:r>
          <a:endParaRPr lang="en-US" sz="1400" kern="1200" dirty="0">
            <a:solidFill>
              <a:schemeClr val="tx1"/>
            </a:solidFill>
            <a:latin typeface="Calibri Light" pitchFamily="34" charset="0"/>
            <a:ea typeface="+mn-ea"/>
            <a:cs typeface="Century Gothic"/>
          </a:endParaRPr>
        </a:p>
      </dgm:t>
    </dgm:pt>
    <dgm:pt modelId="{FF928856-80A9-472A-AA5F-E969F0994200}" type="parTrans" cxnId="{D2470117-2100-4BBA-8AC7-32547679E6F3}">
      <dgm:prSet/>
      <dgm:spPr/>
      <dgm:t>
        <a:bodyPr/>
        <a:lstStyle/>
        <a:p>
          <a:endParaRPr lang="en-US"/>
        </a:p>
      </dgm:t>
    </dgm:pt>
    <dgm:pt modelId="{59F5B976-181A-4DDA-901E-45EBCA6B9789}" type="sibTrans" cxnId="{D2470117-2100-4BBA-8AC7-32547679E6F3}">
      <dgm:prSet/>
      <dgm:spPr/>
      <dgm:t>
        <a:bodyPr/>
        <a:lstStyle/>
        <a:p>
          <a:endParaRPr lang="en-US"/>
        </a:p>
      </dgm:t>
    </dgm:pt>
    <dgm:pt modelId="{5B539048-B5B2-47E1-8BE2-7238A72295AA}">
      <dgm:prSet phldrT="[Text]" custT="1"/>
      <dgm:spPr/>
      <dgm:t>
        <a:bodyPr lIns="365760"/>
        <a:lstStyle/>
        <a:p>
          <a:pPr>
            <a:spcBef>
              <a:spcPct val="0"/>
            </a:spcBef>
            <a:spcAft>
              <a:spcPct val="20000"/>
            </a:spcAft>
          </a:pPr>
          <a:r>
            <a:rPr lang="en-CA" sz="1400" kern="1200">
              <a:latin typeface="Calibri Light" pitchFamily="34" charset="0"/>
              <a:ea typeface="+mn-ea"/>
              <a:cs typeface="Century Gothic"/>
            </a:rPr>
            <a:t>High-cost drugs</a:t>
          </a:r>
          <a:endParaRPr lang="en-US" sz="1400" kern="1200" dirty="0">
            <a:latin typeface="Calibri Light" pitchFamily="34" charset="0"/>
            <a:ea typeface="+mn-ea"/>
            <a:cs typeface="Century Gothic"/>
          </a:endParaRPr>
        </a:p>
      </dgm:t>
    </dgm:pt>
    <dgm:pt modelId="{314EE636-E2E6-4352-AF8D-CC5E43265655}" type="parTrans" cxnId="{06B76367-8AB3-4D2C-A7C0-5F571F2C128F}">
      <dgm:prSet/>
      <dgm:spPr/>
      <dgm:t>
        <a:bodyPr/>
        <a:lstStyle/>
        <a:p>
          <a:endParaRPr lang="en-US"/>
        </a:p>
      </dgm:t>
    </dgm:pt>
    <dgm:pt modelId="{4A3B25BA-BAF7-45A9-8826-B63399F6D061}" type="sibTrans" cxnId="{06B76367-8AB3-4D2C-A7C0-5F571F2C128F}">
      <dgm:prSet/>
      <dgm:spPr/>
      <dgm:t>
        <a:bodyPr/>
        <a:lstStyle/>
        <a:p>
          <a:endParaRPr lang="en-US"/>
        </a:p>
      </dgm:t>
    </dgm:pt>
    <dgm:pt modelId="{83004269-70D8-46A1-AB19-43E4CA74260C}">
      <dgm:prSet phldrT="[Text]" custT="1"/>
      <dgm:spPr/>
      <dgm:t>
        <a:bodyPr lIns="274320" rIns="18288"/>
        <a:lstStyle/>
        <a:p>
          <a:pPr>
            <a:spcBef>
              <a:spcPct val="0"/>
            </a:spcBef>
          </a:pPr>
          <a:r>
            <a:rPr lang="en-CA" sz="1400" kern="1200">
              <a:latin typeface="Calibri Light" pitchFamily="34" charset="0"/>
              <a:ea typeface="+mn-ea"/>
              <a:cs typeface="Century Gothic"/>
            </a:rPr>
            <a:t>New biosimilar drugs</a:t>
          </a:r>
          <a:endParaRPr lang="en-US" sz="1400" kern="1200" dirty="0">
            <a:latin typeface="Calibri Light" pitchFamily="34" charset="0"/>
            <a:ea typeface="+mn-ea"/>
            <a:cs typeface="Century Gothic"/>
          </a:endParaRPr>
        </a:p>
      </dgm:t>
    </dgm:pt>
    <dgm:pt modelId="{42E23C76-BE0E-406F-9E1C-CACA71AE9ECE}" type="sibTrans" cxnId="{3697997D-4CC5-4AB7-B683-AD7A2D10E864}">
      <dgm:prSet/>
      <dgm:spPr/>
      <dgm:t>
        <a:bodyPr/>
        <a:lstStyle/>
        <a:p>
          <a:endParaRPr lang="en-US">
            <a:latin typeface="Calibri Light" pitchFamily="34" charset="0"/>
          </a:endParaRPr>
        </a:p>
      </dgm:t>
    </dgm:pt>
    <dgm:pt modelId="{F3FFA2B7-7A60-4780-8CFF-28C2B5C508CA}" type="parTrans" cxnId="{3697997D-4CC5-4AB7-B683-AD7A2D10E864}">
      <dgm:prSet/>
      <dgm:spPr/>
      <dgm:t>
        <a:bodyPr/>
        <a:lstStyle/>
        <a:p>
          <a:endParaRPr lang="en-US">
            <a:latin typeface="Calibri Light" pitchFamily="34" charset="0"/>
          </a:endParaRPr>
        </a:p>
      </dgm:t>
    </dgm:pt>
    <dgm:pt modelId="{0AD3AAC7-97E1-4C4C-BC18-8151136C6070}">
      <dgm:prSet phldrT="[Text]" custT="1"/>
      <dgm:spPr/>
      <dgm:t>
        <a:bodyPr lIns="274320" rIns="18288"/>
        <a:lstStyle/>
        <a:p>
          <a:pPr>
            <a:spcBef>
              <a:spcPct val="0"/>
            </a:spcBef>
          </a:pPr>
          <a:r>
            <a:rPr lang="en-CA" sz="1400" kern="1200">
              <a:latin typeface="Calibri Light" pitchFamily="34" charset="0"/>
              <a:ea typeface="+mn-ea"/>
              <a:cs typeface="Century Gothic"/>
            </a:rPr>
            <a:t>High-cost drugs in the pipeline</a:t>
          </a:r>
          <a:endParaRPr lang="en-US" sz="1400" kern="1200" dirty="0">
            <a:latin typeface="Calibri Light" pitchFamily="34" charset="0"/>
            <a:ea typeface="+mn-ea"/>
            <a:cs typeface="Century Gothic"/>
          </a:endParaRPr>
        </a:p>
      </dgm:t>
    </dgm:pt>
    <dgm:pt modelId="{91862D80-8FA0-46AF-9158-FE39532907A6}" type="sibTrans" cxnId="{D897EA60-5853-4FA4-80C5-ACA1AC0447ED}">
      <dgm:prSet/>
      <dgm:spPr/>
      <dgm:t>
        <a:bodyPr/>
        <a:lstStyle/>
        <a:p>
          <a:endParaRPr lang="en-US">
            <a:latin typeface="Calibri Light" pitchFamily="34" charset="0"/>
          </a:endParaRPr>
        </a:p>
      </dgm:t>
    </dgm:pt>
    <dgm:pt modelId="{E4FFE928-F708-4BEA-A557-4B84097D3787}" type="parTrans" cxnId="{D897EA60-5853-4FA4-80C5-ACA1AC0447ED}">
      <dgm:prSet/>
      <dgm:spPr/>
      <dgm:t>
        <a:bodyPr/>
        <a:lstStyle/>
        <a:p>
          <a:endParaRPr lang="en-US">
            <a:latin typeface="Calibri Light" pitchFamily="34" charset="0"/>
          </a:endParaRPr>
        </a:p>
      </dgm:t>
    </dgm:pt>
    <dgm:pt modelId="{697BE1D7-06BE-4260-B436-C21EF835830D}">
      <dgm:prSet phldrT="[Text]" custT="1"/>
      <dgm:spPr/>
      <dgm:t>
        <a:bodyPr lIns="274320" rIns="18288"/>
        <a:lstStyle/>
        <a:p>
          <a:pPr>
            <a:spcBef>
              <a:spcPct val="0"/>
            </a:spcBef>
          </a:pPr>
          <a:r>
            <a:rPr lang="en-CA" sz="1400" kern="1200">
              <a:latin typeface="Calibri Light" pitchFamily="34" charset="0"/>
              <a:ea typeface="+mn-ea"/>
              <a:cs typeface="Century Gothic"/>
            </a:rPr>
            <a:t>Gene therapy</a:t>
          </a:r>
          <a:endParaRPr lang="en-US" sz="1400" kern="1200" dirty="0">
            <a:latin typeface="Calibri Light" pitchFamily="34" charset="0"/>
            <a:ea typeface="+mn-ea"/>
            <a:cs typeface="Century Gothic"/>
          </a:endParaRPr>
        </a:p>
      </dgm:t>
    </dgm:pt>
    <dgm:pt modelId="{DEA80872-186C-4C8A-8016-7581C8A90E7D}" type="parTrans" cxnId="{A293B374-CD00-41F8-81F5-808AF51CCA88}">
      <dgm:prSet/>
      <dgm:spPr/>
      <dgm:t>
        <a:bodyPr/>
        <a:lstStyle/>
        <a:p>
          <a:endParaRPr lang="en-US"/>
        </a:p>
      </dgm:t>
    </dgm:pt>
    <dgm:pt modelId="{2C424FC0-DE34-43C7-A29E-70EC11A96265}" type="sibTrans" cxnId="{A293B374-CD00-41F8-81F5-808AF51CCA88}">
      <dgm:prSet/>
      <dgm:spPr/>
      <dgm:t>
        <a:bodyPr/>
        <a:lstStyle/>
        <a:p>
          <a:endParaRPr lang="en-US"/>
        </a:p>
      </dgm:t>
    </dgm:pt>
    <dgm:pt modelId="{CE8CDFDF-94E9-4033-B015-0ADFCD5CDAA1}">
      <dgm:prSet phldrT="[Text]" custT="1"/>
      <dgm:spPr/>
      <dgm:t>
        <a:bodyPr lIns="365760"/>
        <a:lstStyle/>
        <a:p>
          <a:pPr>
            <a:spcBef>
              <a:spcPct val="0"/>
            </a:spcBef>
            <a:spcAft>
              <a:spcPts val="200"/>
            </a:spcAft>
          </a:pPr>
          <a:r>
            <a:rPr lang="en-CA" sz="1400" kern="1200">
              <a:solidFill>
                <a:schemeClr val="tx1"/>
              </a:solidFill>
              <a:latin typeface="Calibri Light" pitchFamily="34" charset="0"/>
              <a:ea typeface="+mn-ea"/>
              <a:cs typeface="Century Gothic"/>
            </a:rPr>
            <a:t>Biosimilar drugs</a:t>
          </a:r>
          <a:endParaRPr lang="en-US" sz="1400" kern="1200" dirty="0">
            <a:solidFill>
              <a:schemeClr val="tx1"/>
            </a:solidFill>
            <a:latin typeface="Calibri Light" pitchFamily="34" charset="0"/>
            <a:ea typeface="+mn-ea"/>
            <a:cs typeface="Century Gothic"/>
          </a:endParaRPr>
        </a:p>
      </dgm:t>
    </dgm:pt>
    <dgm:pt modelId="{5BFD8820-AF3B-4A6A-B51A-CB39A907BC2A}" type="sibTrans" cxnId="{4B2B117C-A6AA-45A9-84A0-487070EDF99C}">
      <dgm:prSet/>
      <dgm:spPr/>
      <dgm:t>
        <a:bodyPr/>
        <a:lstStyle/>
        <a:p>
          <a:endParaRPr lang="en-US">
            <a:latin typeface="Calibri Light" pitchFamily="34" charset="0"/>
          </a:endParaRPr>
        </a:p>
      </dgm:t>
    </dgm:pt>
    <dgm:pt modelId="{1AF90461-7428-44D3-8952-D943EABAAEEA}" type="parTrans" cxnId="{4B2B117C-A6AA-45A9-84A0-487070EDF99C}">
      <dgm:prSet/>
      <dgm:spPr/>
      <dgm:t>
        <a:bodyPr/>
        <a:lstStyle/>
        <a:p>
          <a:endParaRPr lang="en-US">
            <a:latin typeface="Calibri Light" pitchFamily="34" charset="0"/>
          </a:endParaRPr>
        </a:p>
      </dgm:t>
    </dgm:pt>
    <dgm:pt modelId="{1383ADCE-62AB-4765-8C9F-3CD3E6C6EF68}">
      <dgm:prSet phldrT="[Text]" custT="1"/>
      <dgm:spPr/>
      <dgm:t>
        <a:bodyPr lIns="274320" rIns="18288"/>
        <a:lstStyle/>
        <a:p>
          <a:pPr>
            <a:spcBef>
              <a:spcPct val="0"/>
            </a:spcBef>
            <a:spcAft>
              <a:spcPts val="200"/>
            </a:spcAft>
          </a:pPr>
          <a:r>
            <a:rPr lang="en-CA" sz="1400" kern="1200" dirty="0">
              <a:solidFill>
                <a:schemeClr val="tx1"/>
              </a:solidFill>
              <a:latin typeface="Calibri Light" pitchFamily="34" charset="0"/>
              <a:ea typeface="+mn-ea"/>
              <a:cs typeface="Century Gothic"/>
            </a:rPr>
            <a:t>OHIP+ children and youth </a:t>
          </a:r>
          <a:r>
            <a:rPr lang="en-CA" sz="1400" kern="1200" dirty="0" err="1">
              <a:solidFill>
                <a:schemeClr val="tx1"/>
              </a:solidFill>
              <a:latin typeface="Calibri Light" pitchFamily="34" charset="0"/>
              <a:ea typeface="+mn-ea"/>
              <a:cs typeface="Century Gothic"/>
            </a:rPr>
            <a:t>pharmacare</a:t>
          </a:r>
          <a:r>
            <a:rPr lang="en-CA" sz="1400" kern="1200" dirty="0">
              <a:solidFill>
                <a:schemeClr val="tx1"/>
              </a:solidFill>
              <a:latin typeface="Calibri Light" pitchFamily="34" charset="0"/>
              <a:ea typeface="+mn-ea"/>
              <a:cs typeface="Century Gothic"/>
            </a:rPr>
            <a:t> program</a:t>
          </a:r>
          <a:endParaRPr lang="en-US" sz="1400" kern="1200" dirty="0">
            <a:solidFill>
              <a:schemeClr val="tx1"/>
            </a:solidFill>
            <a:latin typeface="Calibri Light" pitchFamily="34" charset="0"/>
            <a:ea typeface="+mn-ea"/>
            <a:cs typeface="Century Gothic"/>
          </a:endParaRPr>
        </a:p>
      </dgm:t>
    </dgm:pt>
    <dgm:pt modelId="{57BCDC2D-F841-4E4E-8CB8-0CD5166362DA}" type="sibTrans" cxnId="{78934411-92F1-4E85-A426-F9BEB1C937B2}">
      <dgm:prSet/>
      <dgm:spPr/>
      <dgm:t>
        <a:bodyPr/>
        <a:lstStyle/>
        <a:p>
          <a:endParaRPr lang="en-US"/>
        </a:p>
      </dgm:t>
    </dgm:pt>
    <dgm:pt modelId="{6F21D29F-EB84-44B0-9334-6927D32D8AFA}" type="parTrans" cxnId="{78934411-92F1-4E85-A426-F9BEB1C937B2}">
      <dgm:prSet/>
      <dgm:spPr/>
      <dgm:t>
        <a:bodyPr/>
        <a:lstStyle/>
        <a:p>
          <a:endParaRPr lang="en-US"/>
        </a:p>
      </dgm:t>
    </dgm:pt>
    <dgm:pt modelId="{A65156FB-A9C2-474E-B74D-88228AC3F9F1}">
      <dgm:prSet phldrT="[Text]" custT="1"/>
      <dgm:spPr/>
      <dgm:t>
        <a:bodyPr lIns="274320" rIns="18288"/>
        <a:lstStyle/>
        <a:p>
          <a:pPr>
            <a:spcBef>
              <a:spcPct val="0"/>
            </a:spcBef>
            <a:spcAft>
              <a:spcPts val="200"/>
            </a:spcAft>
          </a:pPr>
          <a:r>
            <a:rPr lang="en-CA" sz="1400" kern="1200" dirty="0">
              <a:solidFill>
                <a:schemeClr val="tx1"/>
              </a:solidFill>
              <a:latin typeface="Calibri Light" pitchFamily="34" charset="0"/>
              <a:ea typeface="+mn-ea"/>
              <a:cs typeface="Century Gothic"/>
            </a:rPr>
            <a:t>Generic drug price reduction</a:t>
          </a:r>
          <a:endParaRPr lang="en-US" sz="1400" kern="1200" dirty="0">
            <a:solidFill>
              <a:schemeClr val="tx1"/>
            </a:solidFill>
            <a:latin typeface="Calibri Light" pitchFamily="34" charset="0"/>
            <a:ea typeface="+mn-ea"/>
            <a:cs typeface="Century Gothic"/>
          </a:endParaRPr>
        </a:p>
      </dgm:t>
    </dgm:pt>
    <dgm:pt modelId="{510E0CD6-BE97-424A-8AC0-E9164D5EE7AA}" type="sibTrans" cxnId="{BAC2BB10-B31D-4E3C-933C-FC5DAECD5E4A}">
      <dgm:prSet/>
      <dgm:spPr/>
      <dgm:t>
        <a:bodyPr/>
        <a:lstStyle/>
        <a:p>
          <a:endParaRPr lang="en-US"/>
        </a:p>
      </dgm:t>
    </dgm:pt>
    <dgm:pt modelId="{CFE33371-53F6-4DF2-9CF9-F8FFD312BEA1}" type="parTrans" cxnId="{BAC2BB10-B31D-4E3C-933C-FC5DAECD5E4A}">
      <dgm:prSet/>
      <dgm:spPr/>
      <dgm:t>
        <a:bodyPr/>
        <a:lstStyle/>
        <a:p>
          <a:endParaRPr lang="en-US"/>
        </a:p>
      </dgm:t>
    </dgm:pt>
    <dgm:pt modelId="{E169E175-1717-4078-8435-C543D158B5FB}" type="pres">
      <dgm:prSet presAssocID="{ABD3283F-4FAA-40D5-ABCF-5E2BD06F1154}" presName="linear" presStyleCnt="0">
        <dgm:presLayoutVars>
          <dgm:animLvl val="lvl"/>
          <dgm:resizeHandles val="exact"/>
        </dgm:presLayoutVars>
      </dgm:prSet>
      <dgm:spPr/>
      <dgm:t>
        <a:bodyPr/>
        <a:lstStyle/>
        <a:p>
          <a:endParaRPr lang="en-US"/>
        </a:p>
      </dgm:t>
    </dgm:pt>
    <dgm:pt modelId="{6FD20CF1-8164-4F7E-A4EB-B496700C1791}" type="pres">
      <dgm:prSet presAssocID="{099E317A-7227-489D-967F-FFDDA2EFB7BC}" presName="parentText" presStyleLbl="node1" presStyleIdx="0" presStyleCnt="4" custScaleY="52335" custLinFactNeighborX="184" custLinFactNeighborY="-4346">
        <dgm:presLayoutVars>
          <dgm:chMax val="0"/>
          <dgm:bulletEnabled val="1"/>
        </dgm:presLayoutVars>
      </dgm:prSet>
      <dgm:spPr/>
      <dgm:t>
        <a:bodyPr/>
        <a:lstStyle/>
        <a:p>
          <a:endParaRPr lang="en-US"/>
        </a:p>
      </dgm:t>
    </dgm:pt>
    <dgm:pt modelId="{D3642F0E-0D81-42CC-BD22-505D3CDE2D63}" type="pres">
      <dgm:prSet presAssocID="{099E317A-7227-489D-967F-FFDDA2EFB7BC}" presName="childText" presStyleLbl="revTx" presStyleIdx="0" presStyleCnt="3">
        <dgm:presLayoutVars>
          <dgm:bulletEnabled val="1"/>
        </dgm:presLayoutVars>
      </dgm:prSet>
      <dgm:spPr/>
      <dgm:t>
        <a:bodyPr/>
        <a:lstStyle/>
        <a:p>
          <a:endParaRPr lang="en-US"/>
        </a:p>
      </dgm:t>
    </dgm:pt>
    <dgm:pt modelId="{6455F197-1DB7-4220-A6B9-8F8D051D6F7C}" type="pres">
      <dgm:prSet presAssocID="{DFB97A0A-4D52-4E1A-B591-87423ED71740}" presName="parentText" presStyleLbl="node1" presStyleIdx="1" presStyleCnt="4" custScaleY="52335">
        <dgm:presLayoutVars>
          <dgm:chMax val="0"/>
          <dgm:bulletEnabled val="1"/>
        </dgm:presLayoutVars>
      </dgm:prSet>
      <dgm:spPr/>
      <dgm:t>
        <a:bodyPr/>
        <a:lstStyle/>
        <a:p>
          <a:endParaRPr lang="en-US"/>
        </a:p>
      </dgm:t>
    </dgm:pt>
    <dgm:pt modelId="{D5C8A5BE-6E69-46AF-9AA5-597A9FE78896}" type="pres">
      <dgm:prSet presAssocID="{DFB97A0A-4D52-4E1A-B591-87423ED71740}" presName="childText" presStyleLbl="revTx" presStyleIdx="1" presStyleCnt="3" custScaleY="101166">
        <dgm:presLayoutVars>
          <dgm:bulletEnabled val="1"/>
        </dgm:presLayoutVars>
      </dgm:prSet>
      <dgm:spPr/>
      <dgm:t>
        <a:bodyPr/>
        <a:lstStyle/>
        <a:p>
          <a:endParaRPr lang="en-US"/>
        </a:p>
      </dgm:t>
    </dgm:pt>
    <dgm:pt modelId="{17709542-8080-42A5-B973-A7AFBC80EF85}" type="pres">
      <dgm:prSet presAssocID="{6AFCB074-5F25-4CD8-9868-FF40A331DD75}" presName="parentText" presStyleLbl="node1" presStyleIdx="2" presStyleCnt="4" custScaleY="52335">
        <dgm:presLayoutVars>
          <dgm:chMax val="0"/>
          <dgm:bulletEnabled val="1"/>
        </dgm:presLayoutVars>
      </dgm:prSet>
      <dgm:spPr/>
      <dgm:t>
        <a:bodyPr/>
        <a:lstStyle/>
        <a:p>
          <a:endParaRPr lang="en-US"/>
        </a:p>
      </dgm:t>
    </dgm:pt>
    <dgm:pt modelId="{0DB3212A-0469-4EFB-B283-5B4E3C86588A}" type="pres">
      <dgm:prSet presAssocID="{6AFCB074-5F25-4CD8-9868-FF40A331DD75}" presName="childText" presStyleLbl="revTx" presStyleIdx="2" presStyleCnt="3" custLinFactNeighborX="878" custLinFactNeighborY="-1930">
        <dgm:presLayoutVars>
          <dgm:bulletEnabled val="1"/>
        </dgm:presLayoutVars>
      </dgm:prSet>
      <dgm:spPr/>
      <dgm:t>
        <a:bodyPr/>
        <a:lstStyle/>
        <a:p>
          <a:endParaRPr lang="en-US"/>
        </a:p>
      </dgm:t>
    </dgm:pt>
    <dgm:pt modelId="{58534729-2F0C-4BA5-8CA7-DA5CF0685829}" type="pres">
      <dgm:prSet presAssocID="{EC8F5025-B638-44C8-9413-90040D4ACB46}" presName="parentText" presStyleLbl="node1" presStyleIdx="3" presStyleCnt="4" custScaleY="51118">
        <dgm:presLayoutVars>
          <dgm:chMax val="0"/>
          <dgm:bulletEnabled val="1"/>
        </dgm:presLayoutVars>
      </dgm:prSet>
      <dgm:spPr/>
      <dgm:t>
        <a:bodyPr/>
        <a:lstStyle/>
        <a:p>
          <a:endParaRPr lang="en-US"/>
        </a:p>
      </dgm:t>
    </dgm:pt>
  </dgm:ptLst>
  <dgm:cxnLst>
    <dgm:cxn modelId="{78934411-92F1-4E85-A426-F9BEB1C937B2}" srcId="{8CEBB8D1-54F9-44FE-895E-B816396DCAA8}" destId="{1383ADCE-62AB-4765-8C9F-3CD3E6C6EF68}" srcOrd="0" destOrd="0" parTransId="{6F21D29F-EB84-44B0-9334-6927D32D8AFA}" sibTransId="{57BCDC2D-F841-4E4E-8CB8-0CD5166362DA}"/>
    <dgm:cxn modelId="{176112CA-A236-423E-8768-7325BAC74807}" srcId="{6AFCB074-5F25-4CD8-9868-FF40A331DD75}" destId="{8CEBB8D1-54F9-44FE-895E-B816396DCAA8}" srcOrd="0" destOrd="0" parTransId="{C2CE795B-BFDC-4748-B3F3-A4B7999BFBFE}" sibTransId="{B6EB510E-980D-4316-8398-614B6B02E06E}"/>
    <dgm:cxn modelId="{3155E4C5-95FF-4A92-8FD3-74A0037BB881}" srcId="{099E317A-7227-489D-967F-FFDDA2EFB7BC}" destId="{81953380-AA73-4487-AC22-299930C6B0E3}" srcOrd="2" destOrd="0" parTransId="{A036BD76-47F8-42FD-8E65-D9E17FDAA8B8}" sibTransId="{AECFF30A-95A0-4EB7-AFB5-9383FE3456EC}"/>
    <dgm:cxn modelId="{2648B518-0C84-47BE-9D2B-3A0BE2DC2284}" srcId="{099E317A-7227-489D-967F-FFDDA2EFB7BC}" destId="{D6A9D25F-A57D-43B9-8D45-F26B15A83BE8}" srcOrd="1" destOrd="0" parTransId="{077189E0-D253-48A4-A0A4-B43B8C150B8D}" sibTransId="{6B8EE0E0-E821-4DFA-87A5-FF1B78399D7C}"/>
    <dgm:cxn modelId="{9C032422-D123-4F8E-9B65-1EA1218C9EA3}" type="presOf" srcId="{00307B8D-4AE0-4CD8-A80F-A968BCEC8128}" destId="{D3642F0E-0D81-42CC-BD22-505D3CDE2D63}" srcOrd="0" destOrd="6" presId="urn:microsoft.com/office/officeart/2005/8/layout/vList2"/>
    <dgm:cxn modelId="{A0FF27E3-8805-4BE3-A05D-E8816ABC1D54}" type="presOf" srcId="{62CB7832-B683-417E-AF69-E1282506536B}" destId="{0DB3212A-0469-4EFB-B283-5B4E3C86588A}" srcOrd="0" destOrd="6" presId="urn:microsoft.com/office/officeart/2005/8/layout/vList2"/>
    <dgm:cxn modelId="{FC33D981-C312-4DEB-AD03-AC6BF07BF43B}" type="presOf" srcId="{099E317A-7227-489D-967F-FFDDA2EFB7BC}" destId="{6FD20CF1-8164-4F7E-A4EB-B496700C1791}" srcOrd="0" destOrd="0" presId="urn:microsoft.com/office/officeart/2005/8/layout/vList2"/>
    <dgm:cxn modelId="{5C5DACAC-B980-46D0-87C5-4E786361DEBA}" srcId="{ABD3283F-4FAA-40D5-ABCF-5E2BD06F1154}" destId="{099E317A-7227-489D-967F-FFDDA2EFB7BC}" srcOrd="0" destOrd="0" parTransId="{100E8F50-4974-4D12-A52A-04D9E636D5BF}" sibTransId="{7857B54C-3F1A-4734-AF1D-B08B3C7915F4}"/>
    <dgm:cxn modelId="{D897EA60-5853-4FA4-80C5-ACA1AC0447ED}" srcId="{8CEBB8D1-54F9-44FE-895E-B816396DCAA8}" destId="{0AD3AAC7-97E1-4C4C-BC18-8151136C6070}" srcOrd="3" destOrd="0" parTransId="{E4FFE928-F708-4BEA-A557-4B84097D3787}" sibTransId="{91862D80-8FA0-46AF-9158-FE39532907A6}"/>
    <dgm:cxn modelId="{6B674F7B-7A4F-4DC5-B2EF-B39301A94A67}" srcId="{DFB97A0A-4D52-4E1A-B591-87423ED71740}" destId="{6EF84CBB-9287-47E9-9F38-2265F88C5577}" srcOrd="1" destOrd="0" parTransId="{FCDF069E-C270-4531-8168-2A1D888649E5}" sibTransId="{E67A38EF-8CFC-4EF3-9CB9-64C18CD0C7B9}"/>
    <dgm:cxn modelId="{EC10FAE3-D76C-45C7-AC0A-E4ADCA8D03A2}" srcId="{099E317A-7227-489D-967F-FFDDA2EFB7BC}" destId="{9C1AB441-AAA4-4725-86CC-D454379BEC4F}" srcOrd="4" destOrd="0" parTransId="{267821F5-EE20-49E2-8CB0-0F33B73F9877}" sibTransId="{BF3611E7-A669-480C-8005-32B072F1B7FE}"/>
    <dgm:cxn modelId="{06B76367-8AB3-4D2C-A7C0-5F571F2C128F}" srcId="{DFB97A0A-4D52-4E1A-B591-87423ED71740}" destId="{5B539048-B5B2-47E1-8BE2-7238A72295AA}" srcOrd="2" destOrd="0" parTransId="{314EE636-E2E6-4352-AF8D-CC5E43265655}" sibTransId="{4A3B25BA-BAF7-45A9-8826-B63399F6D061}"/>
    <dgm:cxn modelId="{92F1FDA1-1350-41A9-B3FD-2B4FCFF97ECA}" type="presOf" srcId="{09ED33A2-F498-44D8-9258-D28E0002B58E}" destId="{D5C8A5BE-6E69-46AF-9AA5-597A9FE78896}" srcOrd="0" destOrd="0" presId="urn:microsoft.com/office/officeart/2005/8/layout/vList2"/>
    <dgm:cxn modelId="{15818FAD-4B10-422D-AD7A-2DB885173044}" type="presOf" srcId="{6AFCB074-5F25-4CD8-9868-FF40A331DD75}" destId="{17709542-8080-42A5-B973-A7AFBC80EF85}" srcOrd="0" destOrd="0" presId="urn:microsoft.com/office/officeart/2005/8/layout/vList2"/>
    <dgm:cxn modelId="{79BD307D-6190-42F2-BC2D-640D0CD794D9}" type="presOf" srcId="{28A35AFC-BEB6-419A-B066-16B808EF5EE6}" destId="{D3642F0E-0D81-42CC-BD22-505D3CDE2D63}" srcOrd="0" destOrd="3" presId="urn:microsoft.com/office/officeart/2005/8/layout/vList2"/>
    <dgm:cxn modelId="{5F17F46F-8186-4BB7-A73D-74310FCA809C}" type="presOf" srcId="{DFB97A0A-4D52-4E1A-B591-87423ED71740}" destId="{6455F197-1DB7-4220-A6B9-8F8D051D6F7C}" srcOrd="0" destOrd="0" presId="urn:microsoft.com/office/officeart/2005/8/layout/vList2"/>
    <dgm:cxn modelId="{A08230A7-98CA-4B46-BF3E-C6F7145387FC}" type="presOf" srcId="{697BE1D7-06BE-4260-B436-C21EF835830D}" destId="{0DB3212A-0469-4EFB-B283-5B4E3C86588A}" srcOrd="0" destOrd="3" presId="urn:microsoft.com/office/officeart/2005/8/layout/vList2"/>
    <dgm:cxn modelId="{10073438-C11D-473B-B47B-B3A79AD25816}" srcId="{099E317A-7227-489D-967F-FFDDA2EFB7BC}" destId="{685449F8-1A46-490A-B382-B61538E5714D}" srcOrd="5" destOrd="0" parTransId="{6DC94E81-81D7-4C3C-90DF-BC8B1150B37C}" sibTransId="{B6045612-CB94-432A-BFC7-F7363542D024}"/>
    <dgm:cxn modelId="{4D0FC157-D699-4D71-8C16-D52CACC09457}" srcId="{ABD3283F-4FAA-40D5-ABCF-5E2BD06F1154}" destId="{DFB97A0A-4D52-4E1A-B591-87423ED71740}" srcOrd="1" destOrd="0" parTransId="{35474A83-FA0E-4B23-8E11-3A0CAEDC2A26}" sibTransId="{D25F0391-9DE5-4D30-B823-636D15863166}"/>
    <dgm:cxn modelId="{F397C155-BEC0-453F-9C71-4DBA68B8BA49}" type="presOf" srcId="{D6A9D25F-A57D-43B9-8D45-F26B15A83BE8}" destId="{D3642F0E-0D81-42CC-BD22-505D3CDE2D63}" srcOrd="0" destOrd="1" presId="urn:microsoft.com/office/officeart/2005/8/layout/vList2"/>
    <dgm:cxn modelId="{4E24EDDC-8A68-4660-8C0F-818CE87EB8D1}" type="presOf" srcId="{EC8F5025-B638-44C8-9413-90040D4ACB46}" destId="{58534729-2F0C-4BA5-8CA7-DA5CF0685829}" srcOrd="0" destOrd="0" presId="urn:microsoft.com/office/officeart/2005/8/layout/vList2"/>
    <dgm:cxn modelId="{D95E5A89-41AB-4B29-9486-838D8CD122E4}" srcId="{099E317A-7227-489D-967F-FFDDA2EFB7BC}" destId="{28A35AFC-BEB6-419A-B066-16B808EF5EE6}" srcOrd="3" destOrd="0" parTransId="{B52BEBC2-19CB-42B1-B4C5-C7B991BD18FB}" sibTransId="{BDABF70A-07C5-40BD-9A63-D0767CE7B7E4}"/>
    <dgm:cxn modelId="{D1155242-6427-440C-8927-0EFF61B77D13}" srcId="{8CEBB8D1-54F9-44FE-895E-B816396DCAA8}" destId="{62CB7832-B683-417E-AF69-E1282506536B}" srcOrd="5" destOrd="0" parTransId="{65AC427B-8593-49B5-9A04-293B5546BF45}" sibTransId="{7F36355D-99C4-4EA6-A012-3931207C783A}"/>
    <dgm:cxn modelId="{55837CA7-0E82-4779-B5F8-9ABFE9E71272}" type="presOf" srcId="{685449F8-1A46-490A-B382-B61538E5714D}" destId="{D3642F0E-0D81-42CC-BD22-505D3CDE2D63}" srcOrd="0" destOrd="5" presId="urn:microsoft.com/office/officeart/2005/8/layout/vList2"/>
    <dgm:cxn modelId="{A293B374-CD00-41F8-81F5-808AF51CCA88}" srcId="{8CEBB8D1-54F9-44FE-895E-B816396DCAA8}" destId="{697BE1D7-06BE-4260-B436-C21EF835830D}" srcOrd="2" destOrd="0" parTransId="{DEA80872-186C-4C8A-8016-7581C8A90E7D}" sibTransId="{2C424FC0-DE34-43C7-A29E-70EC11A96265}"/>
    <dgm:cxn modelId="{BA4275DB-766C-4B0A-BB67-CB304AA86364}" type="presOf" srcId="{6EF84CBB-9287-47E9-9F38-2265F88C5577}" destId="{D5C8A5BE-6E69-46AF-9AA5-597A9FE78896}" srcOrd="0" destOrd="1" presId="urn:microsoft.com/office/officeart/2005/8/layout/vList2"/>
    <dgm:cxn modelId="{542D7D8C-9CB2-4EF0-A3D0-25D842F590E4}" type="presOf" srcId="{9C1AB441-AAA4-4725-86CC-D454379BEC4F}" destId="{D3642F0E-0D81-42CC-BD22-505D3CDE2D63}" srcOrd="0" destOrd="4" presId="urn:microsoft.com/office/officeart/2005/8/layout/vList2"/>
    <dgm:cxn modelId="{BAC2BB10-B31D-4E3C-933C-FC5DAECD5E4A}" srcId="{8CEBB8D1-54F9-44FE-895E-B816396DCAA8}" destId="{A65156FB-A9C2-474E-B74D-88228AC3F9F1}" srcOrd="1" destOrd="0" parTransId="{CFE33371-53F6-4DF2-9CF9-F8FFD312BEA1}" sibTransId="{510E0CD6-BE97-424A-8AC0-E9164D5EE7AA}"/>
    <dgm:cxn modelId="{86D6B1A0-CC7C-4C44-9951-4B599383BDEA}" type="presOf" srcId="{B4B59F8B-0312-44F1-8DC7-B735309C5C81}" destId="{D5C8A5BE-6E69-46AF-9AA5-597A9FE78896}" srcOrd="0" destOrd="4" presId="urn:microsoft.com/office/officeart/2005/8/layout/vList2"/>
    <dgm:cxn modelId="{D2470117-2100-4BBA-8AC7-32547679E6F3}" srcId="{DFB97A0A-4D52-4E1A-B591-87423ED71740}" destId="{B4B59F8B-0312-44F1-8DC7-B735309C5C81}" srcOrd="4" destOrd="0" parTransId="{FF928856-80A9-472A-AA5F-E969F0994200}" sibTransId="{59F5B976-181A-4DDA-901E-45EBCA6B9789}"/>
    <dgm:cxn modelId="{C065E9B0-F58B-491E-8C8F-0264CF5B29BB}" srcId="{DFB97A0A-4D52-4E1A-B591-87423ED71740}" destId="{09ED33A2-F498-44D8-9258-D28E0002B58E}" srcOrd="0" destOrd="0" parTransId="{9F417856-B584-45C8-8A5A-FF6BE09F3F1E}" sibTransId="{2B5AAAAE-3BA4-420B-BF03-5C7D07FF9B18}"/>
    <dgm:cxn modelId="{99643A9D-3520-4A80-A8C9-D38ECF277C90}" srcId="{099E317A-7227-489D-967F-FFDDA2EFB7BC}" destId="{98CF9699-B398-430B-BB6C-ABB75812DEA2}" srcOrd="0" destOrd="0" parTransId="{90730424-0DCB-4A00-81F1-B1C27673F136}" sibTransId="{8ED0012C-7CC0-40B1-82D7-31663BB38035}"/>
    <dgm:cxn modelId="{91594B3D-A2A0-403F-A76C-908B97586D1B}" type="presOf" srcId="{5B539048-B5B2-47E1-8BE2-7238A72295AA}" destId="{D5C8A5BE-6E69-46AF-9AA5-597A9FE78896}" srcOrd="0" destOrd="2" presId="urn:microsoft.com/office/officeart/2005/8/layout/vList2"/>
    <dgm:cxn modelId="{DA5EFC17-0E1B-4928-A77C-7E435F2F08CF}" srcId="{099E317A-7227-489D-967F-FFDDA2EFB7BC}" destId="{00307B8D-4AE0-4CD8-A80F-A968BCEC8128}" srcOrd="6" destOrd="0" parTransId="{4858A3BA-451C-46CC-AB22-9CA149218EB4}" sibTransId="{EDCEA00B-188B-480A-A17E-C4F387D29D5E}"/>
    <dgm:cxn modelId="{3959242C-A644-432E-9DC5-81B411D61637}" type="presOf" srcId="{CE8CDFDF-94E9-4033-B015-0ADFCD5CDAA1}" destId="{D5C8A5BE-6E69-46AF-9AA5-597A9FE78896}" srcOrd="0" destOrd="3" presId="urn:microsoft.com/office/officeart/2005/8/layout/vList2"/>
    <dgm:cxn modelId="{03C12F57-D624-42AD-8FF0-7B17E96F6C3D}" type="presOf" srcId="{83004269-70D8-46A1-AB19-43E4CA74260C}" destId="{0DB3212A-0469-4EFB-B283-5B4E3C86588A}" srcOrd="0" destOrd="5" presId="urn:microsoft.com/office/officeart/2005/8/layout/vList2"/>
    <dgm:cxn modelId="{987067AC-FBAC-435F-B154-620CA16DE373}" type="presOf" srcId="{81953380-AA73-4487-AC22-299930C6B0E3}" destId="{D3642F0E-0D81-42CC-BD22-505D3CDE2D63}" srcOrd="0" destOrd="2" presId="urn:microsoft.com/office/officeart/2005/8/layout/vList2"/>
    <dgm:cxn modelId="{355CB8CA-FEF1-44B5-ACCF-1DED12087E37}" type="presOf" srcId="{A65156FB-A9C2-474E-B74D-88228AC3F9F1}" destId="{0DB3212A-0469-4EFB-B283-5B4E3C86588A}" srcOrd="0" destOrd="2" presId="urn:microsoft.com/office/officeart/2005/8/layout/vList2"/>
    <dgm:cxn modelId="{6868C848-5E55-46EE-AD1C-946F22A98449}" type="presOf" srcId="{1383ADCE-62AB-4765-8C9F-3CD3E6C6EF68}" destId="{0DB3212A-0469-4EFB-B283-5B4E3C86588A}" srcOrd="0" destOrd="1" presId="urn:microsoft.com/office/officeart/2005/8/layout/vList2"/>
    <dgm:cxn modelId="{3697997D-4CC5-4AB7-B683-AD7A2D10E864}" srcId="{8CEBB8D1-54F9-44FE-895E-B816396DCAA8}" destId="{83004269-70D8-46A1-AB19-43E4CA74260C}" srcOrd="4" destOrd="0" parTransId="{F3FFA2B7-7A60-4780-8CFF-28C2B5C508CA}" sibTransId="{42E23C76-BE0E-406F-9E1C-CACA71AE9ECE}"/>
    <dgm:cxn modelId="{4B2B117C-A6AA-45A9-84A0-487070EDF99C}" srcId="{DFB97A0A-4D52-4E1A-B591-87423ED71740}" destId="{CE8CDFDF-94E9-4033-B015-0ADFCD5CDAA1}" srcOrd="3" destOrd="0" parTransId="{1AF90461-7428-44D3-8952-D943EABAAEEA}" sibTransId="{5BFD8820-AF3B-4A6A-B51A-CB39A907BC2A}"/>
    <dgm:cxn modelId="{9070F3FB-CF86-4038-B361-04B69C336237}" srcId="{ABD3283F-4FAA-40D5-ABCF-5E2BD06F1154}" destId="{6AFCB074-5F25-4CD8-9868-FF40A331DD75}" srcOrd="2" destOrd="0" parTransId="{0C11BF68-539F-4861-B781-35323BD774A9}" sibTransId="{66882024-EE67-4CA3-A421-D5510355C68A}"/>
    <dgm:cxn modelId="{34855C15-5E9A-410A-BBED-263020C02818}" type="presOf" srcId="{8CEBB8D1-54F9-44FE-895E-B816396DCAA8}" destId="{0DB3212A-0469-4EFB-B283-5B4E3C86588A}" srcOrd="0" destOrd="0" presId="urn:microsoft.com/office/officeart/2005/8/layout/vList2"/>
    <dgm:cxn modelId="{152BBAC0-A6FC-446B-8CC8-294FFD893441}" type="presOf" srcId="{ABD3283F-4FAA-40D5-ABCF-5E2BD06F1154}" destId="{E169E175-1717-4078-8435-C543D158B5FB}" srcOrd="0" destOrd="0" presId="urn:microsoft.com/office/officeart/2005/8/layout/vList2"/>
    <dgm:cxn modelId="{50264547-5D1D-4157-B7A6-78273908DBC1}" type="presOf" srcId="{98CF9699-B398-430B-BB6C-ABB75812DEA2}" destId="{D3642F0E-0D81-42CC-BD22-505D3CDE2D63}" srcOrd="0" destOrd="0" presId="urn:microsoft.com/office/officeart/2005/8/layout/vList2"/>
    <dgm:cxn modelId="{98DEDBDB-F762-4D0F-90AF-7111273710C0}" srcId="{ABD3283F-4FAA-40D5-ABCF-5E2BD06F1154}" destId="{EC8F5025-B638-44C8-9413-90040D4ACB46}" srcOrd="3" destOrd="0" parTransId="{ED67C339-D6AF-4C6A-9CE5-3AB419DB8F6F}" sibTransId="{EFBF4EDE-FA09-416C-BD09-B8B3D8644941}"/>
    <dgm:cxn modelId="{0115F4C7-D986-4883-A087-AE8DEB6BABD7}" type="presOf" srcId="{0AD3AAC7-97E1-4C4C-BC18-8151136C6070}" destId="{0DB3212A-0469-4EFB-B283-5B4E3C86588A}" srcOrd="0" destOrd="4" presId="urn:microsoft.com/office/officeart/2005/8/layout/vList2"/>
    <dgm:cxn modelId="{1CC9697B-391A-46FF-94DE-D94D896F5D0B}" type="presParOf" srcId="{E169E175-1717-4078-8435-C543D158B5FB}" destId="{6FD20CF1-8164-4F7E-A4EB-B496700C1791}" srcOrd="0" destOrd="0" presId="urn:microsoft.com/office/officeart/2005/8/layout/vList2"/>
    <dgm:cxn modelId="{27154866-AA06-467E-9E4C-F19886FE7B83}" type="presParOf" srcId="{E169E175-1717-4078-8435-C543D158B5FB}" destId="{D3642F0E-0D81-42CC-BD22-505D3CDE2D63}" srcOrd="1" destOrd="0" presId="urn:microsoft.com/office/officeart/2005/8/layout/vList2"/>
    <dgm:cxn modelId="{C43C65A0-01CB-4531-9257-9B542F00E562}" type="presParOf" srcId="{E169E175-1717-4078-8435-C543D158B5FB}" destId="{6455F197-1DB7-4220-A6B9-8F8D051D6F7C}" srcOrd="2" destOrd="0" presId="urn:microsoft.com/office/officeart/2005/8/layout/vList2"/>
    <dgm:cxn modelId="{FCC24B3F-FEE0-4FF5-9B74-931266C29CB2}" type="presParOf" srcId="{E169E175-1717-4078-8435-C543D158B5FB}" destId="{D5C8A5BE-6E69-46AF-9AA5-597A9FE78896}" srcOrd="3" destOrd="0" presId="urn:microsoft.com/office/officeart/2005/8/layout/vList2"/>
    <dgm:cxn modelId="{4406702D-1A13-4326-95CE-C1B5BAF892D0}" type="presParOf" srcId="{E169E175-1717-4078-8435-C543D158B5FB}" destId="{17709542-8080-42A5-B973-A7AFBC80EF85}" srcOrd="4" destOrd="0" presId="urn:microsoft.com/office/officeart/2005/8/layout/vList2"/>
    <dgm:cxn modelId="{92378CD2-6E0F-43AF-8591-45A253FFEA71}" type="presParOf" srcId="{E169E175-1717-4078-8435-C543D158B5FB}" destId="{0DB3212A-0469-4EFB-B283-5B4E3C86588A}" srcOrd="5" destOrd="0" presId="urn:microsoft.com/office/officeart/2005/8/layout/vList2"/>
    <dgm:cxn modelId="{D759BBED-9CAA-4152-8461-9641A3EBB021}" type="presParOf" srcId="{E169E175-1717-4078-8435-C543D158B5FB}" destId="{58534729-2F0C-4BA5-8CA7-DA5CF06858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20CF1-8164-4F7E-A4EB-B496700C1791}">
      <dsp:nvSpPr>
        <dsp:cNvPr id="0" name=""/>
        <dsp:cNvSpPr/>
      </dsp:nvSpPr>
      <dsp:spPr>
        <a:xfrm>
          <a:off x="0" y="0"/>
          <a:ext cx="7909047" cy="323304"/>
        </a:xfrm>
        <a:prstGeom prst="roundRect">
          <a:avLst/>
        </a:prstGeom>
        <a:solidFill>
          <a:srgbClr val="339966"/>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CA" sz="1800" kern="1200" dirty="0">
              <a:latin typeface="Calibri Light" pitchFamily="34" charset="0"/>
            </a:rPr>
            <a:t>1. Drug Trends</a:t>
          </a:r>
          <a:endParaRPr lang="en-US" sz="1800" kern="1200" dirty="0">
            <a:latin typeface="Calibri Light" pitchFamily="34" charset="0"/>
          </a:endParaRPr>
        </a:p>
      </dsp:txBody>
      <dsp:txXfrm>
        <a:off x="15782" y="15782"/>
        <a:ext cx="7877483" cy="291740"/>
      </dsp:txXfrm>
    </dsp:sp>
    <dsp:sp modelId="{D3642F0E-0D81-42CC-BD22-505D3CDE2D63}">
      <dsp:nvSpPr>
        <dsp:cNvPr id="0" name=""/>
        <dsp:cNvSpPr/>
      </dsp:nvSpPr>
      <dsp:spPr>
        <a:xfrm>
          <a:off x="0" y="326480"/>
          <a:ext cx="7909047" cy="143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2540" rIns="14224" bIns="2540" numCol="1" spcCol="1270" anchor="t" anchorCtr="0">
          <a:noAutofit/>
        </a:bodyPr>
        <a:lstStyle/>
        <a:p>
          <a:pPr marL="57150" lvl="1" indent="-57150" algn="l" defTabSz="88900">
            <a:lnSpc>
              <a:spcPct val="90000"/>
            </a:lnSpc>
            <a:spcBef>
              <a:spcPct val="0"/>
            </a:spcBef>
            <a:spcAft>
              <a:spcPct val="20000"/>
            </a:spcAft>
            <a:buChar char="••"/>
          </a:pPr>
          <a:endParaRPr lang="en-US" sz="200" kern="1200" dirty="0">
            <a:solidFill>
              <a:schemeClr val="tx1">
                <a:lumMod val="65000"/>
                <a:lumOff val="35000"/>
              </a:schemeClr>
            </a:solidFill>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Average covered amount per plan member and per prescription</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Trends in acute/maintenance/specialty medications</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Trends in brand/generic distribution of claims</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Top therapeutic classifications</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Top drugs</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ts val="200"/>
            </a:spcAft>
            <a:buChar char="••"/>
          </a:pPr>
          <a:r>
            <a:rPr lang="en-CA" sz="1400" kern="1200">
              <a:latin typeface="Calibri Light" pitchFamily="34" charset="0"/>
              <a:ea typeface="+mn-ea"/>
              <a:cs typeface="Century Gothic"/>
            </a:rPr>
            <a:t>Utilization</a:t>
          </a:r>
          <a:endParaRPr lang="en-US" sz="1400" kern="1200" dirty="0">
            <a:latin typeface="Calibri Light" pitchFamily="34" charset="0"/>
            <a:ea typeface="+mn-ea"/>
            <a:cs typeface="Century Gothic"/>
          </a:endParaRPr>
        </a:p>
      </dsp:txBody>
      <dsp:txXfrm>
        <a:off x="0" y="326480"/>
        <a:ext cx="7909047" cy="1434510"/>
      </dsp:txXfrm>
    </dsp:sp>
    <dsp:sp modelId="{6455F197-1DB7-4220-A6B9-8F8D051D6F7C}">
      <dsp:nvSpPr>
        <dsp:cNvPr id="0" name=""/>
        <dsp:cNvSpPr/>
      </dsp:nvSpPr>
      <dsp:spPr>
        <a:xfrm>
          <a:off x="0" y="1760990"/>
          <a:ext cx="7909047" cy="323304"/>
        </a:xfrm>
        <a:prstGeom prst="roundRect">
          <a:avLst/>
        </a:prstGeom>
        <a:solidFill>
          <a:srgbClr val="339966"/>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CA" sz="1800" kern="1200" dirty="0">
              <a:latin typeface="Calibri Light" pitchFamily="34" charset="0"/>
            </a:rPr>
            <a:t>2. Review </a:t>
          </a:r>
          <a:r>
            <a:rPr lang="en-CA" sz="1800" kern="1200">
              <a:latin typeface="Calibri Light" pitchFamily="34" charset="0"/>
            </a:rPr>
            <a:t>of 2017 </a:t>
          </a:r>
          <a:r>
            <a:rPr lang="en-CA" sz="1800" kern="1200" dirty="0">
              <a:latin typeface="Calibri Light" pitchFamily="34" charset="0"/>
            </a:rPr>
            <a:t>Hot Topics</a:t>
          </a:r>
          <a:endParaRPr lang="en-US" sz="1800" kern="1200" dirty="0">
            <a:latin typeface="Calibri Light" pitchFamily="34" charset="0"/>
          </a:endParaRPr>
        </a:p>
      </dsp:txBody>
      <dsp:txXfrm>
        <a:off x="15782" y="1776772"/>
        <a:ext cx="7877483" cy="291740"/>
      </dsp:txXfrm>
    </dsp:sp>
    <dsp:sp modelId="{D5C8A5BE-6E69-46AF-9AA5-597A9FE78896}">
      <dsp:nvSpPr>
        <dsp:cNvPr id="0" name=""/>
        <dsp:cNvSpPr/>
      </dsp:nvSpPr>
      <dsp:spPr>
        <a:xfrm>
          <a:off x="0" y="2084294"/>
          <a:ext cx="7909047" cy="95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2540" rIns="14224" bIns="2540" numCol="1" spcCol="1270" anchor="t" anchorCtr="0">
          <a:noAutofit/>
        </a:bodyPr>
        <a:lstStyle/>
        <a:p>
          <a:pPr marL="57150" lvl="1" indent="-57150" algn="l" defTabSz="88900">
            <a:lnSpc>
              <a:spcPct val="90000"/>
            </a:lnSpc>
            <a:spcBef>
              <a:spcPct val="0"/>
            </a:spcBef>
            <a:spcAft>
              <a:spcPct val="20000"/>
            </a:spcAft>
            <a:buChar char="••"/>
          </a:pPr>
          <a:endParaRPr lang="en-US" sz="200" kern="1200" dirty="0">
            <a:solidFill>
              <a:schemeClr val="tx1">
                <a:lumMod val="65000"/>
                <a:lumOff val="35000"/>
              </a:schemeClr>
            </a:solidFill>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Biologic drugs</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High-cost drugs</a:t>
          </a:r>
          <a:endParaRPr lang="en-US" sz="1400" kern="1200" dirty="0">
            <a:latin typeface="Calibri Light" pitchFamily="34" charset="0"/>
            <a:ea typeface="+mn-ea"/>
            <a:cs typeface="Century Gothic"/>
          </a:endParaRPr>
        </a:p>
        <a:p>
          <a:pPr marL="114300" lvl="1" indent="-114300" algn="l" defTabSz="622300">
            <a:lnSpc>
              <a:spcPct val="90000"/>
            </a:lnSpc>
            <a:spcBef>
              <a:spcPct val="0"/>
            </a:spcBef>
            <a:spcAft>
              <a:spcPts val="200"/>
            </a:spcAft>
            <a:buChar char="••"/>
          </a:pPr>
          <a:r>
            <a:rPr lang="en-CA" sz="1400" kern="1200">
              <a:solidFill>
                <a:schemeClr val="tx1"/>
              </a:solidFill>
              <a:latin typeface="Calibri Light" pitchFamily="34" charset="0"/>
              <a:ea typeface="+mn-ea"/>
              <a:cs typeface="Century Gothic"/>
            </a:rPr>
            <a:t>Biosimilar drugs</a:t>
          </a:r>
          <a:endParaRPr lang="en-US" sz="1400" kern="1200" dirty="0">
            <a:solidFill>
              <a:schemeClr val="tx1"/>
            </a:solidFill>
            <a:latin typeface="Calibri Light" pitchFamily="34" charset="0"/>
            <a:ea typeface="+mn-ea"/>
            <a:cs typeface="Century Gothic"/>
          </a:endParaRPr>
        </a:p>
        <a:p>
          <a:pPr marL="114300" lvl="1" indent="-114300" algn="l" defTabSz="622300">
            <a:lnSpc>
              <a:spcPct val="90000"/>
            </a:lnSpc>
            <a:spcBef>
              <a:spcPct val="0"/>
            </a:spcBef>
            <a:spcAft>
              <a:spcPts val="200"/>
            </a:spcAft>
            <a:buChar char="••"/>
          </a:pPr>
          <a:r>
            <a:rPr lang="en-CA" sz="1400" kern="1200" dirty="0">
              <a:solidFill>
                <a:schemeClr val="tx1"/>
              </a:solidFill>
              <a:latin typeface="Calibri Light" pitchFamily="34" charset="0"/>
              <a:ea typeface="+mn-ea"/>
              <a:cs typeface="Century Gothic"/>
            </a:rPr>
            <a:t>Hepatitis C experience</a:t>
          </a:r>
          <a:endParaRPr lang="en-US" sz="1400" kern="1200" dirty="0">
            <a:solidFill>
              <a:schemeClr val="tx1"/>
            </a:solidFill>
            <a:latin typeface="Calibri Light" pitchFamily="34" charset="0"/>
            <a:ea typeface="+mn-ea"/>
            <a:cs typeface="Century Gothic"/>
          </a:endParaRPr>
        </a:p>
      </dsp:txBody>
      <dsp:txXfrm>
        <a:off x="0" y="2084294"/>
        <a:ext cx="7909047" cy="950214"/>
      </dsp:txXfrm>
    </dsp:sp>
    <dsp:sp modelId="{17709542-8080-42A5-B973-A7AFBC80EF85}">
      <dsp:nvSpPr>
        <dsp:cNvPr id="0" name=""/>
        <dsp:cNvSpPr/>
      </dsp:nvSpPr>
      <dsp:spPr>
        <a:xfrm>
          <a:off x="0" y="3034509"/>
          <a:ext cx="7909047" cy="323304"/>
        </a:xfrm>
        <a:prstGeom prst="roundRect">
          <a:avLst/>
        </a:prstGeom>
        <a:solidFill>
          <a:srgbClr val="339966"/>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CA" sz="1800" kern="1200" dirty="0">
              <a:latin typeface="Calibri Light" pitchFamily="34" charset="0"/>
            </a:rPr>
            <a:t>3.  </a:t>
          </a:r>
          <a:r>
            <a:rPr lang="en-US" sz="1800" kern="1200" dirty="0">
              <a:latin typeface="Calibri Light" pitchFamily="34" charset="0"/>
            </a:rPr>
            <a:t>Emerging Drug Trends</a:t>
          </a:r>
        </a:p>
      </dsp:txBody>
      <dsp:txXfrm>
        <a:off x="15782" y="3050291"/>
        <a:ext cx="7877483" cy="291740"/>
      </dsp:txXfrm>
    </dsp:sp>
    <dsp:sp modelId="{0DB3212A-0469-4EFB-B283-5B4E3C86588A}">
      <dsp:nvSpPr>
        <dsp:cNvPr id="0" name=""/>
        <dsp:cNvSpPr/>
      </dsp:nvSpPr>
      <dsp:spPr>
        <a:xfrm>
          <a:off x="0" y="3345891"/>
          <a:ext cx="7909047" cy="140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2540" rIns="18288" bIns="2540" numCol="1" spcCol="1270" anchor="t" anchorCtr="0">
          <a:noAutofit/>
        </a:bodyPr>
        <a:lstStyle/>
        <a:p>
          <a:pPr marL="57150" lvl="1" indent="-57150" algn="l" defTabSz="88900">
            <a:lnSpc>
              <a:spcPct val="90000"/>
            </a:lnSpc>
            <a:spcBef>
              <a:spcPct val="0"/>
            </a:spcBef>
            <a:spcAft>
              <a:spcPct val="20000"/>
            </a:spcAft>
            <a:buChar char="••"/>
          </a:pPr>
          <a:endParaRPr lang="en-US" sz="200" kern="1200" dirty="0">
            <a:solidFill>
              <a:schemeClr val="tx1">
                <a:lumMod val="65000"/>
                <a:lumOff val="35000"/>
              </a:schemeClr>
            </a:solidFill>
            <a:latin typeface="Calibri Light" pitchFamily="34" charset="0"/>
            <a:ea typeface="+mn-ea"/>
            <a:cs typeface="Century Gothic"/>
          </a:endParaRPr>
        </a:p>
        <a:p>
          <a:pPr marL="228600" lvl="2" indent="-114300" algn="l" defTabSz="622300">
            <a:lnSpc>
              <a:spcPct val="90000"/>
            </a:lnSpc>
            <a:spcBef>
              <a:spcPct val="0"/>
            </a:spcBef>
            <a:spcAft>
              <a:spcPts val="200"/>
            </a:spcAft>
            <a:buChar char="••"/>
          </a:pPr>
          <a:r>
            <a:rPr lang="en-CA" sz="1400" kern="1200" dirty="0">
              <a:solidFill>
                <a:schemeClr val="tx1"/>
              </a:solidFill>
              <a:latin typeface="Calibri Light" pitchFamily="34" charset="0"/>
              <a:ea typeface="+mn-ea"/>
              <a:cs typeface="Century Gothic"/>
            </a:rPr>
            <a:t>OHIP+ children and youth </a:t>
          </a:r>
          <a:r>
            <a:rPr lang="en-CA" sz="1400" kern="1200" dirty="0" err="1">
              <a:solidFill>
                <a:schemeClr val="tx1"/>
              </a:solidFill>
              <a:latin typeface="Calibri Light" pitchFamily="34" charset="0"/>
              <a:ea typeface="+mn-ea"/>
              <a:cs typeface="Century Gothic"/>
            </a:rPr>
            <a:t>pharmacare</a:t>
          </a:r>
          <a:r>
            <a:rPr lang="en-CA" sz="1400" kern="1200" dirty="0">
              <a:solidFill>
                <a:schemeClr val="tx1"/>
              </a:solidFill>
              <a:latin typeface="Calibri Light" pitchFamily="34" charset="0"/>
              <a:ea typeface="+mn-ea"/>
              <a:cs typeface="Century Gothic"/>
            </a:rPr>
            <a:t> program</a:t>
          </a:r>
          <a:endParaRPr lang="en-US" sz="1400" kern="1200" dirty="0">
            <a:solidFill>
              <a:schemeClr val="tx1"/>
            </a:solidFill>
            <a:latin typeface="Calibri Light" pitchFamily="34" charset="0"/>
            <a:ea typeface="+mn-ea"/>
            <a:cs typeface="Century Gothic"/>
          </a:endParaRPr>
        </a:p>
        <a:p>
          <a:pPr marL="228600" lvl="2" indent="-114300" algn="l" defTabSz="622300">
            <a:lnSpc>
              <a:spcPct val="90000"/>
            </a:lnSpc>
            <a:spcBef>
              <a:spcPct val="0"/>
            </a:spcBef>
            <a:spcAft>
              <a:spcPts val="200"/>
            </a:spcAft>
            <a:buChar char="••"/>
          </a:pPr>
          <a:r>
            <a:rPr lang="en-CA" sz="1400" kern="1200" dirty="0">
              <a:solidFill>
                <a:schemeClr val="tx1"/>
              </a:solidFill>
              <a:latin typeface="Calibri Light" pitchFamily="34" charset="0"/>
              <a:ea typeface="+mn-ea"/>
              <a:cs typeface="Century Gothic"/>
            </a:rPr>
            <a:t>Generic drug price reduction</a:t>
          </a:r>
          <a:endParaRPr lang="en-US" sz="1400" kern="1200" dirty="0">
            <a:solidFill>
              <a:schemeClr val="tx1"/>
            </a:solidFill>
            <a:latin typeface="Calibri Light" pitchFamily="34" charset="0"/>
            <a:ea typeface="+mn-ea"/>
            <a:cs typeface="Century Gothic"/>
          </a:endParaRPr>
        </a:p>
        <a:p>
          <a:pPr marL="228600" lvl="2"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Gene therapy</a:t>
          </a:r>
          <a:endParaRPr lang="en-US" sz="1400" kern="1200" dirty="0">
            <a:latin typeface="Calibri Light" pitchFamily="34" charset="0"/>
            <a:ea typeface="+mn-ea"/>
            <a:cs typeface="Century Gothic"/>
          </a:endParaRPr>
        </a:p>
        <a:p>
          <a:pPr marL="228600" lvl="2"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High-cost drugs in the pipeline</a:t>
          </a:r>
          <a:endParaRPr lang="en-US" sz="1400" kern="1200" dirty="0">
            <a:latin typeface="Calibri Light" pitchFamily="34" charset="0"/>
            <a:ea typeface="+mn-ea"/>
            <a:cs typeface="Century Gothic"/>
          </a:endParaRPr>
        </a:p>
        <a:p>
          <a:pPr marL="228600" lvl="2" indent="-114300" algn="l" defTabSz="622300">
            <a:lnSpc>
              <a:spcPct val="90000"/>
            </a:lnSpc>
            <a:spcBef>
              <a:spcPct val="0"/>
            </a:spcBef>
            <a:spcAft>
              <a:spcPct val="20000"/>
            </a:spcAft>
            <a:buChar char="••"/>
          </a:pPr>
          <a:r>
            <a:rPr lang="en-CA" sz="1400" kern="1200">
              <a:latin typeface="Calibri Light" pitchFamily="34" charset="0"/>
              <a:ea typeface="+mn-ea"/>
              <a:cs typeface="Century Gothic"/>
            </a:rPr>
            <a:t>New biosimilar drugs</a:t>
          </a:r>
          <a:endParaRPr lang="en-US" sz="1400" kern="1200" dirty="0">
            <a:latin typeface="Calibri Light" pitchFamily="34" charset="0"/>
            <a:ea typeface="+mn-ea"/>
            <a:cs typeface="Century Gothic"/>
          </a:endParaRPr>
        </a:p>
        <a:p>
          <a:pPr marL="228600" lvl="2" indent="-114300" algn="l" defTabSz="622300">
            <a:lnSpc>
              <a:spcPct val="90000"/>
            </a:lnSpc>
            <a:spcBef>
              <a:spcPct val="0"/>
            </a:spcBef>
            <a:spcAft>
              <a:spcPct val="20000"/>
            </a:spcAft>
            <a:buChar char="••"/>
          </a:pPr>
          <a:r>
            <a:rPr lang="en-CA" sz="1400" kern="1200" dirty="0">
              <a:latin typeface="Calibri Light" pitchFamily="34" charset="0"/>
              <a:ea typeface="+mn-ea"/>
              <a:cs typeface="Century Gothic"/>
            </a:rPr>
            <a:t>Upcoming patent expiries</a:t>
          </a:r>
          <a:endParaRPr lang="en-US" sz="1400" kern="1200" dirty="0">
            <a:latin typeface="Calibri Light" pitchFamily="34" charset="0"/>
            <a:ea typeface="+mn-ea"/>
            <a:cs typeface="Century Gothic"/>
          </a:endParaRPr>
        </a:p>
      </dsp:txBody>
      <dsp:txXfrm>
        <a:off x="0" y="3345891"/>
        <a:ext cx="7909047" cy="1400355"/>
      </dsp:txXfrm>
    </dsp:sp>
    <dsp:sp modelId="{58534729-2F0C-4BA5-8CA7-DA5CF0685829}">
      <dsp:nvSpPr>
        <dsp:cNvPr id="0" name=""/>
        <dsp:cNvSpPr/>
      </dsp:nvSpPr>
      <dsp:spPr>
        <a:xfrm>
          <a:off x="0" y="4758168"/>
          <a:ext cx="7909047" cy="315786"/>
        </a:xfrm>
        <a:prstGeom prst="roundRect">
          <a:avLst/>
        </a:prstGeom>
        <a:solidFill>
          <a:srgbClr val="339966"/>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CA" sz="1800" kern="1200" dirty="0">
              <a:latin typeface="Calibri Light" pitchFamily="34" charset="0"/>
              <a:ea typeface="+mn-ea"/>
              <a:cs typeface="Century Gothic"/>
            </a:rPr>
            <a:t>4</a:t>
          </a:r>
          <a:r>
            <a:rPr lang="en-CA" sz="1800" kern="1200">
              <a:latin typeface="Calibri Light" pitchFamily="34" charset="0"/>
              <a:ea typeface="+mn-ea"/>
              <a:cs typeface="Century Gothic"/>
            </a:rPr>
            <a:t>.  A Deeper-Dive on the Top </a:t>
          </a:r>
          <a:r>
            <a:rPr lang="en-CA" sz="1800" kern="1200" dirty="0">
              <a:latin typeface="Calibri Light" pitchFamily="34" charset="0"/>
              <a:ea typeface="+mn-ea"/>
              <a:cs typeface="Century Gothic"/>
            </a:rPr>
            <a:t>Therapeutic Classifications</a:t>
          </a:r>
          <a:endParaRPr lang="en-US" sz="1800" kern="1200" dirty="0">
            <a:latin typeface="Calibri Light" pitchFamily="34" charset="0"/>
            <a:ea typeface="+mn-ea"/>
            <a:cs typeface="Century Gothic"/>
          </a:endParaRPr>
        </a:p>
      </dsp:txBody>
      <dsp:txXfrm>
        <a:off x="15415" y="4773583"/>
        <a:ext cx="7878217" cy="2849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360" cy="465114"/>
          </a:xfrm>
          <a:prstGeom prst="rect">
            <a:avLst/>
          </a:prstGeom>
        </p:spPr>
        <p:txBody>
          <a:bodyPr vert="horz" lIns="82825" tIns="41414" rIns="82825" bIns="41414" rtlCol="0"/>
          <a:lstStyle>
            <a:lvl1pPr algn="l">
              <a:defRPr sz="1100"/>
            </a:lvl1pPr>
          </a:lstStyle>
          <a:p>
            <a:endParaRPr lang="en-US"/>
          </a:p>
        </p:txBody>
      </p:sp>
      <p:sp>
        <p:nvSpPr>
          <p:cNvPr id="3" name="Date Placeholder 2"/>
          <p:cNvSpPr>
            <a:spLocks noGrp="1"/>
          </p:cNvSpPr>
          <p:nvPr>
            <p:ph type="dt" sz="quarter" idx="1"/>
          </p:nvPr>
        </p:nvSpPr>
        <p:spPr>
          <a:xfrm>
            <a:off x="3884242" y="0"/>
            <a:ext cx="2972360" cy="465114"/>
          </a:xfrm>
          <a:prstGeom prst="rect">
            <a:avLst/>
          </a:prstGeom>
        </p:spPr>
        <p:txBody>
          <a:bodyPr vert="horz" lIns="82825" tIns="41414" rIns="82825" bIns="41414" rtlCol="0"/>
          <a:lstStyle>
            <a:lvl1pPr algn="r">
              <a:defRPr sz="1100"/>
            </a:lvl1pPr>
          </a:lstStyle>
          <a:p>
            <a:fld id="{B3497B9F-054A-2949-A3D1-5AD0E712C150}" type="datetimeFigureOut">
              <a:rPr lang="en-US" smtClean="0"/>
              <a:pPr/>
              <a:t>9/25/2018</a:t>
            </a:fld>
            <a:endParaRPr lang="en-US"/>
          </a:p>
        </p:txBody>
      </p:sp>
      <p:sp>
        <p:nvSpPr>
          <p:cNvPr id="4" name="Footer Placeholder 3"/>
          <p:cNvSpPr>
            <a:spLocks noGrp="1"/>
          </p:cNvSpPr>
          <p:nvPr>
            <p:ph type="ftr" sz="quarter" idx="2"/>
          </p:nvPr>
        </p:nvSpPr>
        <p:spPr>
          <a:xfrm>
            <a:off x="3" y="8829821"/>
            <a:ext cx="2972360" cy="465114"/>
          </a:xfrm>
          <a:prstGeom prst="rect">
            <a:avLst/>
          </a:prstGeom>
        </p:spPr>
        <p:txBody>
          <a:bodyPr vert="horz" lIns="82825" tIns="41414" rIns="82825" bIns="41414" rtlCol="0" anchor="b"/>
          <a:lstStyle>
            <a:lvl1pPr algn="l">
              <a:defRPr sz="1100"/>
            </a:lvl1pPr>
          </a:lstStyle>
          <a:p>
            <a:endParaRPr lang="en-US"/>
          </a:p>
        </p:txBody>
      </p:sp>
      <p:sp>
        <p:nvSpPr>
          <p:cNvPr id="5" name="Slide Number Placeholder 4"/>
          <p:cNvSpPr>
            <a:spLocks noGrp="1"/>
          </p:cNvSpPr>
          <p:nvPr>
            <p:ph type="sldNum" sz="quarter" idx="3"/>
          </p:nvPr>
        </p:nvSpPr>
        <p:spPr>
          <a:xfrm>
            <a:off x="3884242" y="8829821"/>
            <a:ext cx="2972360" cy="465114"/>
          </a:xfrm>
          <a:prstGeom prst="rect">
            <a:avLst/>
          </a:prstGeom>
        </p:spPr>
        <p:txBody>
          <a:bodyPr vert="horz" lIns="82825" tIns="41414" rIns="82825" bIns="41414" rtlCol="0" anchor="b"/>
          <a:lstStyle>
            <a:lvl1pPr algn="r">
              <a:defRPr sz="1100"/>
            </a:lvl1pPr>
          </a:lstStyle>
          <a:p>
            <a:fld id="{D2CC2D59-522F-8541-AAA4-B1902A48501F}" type="slidenum">
              <a:rPr lang="en-US" smtClean="0"/>
              <a:pPr/>
              <a:t>‹#›</a:t>
            </a:fld>
            <a:endParaRPr lang="en-US"/>
          </a:p>
        </p:txBody>
      </p:sp>
    </p:spTree>
    <p:extLst>
      <p:ext uri="{BB962C8B-B14F-4D97-AF65-F5344CB8AC3E}">
        <p14:creationId xmlns:p14="http://schemas.microsoft.com/office/powerpoint/2010/main" val="3886057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360" cy="465114"/>
          </a:xfrm>
          <a:prstGeom prst="rect">
            <a:avLst/>
          </a:prstGeom>
        </p:spPr>
        <p:txBody>
          <a:bodyPr vert="horz" lIns="82825" tIns="41414" rIns="82825" bIns="41414" rtlCol="0"/>
          <a:lstStyle>
            <a:lvl1pPr algn="l">
              <a:defRPr sz="110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242" y="0"/>
            <a:ext cx="2972360" cy="465114"/>
          </a:xfrm>
          <a:prstGeom prst="rect">
            <a:avLst/>
          </a:prstGeom>
        </p:spPr>
        <p:txBody>
          <a:bodyPr vert="horz" wrap="square" lIns="82825" tIns="41414" rIns="82825" bIns="41414" numCol="1" anchor="t" anchorCtr="0" compatLnSpc="1">
            <a:prstTxWarp prst="textNoShape">
              <a:avLst/>
            </a:prstTxWarp>
          </a:bodyPr>
          <a:lstStyle>
            <a:lvl1pPr algn="r">
              <a:defRPr sz="1100"/>
            </a:lvl1pPr>
          </a:lstStyle>
          <a:p>
            <a:fld id="{7D682E32-9263-4010-A2D3-9720D606C748}" type="datetimeFigureOut">
              <a:rPr lang="en-US"/>
              <a:pPr/>
              <a:t>9/25/2018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2825" tIns="41414" rIns="82825" bIns="41414" rtlCol="0" anchor="ctr"/>
          <a:lstStyle/>
          <a:p>
            <a:pPr lvl="0"/>
            <a:endParaRPr lang="en-US" noProof="0"/>
          </a:p>
        </p:txBody>
      </p:sp>
      <p:sp>
        <p:nvSpPr>
          <p:cNvPr id="5" name="Notes Placeholder 4"/>
          <p:cNvSpPr>
            <a:spLocks noGrp="1"/>
          </p:cNvSpPr>
          <p:nvPr>
            <p:ph type="body" sz="quarter" idx="3"/>
          </p:nvPr>
        </p:nvSpPr>
        <p:spPr>
          <a:xfrm>
            <a:off x="686363" y="4416379"/>
            <a:ext cx="5485280" cy="4183087"/>
          </a:xfrm>
          <a:prstGeom prst="rect">
            <a:avLst/>
          </a:prstGeom>
        </p:spPr>
        <p:txBody>
          <a:bodyPr vert="horz" lIns="82825" tIns="41414" rIns="82825" bIns="41414"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3" y="8829821"/>
            <a:ext cx="2972360" cy="465114"/>
          </a:xfrm>
          <a:prstGeom prst="rect">
            <a:avLst/>
          </a:prstGeom>
        </p:spPr>
        <p:txBody>
          <a:bodyPr vert="horz" lIns="82825" tIns="41414" rIns="82825" bIns="41414" rtlCol="0" anchor="b"/>
          <a:lstStyle>
            <a:lvl1pPr algn="l">
              <a:defRPr sz="110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242" y="8829821"/>
            <a:ext cx="2972360" cy="465114"/>
          </a:xfrm>
          <a:prstGeom prst="rect">
            <a:avLst/>
          </a:prstGeom>
        </p:spPr>
        <p:txBody>
          <a:bodyPr vert="horz" wrap="square" lIns="82825" tIns="41414" rIns="82825" bIns="41414" numCol="1" anchor="b" anchorCtr="0" compatLnSpc="1">
            <a:prstTxWarp prst="textNoShape">
              <a:avLst/>
            </a:prstTxWarp>
          </a:bodyPr>
          <a:lstStyle>
            <a:lvl1pPr algn="r">
              <a:defRPr sz="1100"/>
            </a:lvl1pPr>
          </a:lstStyle>
          <a:p>
            <a:fld id="{26350F8F-8433-4D78-BB07-57241F1F56F8}" type="slidenum">
              <a:rPr lang="en-US"/>
              <a:pPr/>
              <a:t>‹#›</a:t>
            </a:fld>
            <a:endParaRPr lang="en-US"/>
          </a:p>
        </p:txBody>
      </p:sp>
    </p:spTree>
    <p:extLst>
      <p:ext uri="{BB962C8B-B14F-4D97-AF65-F5344CB8AC3E}">
        <p14:creationId xmlns:p14="http://schemas.microsoft.com/office/powerpoint/2010/main" val="1238312498"/>
      </p:ext>
    </p:extLst>
  </p:cSld>
  <p:clrMap bg1="lt1" tx1="dk1" bg2="lt2" tx2="dk2" accent1="accent1" accent2="accent2" accent3="accent3" accent4="accent4" accent5="accent5" accent6="accent6" hlink="hlink" folHlink="folHlink"/>
  <p:notesStyle>
    <a:lvl1pPr algn="l" defTabSz="409575" rtl="0" eaLnBrk="0" fontAlgn="base" hangingPunct="0">
      <a:spcBef>
        <a:spcPct val="30000"/>
      </a:spcBef>
      <a:spcAft>
        <a:spcPct val="0"/>
      </a:spcAft>
      <a:defRPr sz="1100" kern="1200">
        <a:solidFill>
          <a:schemeClr val="tx1"/>
        </a:solidFill>
        <a:latin typeface="+mn-lt"/>
        <a:ea typeface="MS PGothic" pitchFamily="34" charset="-128"/>
        <a:cs typeface="ＭＳ Ｐゴシック" charset="0"/>
      </a:defRPr>
    </a:lvl1pPr>
    <a:lvl2pPr marL="409575" algn="l" defTabSz="409575" rtl="0" eaLnBrk="0" fontAlgn="base" hangingPunct="0">
      <a:spcBef>
        <a:spcPct val="30000"/>
      </a:spcBef>
      <a:spcAft>
        <a:spcPct val="0"/>
      </a:spcAft>
      <a:defRPr sz="1100" kern="1200">
        <a:solidFill>
          <a:schemeClr val="tx1"/>
        </a:solidFill>
        <a:latin typeface="+mn-lt"/>
        <a:ea typeface="MS PGothic" pitchFamily="34" charset="-128"/>
        <a:cs typeface="+mn-cs"/>
      </a:defRPr>
    </a:lvl2pPr>
    <a:lvl3pPr marL="819150" algn="l" defTabSz="409575" rtl="0" eaLnBrk="0" fontAlgn="base" hangingPunct="0">
      <a:spcBef>
        <a:spcPct val="30000"/>
      </a:spcBef>
      <a:spcAft>
        <a:spcPct val="0"/>
      </a:spcAft>
      <a:defRPr sz="1100" kern="1200">
        <a:solidFill>
          <a:schemeClr val="tx1"/>
        </a:solidFill>
        <a:latin typeface="+mn-lt"/>
        <a:ea typeface="MS PGothic" pitchFamily="34" charset="-128"/>
        <a:cs typeface="+mn-cs"/>
      </a:defRPr>
    </a:lvl3pPr>
    <a:lvl4pPr marL="1230313" algn="l" defTabSz="409575" rtl="0" eaLnBrk="0" fontAlgn="base" hangingPunct="0">
      <a:spcBef>
        <a:spcPct val="30000"/>
      </a:spcBef>
      <a:spcAft>
        <a:spcPct val="0"/>
      </a:spcAft>
      <a:defRPr sz="1100" kern="1200">
        <a:solidFill>
          <a:schemeClr val="tx1"/>
        </a:solidFill>
        <a:latin typeface="+mn-lt"/>
        <a:ea typeface="MS PGothic" pitchFamily="34" charset="-128"/>
        <a:cs typeface="+mn-cs"/>
      </a:defRPr>
    </a:lvl4pPr>
    <a:lvl5pPr marL="1639888" algn="l" defTabSz="409575" rtl="0" eaLnBrk="0" fontAlgn="base" hangingPunct="0">
      <a:spcBef>
        <a:spcPct val="30000"/>
      </a:spcBef>
      <a:spcAft>
        <a:spcPct val="0"/>
      </a:spcAft>
      <a:defRPr sz="1100" kern="1200">
        <a:solidFill>
          <a:schemeClr val="tx1"/>
        </a:solidFill>
        <a:latin typeface="+mn-lt"/>
        <a:ea typeface="MS PGothic" pitchFamily="34" charset="-128"/>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1</a:t>
            </a:fld>
            <a:endParaRPr lang="en-US" dirty="0"/>
          </a:p>
        </p:txBody>
      </p:sp>
    </p:spTree>
    <p:extLst>
      <p:ext uri="{BB962C8B-B14F-4D97-AF65-F5344CB8AC3E}">
        <p14:creationId xmlns:p14="http://schemas.microsoft.com/office/powerpoint/2010/main" val="35479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average cost per prescription can be broken down into two components:</a:t>
            </a:r>
          </a:p>
          <a:p>
            <a:pPr marL="271330" indent="-452217"/>
            <a:r>
              <a:rPr lang="en-US" sz="1000" b="1" dirty="0"/>
              <a:t>	1) Ingredient cost: </a:t>
            </a:r>
            <a:r>
              <a:rPr lang="en-US" sz="1000" dirty="0"/>
              <a:t>the price the pharmacy charges for the medicine. It includes a mark-up on the price the pharmacy paid for the drug.  The </a:t>
            </a:r>
            <a:r>
              <a:rPr lang="en-US" sz="1000" dirty="0" err="1"/>
              <a:t>i</a:t>
            </a:r>
            <a:r>
              <a:rPr lang="en-CA" sz="1000" dirty="0" err="1"/>
              <a:t>ngredient</a:t>
            </a:r>
            <a:r>
              <a:rPr lang="en-CA" sz="1000" dirty="0"/>
              <a:t> cost may vary by province and by pharmacy.</a:t>
            </a:r>
            <a:endParaRPr lang="en-US" sz="1000" dirty="0"/>
          </a:p>
          <a:p>
            <a:pPr marL="271330" indent="-452217"/>
            <a:r>
              <a:rPr lang="en-US" sz="1000" b="1" dirty="0"/>
              <a:t>	2) Dispense fee: </a:t>
            </a:r>
            <a:r>
              <a:rPr lang="en-US" sz="1000" dirty="0"/>
              <a:t>the amount that is charged by the pharmacy in order to dispense the prescription.  The dispense fee may vary by province and pharmacy.</a:t>
            </a:r>
          </a:p>
          <a:p>
            <a:pPr marL="405111" lvl="1" defTabSz="405111">
              <a:defRPr/>
            </a:pPr>
            <a:endParaRPr lang="en-CA" sz="1000" dirty="0"/>
          </a:p>
          <a:p>
            <a:pPr marL="0" lvl="1" defTabSz="405111">
              <a:defRPr/>
            </a:pPr>
            <a:r>
              <a:rPr lang="en-US" sz="1000" dirty="0"/>
              <a:t>The total average covered amount is lowest in Quebec ($45 per script). The range of prices presented on this slide is partly a result of pharmaceutical dispensing practices.  For example, the day’s supply of medication dispensing practice in Quebec leads to more prescriptions being dispensed in a year, but each for fewer days’ supply of medication – this leads to a smaller average </a:t>
            </a:r>
            <a:r>
              <a:rPr lang="en-US" sz="1000"/>
              <a:t>covered amount per </a:t>
            </a:r>
            <a:r>
              <a:rPr lang="en-US" sz="1000" dirty="0"/>
              <a:t>prescription.</a:t>
            </a:r>
          </a:p>
          <a:p>
            <a:pPr marL="0" lvl="1" defTabSz="405111">
              <a:defRPr/>
            </a:pPr>
            <a:endParaRPr lang="en-CA" sz="1000" dirty="0"/>
          </a:p>
          <a:p>
            <a:pPr marL="0" lvl="1" defTabSz="405111">
              <a:defRPr/>
            </a:pPr>
            <a:r>
              <a:rPr lang="en-CA" sz="1000" dirty="0"/>
              <a:t>The national average </a:t>
            </a:r>
            <a:r>
              <a:rPr lang="en-CA" sz="1000"/>
              <a:t>covered amount per </a:t>
            </a:r>
            <a:r>
              <a:rPr lang="en-CA" sz="1000" dirty="0"/>
              <a:t>prescription in 2017 ($65) </a:t>
            </a:r>
            <a:r>
              <a:rPr lang="en-CA" sz="1000"/>
              <a:t>is slightly </a:t>
            </a:r>
            <a:r>
              <a:rPr lang="en-CA" sz="1000" dirty="0"/>
              <a:t>greater than it was in 2010 ($</a:t>
            </a:r>
            <a:r>
              <a:rPr lang="en-CA" sz="1000"/>
              <a:t>61). </a:t>
            </a:r>
            <a:r>
              <a:rPr lang="en-CA" sz="1000" dirty="0"/>
              <a:t>However, an increase in cost of $4 per prescription can have a material impact on drug costs in light of the high utilization of the </a:t>
            </a:r>
            <a:r>
              <a:rPr lang="en-CA" sz="1000"/>
              <a:t>drug benefit.</a:t>
            </a:r>
            <a:r>
              <a:rPr lang="en-CA" sz="1000" baseline="0"/>
              <a:t> The $4 increase in cost per prescription is equivalent to a 6.6% increase over the last 7 years</a:t>
            </a:r>
            <a:r>
              <a:rPr lang="en-CA" sz="1000"/>
              <a:t>.  </a:t>
            </a:r>
            <a:r>
              <a:rPr lang="en-CA" sz="1000" dirty="0"/>
              <a:t>It is important to note that blockbuster patent expiries and generic drug price reform have exerted a downward pressure on the average cost of a prescription in the past few years. It’s not clear how these downward pressures will measure up against the upward pressures on drug plans of inflation, the aging population and new high cost drugs coming to market.</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10</a:t>
            </a:fld>
            <a:endParaRPr lang="en-US"/>
          </a:p>
        </p:txBody>
      </p:sp>
    </p:spTree>
    <p:extLst>
      <p:ext uri="{BB962C8B-B14F-4D97-AF65-F5344CB8AC3E}">
        <p14:creationId xmlns:p14="http://schemas.microsoft.com/office/powerpoint/2010/main" val="137591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a:t>Drugs can be classified as belonging to one of the acute, maintenance, or specialty classifications:</a:t>
            </a:r>
          </a:p>
          <a:p>
            <a:pPr marL="180887"/>
            <a:r>
              <a:rPr lang="en-CA" sz="1000" b="1" dirty="0"/>
              <a:t>Acute medication</a:t>
            </a:r>
            <a:r>
              <a:rPr lang="en-CA" sz="1000" dirty="0"/>
              <a:t>: treatment with acute medications is generally required for a specific period of time as the patient recovers from an acute condition, such as an infection.</a:t>
            </a:r>
          </a:p>
          <a:p>
            <a:pPr marL="180887"/>
            <a:r>
              <a:rPr lang="en-CA" sz="1000" b="1" dirty="0"/>
              <a:t>Maintenance medication</a:t>
            </a:r>
            <a:r>
              <a:rPr lang="en-CA" sz="1000" dirty="0"/>
              <a:t>: designed to treat chronic conditions that persist in the long-term. Medications that treat high blood pressure or cholesterol are common examples of maintenance medications.</a:t>
            </a:r>
          </a:p>
          <a:p>
            <a:pPr marL="180887"/>
            <a:r>
              <a:rPr lang="en-CA" sz="1000" b="1"/>
              <a:t>Specialty medication: </a:t>
            </a:r>
            <a:r>
              <a:rPr lang="en-CA" sz="1000"/>
              <a:t>medications that </a:t>
            </a:r>
            <a:r>
              <a:rPr lang="en-CA" sz="1000" dirty="0"/>
              <a:t>are generally used to treat a specific disease state that may be genetic, complex, or </a:t>
            </a:r>
            <a:r>
              <a:rPr lang="en-CA" sz="1000"/>
              <a:t>rare. These medications are more complex and expensive to administer and distribute. When </a:t>
            </a:r>
            <a:r>
              <a:rPr lang="en-CA" sz="1000" dirty="0"/>
              <a:t>specialty medications treat conditions for which there is no </a:t>
            </a:r>
            <a:r>
              <a:rPr lang="en-CA" sz="1000"/>
              <a:t>other treatment, their costs can be as high as $</a:t>
            </a:r>
            <a:r>
              <a:rPr lang="en-CA" sz="1000" dirty="0"/>
              <a:t>700,000 </a:t>
            </a:r>
            <a:r>
              <a:rPr lang="en-CA" sz="1000"/>
              <a:t>per claimant per year or more. For a closer analysis of these extremely high cost drugs, see slide 24.</a:t>
            </a:r>
          </a:p>
          <a:p>
            <a:pPr marL="180887"/>
            <a:endParaRPr lang="en-CA" sz="1000" dirty="0"/>
          </a:p>
          <a:p>
            <a:pPr defTabSz="405111">
              <a:defRPr/>
            </a:pPr>
            <a:r>
              <a:rPr lang="en-CA" sz="1000" dirty="0"/>
              <a:t>The average covered cost per prescription for a specialty drug </a:t>
            </a:r>
            <a:r>
              <a:rPr lang="en-CA" sz="1000"/>
              <a:t>is more than 45 </a:t>
            </a:r>
            <a:r>
              <a:rPr lang="en-CA" sz="1000" dirty="0"/>
              <a:t>times the average covered cost per prescription for a maintenance drug. However, total covered costs for maintenance medications are approximately 2 times the total covered cost for specialty drugs. This is due to the lower claiming frequency of specialty </a:t>
            </a:r>
            <a:r>
              <a:rPr lang="en-CA" sz="1000"/>
              <a:t>drugs - specialty medications </a:t>
            </a:r>
            <a:r>
              <a:rPr lang="en-CA" sz="1000" dirty="0"/>
              <a:t>are taken by a relatively small subset of the population and account for only 1% of the total count </a:t>
            </a:r>
            <a:r>
              <a:rPr lang="en-CA" sz="1000"/>
              <a:t>of claims.</a:t>
            </a:r>
          </a:p>
          <a:p>
            <a:pPr defTabSz="405111">
              <a:defRPr/>
            </a:pPr>
            <a:endParaRPr lang="en-CA" sz="1000"/>
          </a:p>
          <a:p>
            <a:pPr defTabSz="405111">
              <a:defRPr/>
            </a:pPr>
            <a:r>
              <a:rPr lang="en-CA" sz="1000"/>
              <a:t>Since 2016, the average covered amount per claim has not changed for acute and maintenance medications, while the average covered amount per claim for specialty medications has increased by 2.5%. The average count of maintenance drug claims per plan member has increased from</a:t>
            </a:r>
            <a:r>
              <a:rPr lang="en-CA" sz="1000" baseline="0"/>
              <a:t> 16.6 in 2016 to 17.4 in 2017. The average count of acute and specialty drug claims per plan member did not change significantly.</a:t>
            </a: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11</a:t>
            </a:fld>
            <a:endParaRPr lang="en-US"/>
          </a:p>
        </p:txBody>
      </p:sp>
    </p:spTree>
    <p:extLst>
      <p:ext uri="{BB962C8B-B14F-4D97-AF65-F5344CB8AC3E}">
        <p14:creationId xmlns:p14="http://schemas.microsoft.com/office/powerpoint/2010/main" val="142866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09575" rtl="0" eaLnBrk="0" fontAlgn="base" latinLnBrk="0" hangingPunct="0">
              <a:lnSpc>
                <a:spcPct val="100000"/>
              </a:lnSpc>
              <a:spcBef>
                <a:spcPct val="30000"/>
              </a:spcBef>
              <a:spcAft>
                <a:spcPct val="0"/>
              </a:spcAft>
              <a:buClrTx/>
              <a:buSzTx/>
              <a:buFontTx/>
              <a:buNone/>
              <a:tabLst/>
              <a:defRPr/>
            </a:pPr>
            <a:r>
              <a:rPr lang="en-CA" sz="1000" dirty="0"/>
              <a:t>As age increases, the proportion of total covered costs shifts heavily towards maintenance drugs.  This trend is caused by an increased reliance on maintenance medications that are used to treat conditions that are common in older ages, including diabetes, blood pressure, and cholesterol disorders. With 48% of claimants aged 25-29, </a:t>
            </a:r>
            <a:r>
              <a:rPr lang="en-CA" sz="1000"/>
              <a:t>and 78% </a:t>
            </a:r>
            <a:r>
              <a:rPr lang="en-CA" sz="1000" dirty="0"/>
              <a:t>of claimants </a:t>
            </a:r>
            <a:r>
              <a:rPr lang="en-CA" sz="1000"/>
              <a:t>aged 55-59 </a:t>
            </a:r>
            <a:r>
              <a:rPr lang="en-CA" sz="1000" dirty="0"/>
              <a:t>making a claim for a maintenance drug, maintenance drugs also experience the largest increase in utilization as plan members age.</a:t>
            </a:r>
          </a:p>
          <a:p>
            <a:pPr marL="0" marR="0" lvl="0" indent="0" algn="l" defTabSz="409575" rtl="0" eaLnBrk="0" fontAlgn="base" latinLnBrk="0" hangingPunct="0">
              <a:lnSpc>
                <a:spcPct val="100000"/>
              </a:lnSpc>
              <a:spcBef>
                <a:spcPct val="30000"/>
              </a:spcBef>
              <a:spcAft>
                <a:spcPct val="0"/>
              </a:spcAft>
              <a:buClrTx/>
              <a:buSzTx/>
              <a:buFontTx/>
              <a:buNone/>
              <a:tabLst/>
              <a:defRPr/>
            </a:pPr>
            <a:endParaRPr lang="en-CA" sz="1000" dirty="0"/>
          </a:p>
          <a:p>
            <a:r>
              <a:rPr lang="en-CA" sz="1000" dirty="0"/>
              <a:t>Specialty drug spending also increases in dollar terms with age, but is fairly flat as a percentage of total drug spending. This is due to the fact that maintenance spending increases at a much greater rate as plan members age.</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12</a:t>
            </a:fld>
            <a:endParaRPr lang="en-US"/>
          </a:p>
        </p:txBody>
      </p:sp>
    </p:spTree>
    <p:extLst>
      <p:ext uri="{BB962C8B-B14F-4D97-AF65-F5344CB8AC3E}">
        <p14:creationId xmlns:p14="http://schemas.microsoft.com/office/powerpoint/2010/main" val="201760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1" defTabSz="405111">
              <a:defRPr/>
            </a:pPr>
            <a:r>
              <a:rPr lang="en-CA" sz="1000">
                <a:cs typeface="ＭＳ Ｐゴシック" charset="0"/>
              </a:rPr>
              <a:t>Drugs can be classified as either single-source brand, multi-source</a:t>
            </a:r>
            <a:r>
              <a:rPr lang="en-CA" sz="1000" baseline="0">
                <a:cs typeface="ＭＳ Ｐゴシック" charset="0"/>
              </a:rPr>
              <a:t> brand, </a:t>
            </a:r>
            <a:r>
              <a:rPr lang="en-CA" sz="1000">
                <a:cs typeface="ＭＳ Ｐゴシック" charset="0"/>
              </a:rPr>
              <a:t>or generic :</a:t>
            </a:r>
          </a:p>
          <a:p>
            <a:pPr marL="180887" lvl="1" defTabSz="405111">
              <a:defRPr/>
            </a:pPr>
            <a:r>
              <a:rPr lang="en-US" sz="1000" b="1">
                <a:cs typeface="ＭＳ Ｐゴシック" charset="0"/>
              </a:rPr>
              <a:t>Single-source brand drugs:</a:t>
            </a:r>
            <a:r>
              <a:rPr lang="en-US" sz="1000">
                <a:cs typeface="ＭＳ Ｐゴシック" charset="0"/>
              </a:rPr>
              <a:t>  </a:t>
            </a:r>
            <a:r>
              <a:rPr lang="en-CA" sz="1000"/>
              <a:t>	A single-source</a:t>
            </a:r>
            <a:r>
              <a:rPr lang="en-CA" sz="1000" baseline="0"/>
              <a:t> brand drug is one that is still covered by a patent and therefore does not have a generic equivalent available on the market.</a:t>
            </a:r>
          </a:p>
          <a:p>
            <a:pPr marL="180887" lvl="1" defTabSz="405111">
              <a:defRPr/>
            </a:pPr>
            <a:r>
              <a:rPr lang="en-CA" sz="1000" b="1" baseline="0"/>
              <a:t>Multi-source brand drugs: </a:t>
            </a:r>
            <a:r>
              <a:rPr lang="en-CA" sz="1000"/>
              <a:t>A</a:t>
            </a:r>
            <a:r>
              <a:rPr lang="en-CA" sz="1000" baseline="0"/>
              <a:t> multi-source brand drug is one that has a generic equivalent available on the market, but is still sold under a brand or trade name (e.g. Lipitor versus the chemical name “Atorvastatin”).</a:t>
            </a:r>
            <a:endParaRPr lang="en-US" sz="1000" b="1"/>
          </a:p>
          <a:p>
            <a:pPr marL="180887"/>
            <a:r>
              <a:rPr lang="en-CA" sz="1000" b="1"/>
              <a:t>Generic drugs:  </a:t>
            </a:r>
            <a:r>
              <a:rPr lang="en-CA" sz="1000"/>
              <a:t>d</a:t>
            </a:r>
            <a:r>
              <a:rPr lang="en-US" sz="1000"/>
              <a:t>rugs that share the same active medicinal ingredient to the brand name version and can be manufactured and sold once the patent has expired</a:t>
            </a:r>
            <a:r>
              <a:rPr lang="en-CA" sz="1000" baseline="0"/>
              <a:t> on the brand drug.</a:t>
            </a:r>
            <a:endParaRPr lang="en-CA" sz="1000"/>
          </a:p>
          <a:p>
            <a:endParaRPr lang="en-CA" sz="1000"/>
          </a:p>
          <a:p>
            <a:r>
              <a:rPr lang="en-CA" sz="1000"/>
              <a:t>In comparison to 2010, a greater proportion of claims are being filled for generic drugs in 2017. This trend is due to the implementation of Enhanced Generic Substitution on the Great-West Life block of business and many blockbuster patent expiries (Lipitor, for example).</a:t>
            </a:r>
          </a:p>
          <a:p>
            <a:endParaRPr lang="en-CA" sz="1000"/>
          </a:p>
          <a:p>
            <a:r>
              <a:rPr lang="en-CA" sz="1000"/>
              <a:t>Despite the increase in the proportion of claims being filled for generic drugs, there has been little change in the proportional spending on generics</a:t>
            </a:r>
            <a:r>
              <a:rPr lang="en-CA" sz="1000" baseline="0"/>
              <a:t>. </a:t>
            </a:r>
            <a:r>
              <a:rPr lang="en-CA" sz="1000"/>
              <a:t>This is due to an increase in the average price of brand drugs and a decrease in the average price of generic drugs (i.e., there are fewer brand claims but each brand claim is more expensive, and there are more generic claims but each generic claim is less expensive):</a:t>
            </a:r>
          </a:p>
          <a:p>
            <a:pPr marL="361773" lvl="1" indent="-180887">
              <a:buFont typeface="Arial" pitchFamily="34" charset="0"/>
              <a:buChar char="•"/>
            </a:pPr>
            <a:r>
              <a:rPr lang="en-CA" sz="1000"/>
              <a:t>The increase in the average price of brand name drugs is driven by new, expensive brand drugs coming to market (new cancer medications, for example).</a:t>
            </a:r>
          </a:p>
          <a:p>
            <a:pPr marL="361773" lvl="1" indent="-180887">
              <a:buFont typeface="Arial" pitchFamily="34" charset="0"/>
              <a:buChar char="•"/>
            </a:pPr>
            <a:r>
              <a:rPr lang="en-CA" sz="1000"/>
              <a:t>The decrease in the average price of generic drugs is driven by generic drug reform implemented by provincial and federal governments over the last few years.  This drug reform reduces the price of generic drugs opposite their brand-name counterparts.</a:t>
            </a:r>
          </a:p>
          <a:p>
            <a:pPr marL="361773" lvl="1" indent="-180887">
              <a:buFont typeface="Arial" pitchFamily="34" charset="0"/>
              <a:buChar char="•"/>
            </a:pPr>
            <a:r>
              <a:rPr lang="en-CA" sz="1000"/>
              <a:t>There has been a slight shift in</a:t>
            </a:r>
            <a:r>
              <a:rPr lang="en-CA" sz="1000" baseline="0"/>
              <a:t> spending away from single-source brand drugs and more spending on multi-source brand drugs. This is a positive shift as multi-source brand drugs cost on average less than half the cost of a single-source brand drug ($53 vs. $112 per prescription respectively).</a:t>
            </a:r>
            <a:endParaRPr lang="en-CA" sz="1000"/>
          </a:p>
          <a:p>
            <a:pPr marL="361773" lvl="1" indent="-180887">
              <a:buFont typeface="Arial" pitchFamily="34" charset="0"/>
              <a:buChar char="•"/>
            </a:pPr>
            <a:endParaRPr lang="en-CA" sz="1000"/>
          </a:p>
          <a:p>
            <a:pPr marL="0" lvl="1" indent="-180887" defTabSz="405111">
              <a:defRPr/>
            </a:pPr>
            <a:r>
              <a:rPr lang="en-CA" sz="1000"/>
              <a:t>Biosimilars are biologic drugs that are similar to their brand-name biologic counterpart and have proven clinical efficacy and safety standards.  Biosimilars enter the market after the patent expires on the brand-name biologic.  They’re not considered bioequivalent (identical) to their brand-name biologic as the complex chemical characteristics of a biologic are difficult to duplicate.  This means that automatic substitution at the pharmacy, which is typical for other brand-name drugs that have generic versions, doesn’t happen, even though biosimilars can be just as clinically effective and safe.  Biosimilars are explored further on slides 32 and 39.</a:t>
            </a:r>
          </a:p>
          <a:p>
            <a:pPr marL="0" lvl="1" defTabSz="405111">
              <a:defRPr/>
            </a:pP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13</a:t>
            </a:fld>
            <a:endParaRPr lang="en-US"/>
          </a:p>
        </p:txBody>
      </p:sp>
    </p:spTree>
    <p:extLst>
      <p:ext uri="{BB962C8B-B14F-4D97-AF65-F5344CB8AC3E}">
        <p14:creationId xmlns:p14="http://schemas.microsoft.com/office/powerpoint/2010/main" val="208585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405111">
              <a:defRPr/>
            </a:pPr>
            <a:r>
              <a:rPr lang="en-CA" sz="1000" dirty="0"/>
              <a:t>In recent years, we have seen increases in the proportion of claims that are filled for generic drugs across all provinces.</a:t>
            </a:r>
          </a:p>
          <a:p>
            <a:pPr marL="0" lvl="1" defTabSz="405111">
              <a:defRPr/>
            </a:pPr>
            <a:endParaRPr lang="en-CA" sz="1000" dirty="0"/>
          </a:p>
          <a:p>
            <a:pPr marL="0" lvl="1" defTabSz="405111">
              <a:defRPr/>
            </a:pPr>
            <a:r>
              <a:rPr lang="en-CA" sz="1000" dirty="0"/>
              <a:t>Quebec has traditionally been the </a:t>
            </a:r>
            <a:r>
              <a:rPr lang="en-CA" sz="1000" dirty="0" err="1"/>
              <a:t>provice</a:t>
            </a:r>
            <a:r>
              <a:rPr lang="en-CA" sz="1000" dirty="0"/>
              <a:t> with the lowest generic fill rate but has recently seen material increases in the proportion of claims being made for generic drugs. Quebec’s generic fill rate increased by 3.3%, from 61.6% in 2016 to 64.9% in 2017.  This is partly the result of the legislation that came into effect in late 2015 (Bill 28) to allow group benefit plans to limit coverage for brand name drugs to the lowest cost available for a generic equivalent drug.  Prior to this legislation, Quebec plans were required to reimburse 66% of the submitted cost for brand name drugs that have a generic equivalent and are covered by RAMQ.  Since plan members now face greater out-of-pocket costs when claiming a brand drug with a generic equivalent, we have observed a shift in plan member behaviour.</a:t>
            </a:r>
          </a:p>
          <a:p>
            <a:pPr marL="0" lvl="1" defTabSz="405111">
              <a:defRPr/>
            </a:pPr>
            <a:endParaRPr lang="en-CA" sz="1000" dirty="0"/>
          </a:p>
          <a:p>
            <a:pPr marL="0" lvl="1" defTabSz="405111">
              <a:defRPr/>
            </a:pPr>
            <a:r>
              <a:rPr lang="en-CA" sz="1000" dirty="0"/>
              <a:t>Manitoba has the highest generic fill rate at 73% in 2017. This is partly the result of the Manitoba Pharmaceutical Act, which reimburses only up to the lowest price in an interchangeable category for interchangeable </a:t>
            </a:r>
            <a:r>
              <a:rPr lang="en-CA" sz="1000"/>
              <a:t>drugs that are covered by Pharmacare.</a:t>
            </a:r>
            <a:endParaRPr lang="en-CA" sz="1000" dirty="0"/>
          </a:p>
          <a:p>
            <a:pPr marL="0" lvl="1" defTabSz="405111">
              <a:defRPr/>
            </a:pPr>
            <a:endParaRPr lang="en-CA" sz="1000" dirty="0"/>
          </a:p>
          <a:p>
            <a:pPr marL="0" lvl="1" defTabSz="405111">
              <a:defRPr/>
            </a:pPr>
            <a:r>
              <a:rPr lang="en-CA" sz="1000" dirty="0"/>
              <a:t>Newfoundland and Labrador also has a high generic fill rate at 72%. Similarly, Newfoundland and Labrador has a robust interchangeable drug formulary, which incentivizes patients to avoid brand name drugs if a generic equivalent is available.</a:t>
            </a:r>
          </a:p>
          <a:p>
            <a:pPr marL="0" lvl="1" defTabSz="405111">
              <a:defRPr/>
            </a:pPr>
            <a:endParaRPr lang="en-CA" sz="1000" dirty="0"/>
          </a:p>
          <a:p>
            <a:pPr marL="0" lvl="1" defTabSz="405111">
              <a:defRPr/>
            </a:pPr>
            <a:r>
              <a:rPr lang="en-CA" sz="1000" dirty="0"/>
              <a:t>Each province determines the interchangeability of brand drugs with their generics, and this is done based on the province’s own set of policies.  Generic interchangeability therefore varies by province, and this contributes to the geographical differences in generic fill rates.  For example, Nexium is a brand name drug which most provinces have determined to have a generic substitute (e.g., </a:t>
            </a:r>
            <a:r>
              <a:rPr lang="en-CA" sz="1000" dirty="0" err="1"/>
              <a:t>mylan</a:t>
            </a:r>
            <a:r>
              <a:rPr lang="en-CA" sz="1000" dirty="0"/>
              <a:t>-esomeprazole, ran-esomeprazole), but Alberta has not yet deemed Nexium to have an interchangeable generic.  Since generic substitution cannot be enforced on Nexium claims in Alberta, a lower proportion of overall claims in Alberta will be for generic versions of Nexium.</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14</a:t>
            </a:fld>
            <a:endParaRPr lang="en-US"/>
          </a:p>
        </p:txBody>
      </p:sp>
    </p:spTree>
    <p:extLst>
      <p:ext uri="{BB962C8B-B14F-4D97-AF65-F5344CB8AC3E}">
        <p14:creationId xmlns:p14="http://schemas.microsoft.com/office/powerpoint/2010/main" val="264815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sz="1000" baseline="30000"/>
              <a:t>1  </a:t>
            </a:r>
            <a:r>
              <a:rPr lang="en-CA" sz="1000"/>
              <a:t>Biological-response </a:t>
            </a:r>
            <a:r>
              <a:rPr lang="en-CA" sz="1000" dirty="0"/>
              <a:t>m</a:t>
            </a:r>
            <a:r>
              <a:rPr lang="en-CA" sz="1000"/>
              <a:t>odifiers </a:t>
            </a:r>
            <a:r>
              <a:rPr lang="en-CA" sz="1000" dirty="0"/>
              <a:t>are drugs that are used to treat certain autoimmune disorders, </a:t>
            </a:r>
            <a:r>
              <a:rPr lang="en-CA" sz="1000"/>
              <a:t>including rheumatoid </a:t>
            </a:r>
            <a:r>
              <a:rPr lang="en-CA" sz="1000" dirty="0"/>
              <a:t>a</a:t>
            </a:r>
            <a:r>
              <a:rPr lang="en-CA" sz="1000"/>
              <a:t>rthritis</a:t>
            </a:r>
            <a:r>
              <a:rPr lang="en-CA" sz="1000" dirty="0"/>
              <a:t>, </a:t>
            </a:r>
            <a:r>
              <a:rPr lang="en-CA" sz="1000" err="1"/>
              <a:t>Crohn’s</a:t>
            </a:r>
            <a:r>
              <a:rPr lang="en-CA" sz="1000"/>
              <a:t> disease and psoriasis</a:t>
            </a:r>
            <a:r>
              <a:rPr lang="en-CA" sz="1000" dirty="0"/>
              <a:t>.  Both biologic drugs and traditional therapies are included within this therapeutic classification.  In </a:t>
            </a:r>
            <a:r>
              <a:rPr lang="en-CA" sz="1000" dirty="0" err="1"/>
              <a:t>GroupNet</a:t>
            </a:r>
            <a:r>
              <a:rPr lang="en-CA" sz="1000" dirty="0"/>
              <a:t> reporting</a:t>
            </a:r>
            <a:r>
              <a:rPr lang="en-CA" sz="1000"/>
              <a:t>, “</a:t>
            </a:r>
            <a:r>
              <a:rPr lang="en-US" sz="1000"/>
              <a:t>biological-response </a:t>
            </a:r>
            <a:r>
              <a:rPr lang="en-US" sz="1000" dirty="0"/>
              <a:t>m</a:t>
            </a:r>
            <a:r>
              <a:rPr lang="en-US" sz="1000"/>
              <a:t>odifiers</a:t>
            </a:r>
            <a:r>
              <a:rPr lang="en-CA" sz="1000" dirty="0"/>
              <a:t>” are represented </a:t>
            </a:r>
            <a:r>
              <a:rPr lang="en-CA" sz="1000"/>
              <a:t>as “rheumatoid </a:t>
            </a:r>
            <a:r>
              <a:rPr lang="en-CA" sz="1000" dirty="0"/>
              <a:t>a</a:t>
            </a:r>
            <a:r>
              <a:rPr lang="en-CA" sz="1000"/>
              <a:t>rthritis</a:t>
            </a:r>
            <a:r>
              <a:rPr lang="en-CA" sz="1000" dirty="0"/>
              <a:t>” only.</a:t>
            </a:r>
          </a:p>
          <a:p>
            <a:pPr eaLnBrk="1" hangingPunct="1"/>
            <a:endParaRPr lang="en-US" sz="1000" dirty="0"/>
          </a:p>
          <a:p>
            <a:pPr eaLnBrk="1" hangingPunct="1"/>
            <a:r>
              <a:rPr lang="en-US" sz="1000" dirty="0"/>
              <a:t>The top therapeutic classifications have changed significantly from 2010 to 2017.  </a:t>
            </a:r>
            <a:r>
              <a:rPr lang="en-US" sz="1000" dirty="0">
                <a:solidFill>
                  <a:srgbClr val="000000"/>
                </a:solidFill>
              </a:rPr>
              <a:t>Biological-response modifiers now represents the top therapeutic classification (up from</a:t>
            </a:r>
            <a:r>
              <a:rPr lang="en-US" sz="1000" dirty="0"/>
              <a:t> the 5</a:t>
            </a:r>
            <a:r>
              <a:rPr lang="en-US" sz="1000" baseline="30000" dirty="0"/>
              <a:t>th</a:t>
            </a:r>
            <a:r>
              <a:rPr lang="en-US" sz="1000" dirty="0"/>
              <a:t> rank in 2010).  Cholesterol disorders were previously the 2</a:t>
            </a:r>
            <a:r>
              <a:rPr lang="en-US" sz="1000" baseline="30000" dirty="0"/>
              <a:t>nd</a:t>
            </a:r>
            <a:r>
              <a:rPr lang="en-US" sz="1000" dirty="0"/>
              <a:t> most costly therapeutic classification, but are now the 7</a:t>
            </a:r>
            <a:r>
              <a:rPr lang="en-US" sz="1000" baseline="30000" dirty="0"/>
              <a:t>th</a:t>
            </a:r>
            <a:r>
              <a:rPr lang="en-US" sz="1000" dirty="0"/>
              <a:t> ranked classification.  The change in cholesterol disorders’ ranking is in large part due to the patent expiries of popular cholesterol medications like Lipitor and Crestor.  Blood pressure, depression, and diabetes remain in the top 4 therapeutic </a:t>
            </a:r>
            <a:r>
              <a:rPr lang="en-US" sz="1000"/>
              <a:t>classifications. </a:t>
            </a:r>
            <a:endParaRPr lang="en-US" sz="1000" dirty="0"/>
          </a:p>
          <a:p>
            <a:pPr eaLnBrk="1" hangingPunct="1"/>
            <a:endParaRPr lang="en-US" sz="1000" dirty="0"/>
          </a:p>
          <a:p>
            <a:pPr eaLnBrk="1" hangingPunct="1"/>
            <a:r>
              <a:rPr lang="en-US" sz="1000" dirty="0"/>
              <a:t>Since 2016, the only major change in top therapeutic classifications has been the increase in cancer spend. In 2017, cancer accounted for 4.8% of all drug spend, which means cancer is now one of the top 5 therapeutic classes</a:t>
            </a:r>
            <a:r>
              <a:rPr lang="en-US" sz="1000"/>
              <a:t>. In 2010, cancer represented 2.3% of all drug spend. The </a:t>
            </a:r>
            <a:r>
              <a:rPr lang="en-US" sz="1000" dirty="0"/>
              <a:t>top 5 cancer drugs in 2017 were </a:t>
            </a:r>
            <a:r>
              <a:rPr lang="en-US" sz="1000" dirty="0" err="1"/>
              <a:t>Revlimid</a:t>
            </a:r>
            <a:r>
              <a:rPr lang="en-US" sz="1000" dirty="0"/>
              <a:t>, </a:t>
            </a:r>
            <a:r>
              <a:rPr lang="en-US" sz="1000" dirty="0" err="1"/>
              <a:t>Imbruvica</a:t>
            </a:r>
            <a:r>
              <a:rPr lang="en-US" sz="1000" dirty="0"/>
              <a:t>, </a:t>
            </a:r>
            <a:r>
              <a:rPr lang="en-US" sz="1000" dirty="0" err="1"/>
              <a:t>Ibrance</a:t>
            </a:r>
            <a:r>
              <a:rPr lang="en-US" sz="1000" dirty="0"/>
              <a:t>, </a:t>
            </a:r>
            <a:r>
              <a:rPr lang="en-US" sz="1000" dirty="0" err="1"/>
              <a:t>Rituxan</a:t>
            </a:r>
            <a:r>
              <a:rPr lang="en-US" sz="1000" dirty="0"/>
              <a:t> and </a:t>
            </a:r>
            <a:r>
              <a:rPr lang="en-US" sz="1000" dirty="0" err="1"/>
              <a:t>Gleevec</a:t>
            </a:r>
            <a:r>
              <a:rPr lang="en-US" sz="1000" dirty="0"/>
              <a:t>, which represented 40.7% of all cancer spend</a:t>
            </a:r>
            <a:r>
              <a:rPr lang="en-US" sz="1000"/>
              <a:t>. Further </a:t>
            </a:r>
            <a:r>
              <a:rPr lang="en-US" sz="1000" dirty="0"/>
              <a:t>analysis on cancer can be found on slides 46 and 47.</a:t>
            </a:r>
          </a:p>
          <a:p>
            <a:pPr eaLnBrk="1" hangingPunct="1"/>
            <a:endParaRPr lang="en-CA" sz="1000" dirty="0"/>
          </a:p>
          <a:p>
            <a:pPr defTabSz="405111" eaLnBrk="1" hangingPunct="1">
              <a:defRPr/>
            </a:pPr>
            <a:r>
              <a:rPr lang="en-US" sz="1000" dirty="0"/>
              <a:t>The drugs that make up the top 10 therapeutic classifications account for 54% of the </a:t>
            </a:r>
            <a:r>
              <a:rPr lang="en-US" sz="1000"/>
              <a:t>total paid amount for </a:t>
            </a:r>
            <a:r>
              <a:rPr lang="en-US" sz="1000" dirty="0"/>
              <a:t>drugs in 2017.</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15</a:t>
            </a:fld>
            <a:endParaRPr lang="en-US"/>
          </a:p>
        </p:txBody>
      </p:sp>
    </p:spTree>
    <p:extLst>
      <p:ext uri="{BB962C8B-B14F-4D97-AF65-F5344CB8AC3E}">
        <p14:creationId xmlns:p14="http://schemas.microsoft.com/office/powerpoint/2010/main" val="134514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000" baseline="30000"/>
              <a:t>1  </a:t>
            </a:r>
            <a:r>
              <a:rPr lang="en-CA" sz="1000"/>
              <a:t>A stimulant is any</a:t>
            </a:r>
            <a:r>
              <a:rPr lang="en-CA" sz="1000" baseline="0"/>
              <a:t> type of drug which increases activity of the central nervous system and the body. A cerebral stimulant therefore helps to stimulate the mind. Examples of cerebral stimulants include methamphetamine, and ADHD medications such as Ritalin and Concerta.</a:t>
            </a:r>
            <a:endParaRPr lang="en-CA" sz="1000"/>
          </a:p>
          <a:p>
            <a:endParaRPr lang="en-CA" sz="1000"/>
          </a:p>
          <a:p>
            <a:r>
              <a:rPr lang="en-CA" sz="1000"/>
              <a:t>There </a:t>
            </a:r>
            <a:r>
              <a:rPr lang="en-CA" sz="1000" dirty="0"/>
              <a:t>is considerable variation in the most common therapeutic classifications claimed </a:t>
            </a:r>
            <a:r>
              <a:rPr lang="en-CA" sz="1000"/>
              <a:t>by age.</a:t>
            </a:r>
            <a:r>
              <a:rPr lang="en-CA" sz="1000" baseline="0"/>
              <a:t> </a:t>
            </a:r>
            <a:r>
              <a:rPr lang="en-CA" sz="1000"/>
              <a:t>For </a:t>
            </a:r>
            <a:r>
              <a:rPr lang="en-CA" sz="1000" dirty="0"/>
              <a:t>younger ages (&lt;25), antibiotics, birth control, skin disorders, depression, and cerebral stimulants are the top 5 classifications of drugs being claimed. The conditions treated by these medications tend to be most prominent in younger age groups.  The distribution of top therapeutic classifications in this age band has been fairly consistent in the past few years, although the data highlights a shift towards</a:t>
            </a:r>
            <a:r>
              <a:rPr lang="en-CA" sz="1000" i="1" dirty="0"/>
              <a:t> c</a:t>
            </a:r>
            <a:r>
              <a:rPr lang="en-CA" sz="1000" dirty="0"/>
              <a:t>erebral stimulant drugs and depression drugs recently. These therapeutic classifications accounted for 7.4% and 7.2% of total claim counts in 2016. As we can see, these drugs accounted for 8.3% and 8.4% respectively in 2017.</a:t>
            </a:r>
          </a:p>
          <a:p>
            <a:endParaRPr lang="en-CA" sz="1000" dirty="0"/>
          </a:p>
          <a:p>
            <a:r>
              <a:rPr lang="en-CA" sz="1000" dirty="0"/>
              <a:t>In 2016, we saw the emergence of depression in the top 5 conditions for claimants aged 0-24. Individuals are being diagnosed and treated for depression earlier in life, and this will have a significant impact on future plan trends. Depression is already the top classification for claimants aged 40-44, this trend will become even more prominent over time as younger cohorts of depression claimants age. Depression is </a:t>
            </a:r>
            <a:r>
              <a:rPr lang="en-CA" sz="1000"/>
              <a:t>also the top </a:t>
            </a:r>
            <a:r>
              <a:rPr lang="en-CA" sz="1000" dirty="0"/>
              <a:t>mental disorder. Since mental disorders are the main cost driver for disability, we expect to see an increase in disability claims to go along with the increase </a:t>
            </a:r>
            <a:r>
              <a:rPr lang="en-CA" sz="1000"/>
              <a:t>in depression </a:t>
            </a:r>
            <a:r>
              <a:rPr lang="en-CA" sz="1000" dirty="0"/>
              <a:t>drug claims. The link between drug and disability claims is analyzed in more depth in the Integrated Health &amp; Disability Trend Study. </a:t>
            </a:r>
          </a:p>
          <a:p>
            <a:endParaRPr lang="en-CA" sz="1000" dirty="0"/>
          </a:p>
          <a:p>
            <a:pPr defTabSz="405111">
              <a:defRPr/>
            </a:pPr>
            <a:r>
              <a:rPr lang="en-CA" sz="1000" dirty="0"/>
              <a:t>Blood pressure, cholesterol disorders, diabetes, depression, and gastrointestinal/ulcer medications are the top 5 therapeutic classifications for plan members aged 60-64.  These types of conditions become more prevalent as claimants age.</a:t>
            </a:r>
          </a:p>
          <a:p>
            <a:endParaRPr lang="en-CA" sz="1000" dirty="0"/>
          </a:p>
          <a:p>
            <a:r>
              <a:rPr lang="en-CA" sz="1000" i="1" dirty="0"/>
              <a:t>Note:  </a:t>
            </a:r>
            <a:r>
              <a:rPr lang="en-CA" sz="1000" dirty="0"/>
              <a:t>Age is based on the claimant’s age.</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16</a:t>
            </a:fld>
            <a:endParaRPr lang="en-US"/>
          </a:p>
        </p:txBody>
      </p:sp>
    </p:spTree>
    <p:extLst>
      <p:ext uri="{BB962C8B-B14F-4D97-AF65-F5344CB8AC3E}">
        <p14:creationId xmlns:p14="http://schemas.microsoft.com/office/powerpoint/2010/main" val="70518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aseline="30000"/>
              <a:t>1  </a:t>
            </a:r>
            <a:r>
              <a:rPr lang="en-CA" sz="1000"/>
              <a:t>A stimulant is any</a:t>
            </a:r>
            <a:r>
              <a:rPr lang="en-CA" sz="1000" baseline="0"/>
              <a:t> type of drug which increases activity of the central nervous system and the body. A cerebral stimulant therefore helps to stimulate the mind. Examples of cerebral stimulants include methamphetamine, and ADHD medications such as Ritalin and Concerta.</a:t>
            </a:r>
            <a:endParaRPr lang="en-CA" sz="1000"/>
          </a:p>
          <a:p>
            <a:pPr eaLnBrk="1" hangingPunct="1"/>
            <a:r>
              <a:rPr lang="en-CA" sz="1000" baseline="30000"/>
              <a:t>2  </a:t>
            </a:r>
            <a:r>
              <a:rPr lang="en-CA" sz="1000"/>
              <a:t>Biological-response </a:t>
            </a:r>
            <a:r>
              <a:rPr lang="en-CA" sz="1000" dirty="0"/>
              <a:t>m</a:t>
            </a:r>
            <a:r>
              <a:rPr lang="en-CA" sz="1000"/>
              <a:t>odifiers </a:t>
            </a:r>
            <a:r>
              <a:rPr lang="en-CA" sz="1000" dirty="0"/>
              <a:t>are drugs that are used to treat certain autoimmune disorders, </a:t>
            </a:r>
            <a:r>
              <a:rPr lang="en-CA" sz="1000"/>
              <a:t>including rheumatoid </a:t>
            </a:r>
            <a:r>
              <a:rPr lang="en-CA" sz="1000" dirty="0"/>
              <a:t>a</a:t>
            </a:r>
            <a:r>
              <a:rPr lang="en-CA" sz="1000"/>
              <a:t>rthritis</a:t>
            </a:r>
            <a:r>
              <a:rPr lang="en-CA" sz="1000" dirty="0"/>
              <a:t>, </a:t>
            </a:r>
            <a:r>
              <a:rPr lang="en-CA" sz="1000" err="1"/>
              <a:t>Crohn’s</a:t>
            </a:r>
            <a:r>
              <a:rPr lang="en-CA" sz="1000"/>
              <a:t> disease and psoriasis</a:t>
            </a:r>
            <a:r>
              <a:rPr lang="en-CA" sz="1000" dirty="0"/>
              <a:t>.  Both biologic drugs and traditional therapies are included within this therapeutic classification.  In </a:t>
            </a:r>
            <a:r>
              <a:rPr lang="en-CA" sz="1000" dirty="0" err="1"/>
              <a:t>GroupNet</a:t>
            </a:r>
            <a:r>
              <a:rPr lang="en-CA" sz="1000" dirty="0"/>
              <a:t> reporting</a:t>
            </a:r>
            <a:r>
              <a:rPr lang="en-CA" sz="1000"/>
              <a:t>, “</a:t>
            </a:r>
            <a:r>
              <a:rPr lang="en-US" sz="1000"/>
              <a:t>biological-response </a:t>
            </a:r>
            <a:r>
              <a:rPr lang="en-US" sz="1000" dirty="0"/>
              <a:t>m</a:t>
            </a:r>
            <a:r>
              <a:rPr lang="en-US" sz="1000"/>
              <a:t>odifiers</a:t>
            </a:r>
            <a:r>
              <a:rPr lang="en-CA" sz="1000" dirty="0"/>
              <a:t>” are represented </a:t>
            </a:r>
            <a:r>
              <a:rPr lang="en-CA" sz="1000"/>
              <a:t>as “rheumatoid </a:t>
            </a:r>
            <a:r>
              <a:rPr lang="en-CA" sz="1000" dirty="0"/>
              <a:t>a</a:t>
            </a:r>
            <a:r>
              <a:rPr lang="en-CA" sz="1000"/>
              <a:t>rthritis</a:t>
            </a:r>
            <a:r>
              <a:rPr lang="en-CA" sz="1000" dirty="0"/>
              <a:t>” only.</a:t>
            </a:r>
          </a:p>
          <a:p>
            <a:pPr marL="169581" indent="-169581" eaLnBrk="1" hangingPunct="1">
              <a:buFont typeface="Arial" panose="020B0604020202020204" pitchFamily="34" charset="0"/>
              <a:buChar char="•"/>
            </a:pPr>
            <a:endParaRPr lang="en-CA" sz="1000" dirty="0"/>
          </a:p>
          <a:p>
            <a:r>
              <a:rPr lang="en-CA" sz="1000" dirty="0"/>
              <a:t>Different patterns in the top therapeutic classifications emerge when we consider the top classifications by total paid amounts. Again, we see a strong demographic impact in the top therapeutic classifications. For example, diabetes represents just 4.1% of total paid amount for plan members ages 0-24, 5.5% for plan members ages 40-44, and more than double that amount for plan members ages 60-64 (11.9%). Cancer and blood pressure are also top 5 therapeutic classifications for older age bands, while birth control and asthma/allergies are more predominant in younger age bands.</a:t>
            </a:r>
          </a:p>
          <a:p>
            <a:endParaRPr lang="en-CA" sz="1000" dirty="0"/>
          </a:p>
          <a:p>
            <a:r>
              <a:rPr lang="en-CA" sz="1000" dirty="0"/>
              <a:t>Biological-response modifiers are in the top 5 therapeutic classifications across all age bands.</a:t>
            </a:r>
          </a:p>
          <a:p>
            <a:endParaRPr lang="en-CA" sz="1000" dirty="0"/>
          </a:p>
          <a:p>
            <a:r>
              <a:rPr lang="en-CA" sz="1000" i="1" dirty="0"/>
              <a:t>Note:  </a:t>
            </a:r>
            <a:r>
              <a:rPr lang="en-CA" sz="1000" dirty="0"/>
              <a:t>Age is based on the claimant’s age.</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17</a:t>
            </a:fld>
            <a:endParaRPr lang="en-US"/>
          </a:p>
        </p:txBody>
      </p:sp>
    </p:spTree>
    <p:extLst>
      <p:ext uri="{BB962C8B-B14F-4D97-AF65-F5344CB8AC3E}">
        <p14:creationId xmlns:p14="http://schemas.microsoft.com/office/powerpoint/2010/main" val="390643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sz="1000" b="0" i="0" u="none" strike="noStrike" baseline="30000">
                <a:solidFill>
                  <a:schemeClr val="tx1">
                    <a:lumMod val="65000"/>
                    <a:lumOff val="35000"/>
                  </a:schemeClr>
                </a:solidFill>
                <a:latin typeface="Calibri Light" pitchFamily="34" charset="0"/>
              </a:rPr>
              <a:t>1  </a:t>
            </a:r>
            <a:r>
              <a:rPr lang="en-CA" sz="1000"/>
              <a:t>Biological-response </a:t>
            </a:r>
            <a:r>
              <a:rPr lang="en-CA" sz="1000" dirty="0"/>
              <a:t>m</a:t>
            </a:r>
            <a:r>
              <a:rPr lang="en-CA" sz="1000"/>
              <a:t>odifiers </a:t>
            </a:r>
            <a:r>
              <a:rPr lang="en-CA" sz="1000" dirty="0"/>
              <a:t>are drugs that are used to treat certain autoimmune disorders, </a:t>
            </a:r>
            <a:r>
              <a:rPr lang="en-CA" sz="1000"/>
              <a:t>including rheumatoid </a:t>
            </a:r>
            <a:r>
              <a:rPr lang="en-CA" sz="1000" dirty="0"/>
              <a:t>a</a:t>
            </a:r>
            <a:r>
              <a:rPr lang="en-CA" sz="1000"/>
              <a:t>rthritis</a:t>
            </a:r>
            <a:r>
              <a:rPr lang="en-CA" sz="1000" dirty="0"/>
              <a:t>, </a:t>
            </a:r>
            <a:r>
              <a:rPr lang="en-CA" sz="1000" err="1"/>
              <a:t>Crohn’s</a:t>
            </a:r>
            <a:r>
              <a:rPr lang="en-CA" sz="1000"/>
              <a:t> disease and psoriasis</a:t>
            </a:r>
            <a:r>
              <a:rPr lang="en-CA" sz="1000" dirty="0"/>
              <a:t>.  Both biologic drugs and traditional therapies are included within this therapeutic classification.  In </a:t>
            </a:r>
            <a:r>
              <a:rPr lang="en-CA" sz="1000" dirty="0" err="1"/>
              <a:t>GroupNet</a:t>
            </a:r>
            <a:r>
              <a:rPr lang="en-CA" sz="1000" dirty="0"/>
              <a:t> reporting</a:t>
            </a:r>
            <a:r>
              <a:rPr lang="en-CA" sz="1000"/>
              <a:t>, “</a:t>
            </a:r>
            <a:r>
              <a:rPr lang="en-US" sz="1000"/>
              <a:t>biological-response </a:t>
            </a:r>
            <a:r>
              <a:rPr lang="en-US" sz="1000" dirty="0"/>
              <a:t>m</a:t>
            </a:r>
            <a:r>
              <a:rPr lang="en-US" sz="1000"/>
              <a:t>odifiers</a:t>
            </a:r>
            <a:r>
              <a:rPr lang="en-CA" sz="1000" dirty="0"/>
              <a:t>” are represented </a:t>
            </a:r>
            <a:r>
              <a:rPr lang="en-CA" sz="1000"/>
              <a:t>as “rheumatoid </a:t>
            </a:r>
            <a:r>
              <a:rPr lang="en-CA" sz="1000" dirty="0"/>
              <a:t>a</a:t>
            </a:r>
            <a:r>
              <a:rPr lang="en-CA" sz="1000"/>
              <a:t>rthritis</a:t>
            </a:r>
            <a:r>
              <a:rPr lang="en-CA" sz="1000" dirty="0"/>
              <a:t>” only.</a:t>
            </a:r>
          </a:p>
          <a:p>
            <a:pPr defTabSz="405111">
              <a:defRPr/>
            </a:pPr>
            <a:endParaRPr lang="en-CA" sz="1000" dirty="0"/>
          </a:p>
          <a:p>
            <a:pPr defTabSz="405111">
              <a:defRPr/>
            </a:pPr>
            <a:r>
              <a:rPr lang="en-CA" sz="1000" dirty="0"/>
              <a:t>As previously noted, there are differences in the average claim </a:t>
            </a:r>
            <a:r>
              <a:rPr lang="en-CA" sz="1000"/>
              <a:t>costs between </a:t>
            </a:r>
            <a:r>
              <a:rPr lang="en-CA" sz="1000" dirty="0"/>
              <a:t>males and females.  This difference is largely due to variations in the claiming patterns of males and females, particularly by age.</a:t>
            </a:r>
          </a:p>
          <a:p>
            <a:pPr defTabSz="405111">
              <a:defRPr/>
            </a:pPr>
            <a:endParaRPr lang="en-CA" sz="1000" dirty="0"/>
          </a:p>
          <a:p>
            <a:pPr defTabSz="405111">
              <a:defRPr/>
            </a:pPr>
            <a:r>
              <a:rPr lang="en-CA" sz="1000" dirty="0"/>
              <a:t>The previous slides considered top therapeutic classifications by age, and this slide introduces an added dimension: gender. In younger age bands, the largest driver of female drug claims is birth control.  In older ages, a significant difference in claiming patterns is related to treatment costs for diabetes.  In addition, older male claimants tend to spend more on maintenance drugs for treating cholesterol disorders. In general, older claimants claim more cholesterol disorder, blood pressure, cancer and diabetes medication.</a:t>
            </a:r>
          </a:p>
          <a:p>
            <a:pPr defTabSz="405111">
              <a:defRPr/>
            </a:pPr>
            <a:endParaRPr lang="en-CA" sz="1000" dirty="0"/>
          </a:p>
          <a:p>
            <a:pPr defTabSz="405111">
              <a:defRPr/>
            </a:pPr>
            <a:r>
              <a:rPr lang="en-CA" sz="1000" dirty="0"/>
              <a:t>Since 2016, the top 5 therapeutic classifications have shifted slightly </a:t>
            </a:r>
            <a:r>
              <a:rPr lang="en-CA" sz="1000"/>
              <a:t>for three</a:t>
            </a:r>
            <a:r>
              <a:rPr lang="en-CA" sz="1000" baseline="0"/>
              <a:t> </a:t>
            </a:r>
            <a:r>
              <a:rPr lang="en-CA" sz="1000"/>
              <a:t>of the four </a:t>
            </a:r>
            <a:r>
              <a:rPr lang="en-CA" sz="1000" dirty="0"/>
              <a:t>cohorts in the table. For males ages 25-29, multiple sclerosis decreased significantly from 7.1% of the total paid amount to just 2.8%. This is due in part to new lower cost, more effective drugs coming to market. For males ages 55-59, viral injections/hepatitis has fallen out of the top 5, from 7.2% to just 3.3% of total paid amount</a:t>
            </a:r>
            <a:r>
              <a:rPr lang="en-CA" sz="1000"/>
              <a:t>. Cancer</a:t>
            </a:r>
            <a:r>
              <a:rPr lang="en-CA" sz="1000" baseline="0"/>
              <a:t> now appears in its place. </a:t>
            </a:r>
            <a:r>
              <a:rPr lang="en-CA" sz="1000"/>
              <a:t>For </a:t>
            </a:r>
            <a:r>
              <a:rPr lang="en-CA" sz="1000" dirty="0"/>
              <a:t>females ages 55-59, gastrointestinal/ulcers has decreased slightly and fallen out of the top 5. It too has been replaced by cancer. Cancer is analyzed in more depth on slides 46 and 47.</a:t>
            </a:r>
          </a:p>
          <a:p>
            <a:pPr defTabSz="405111">
              <a:defRPr/>
            </a:pPr>
            <a:endParaRPr lang="en-CA" sz="1000" dirty="0"/>
          </a:p>
          <a:p>
            <a:pPr defTabSz="405111">
              <a:defRPr/>
            </a:pPr>
            <a:r>
              <a:rPr lang="en-CA" sz="1000" dirty="0"/>
              <a:t>The cost </a:t>
            </a:r>
            <a:r>
              <a:rPr lang="en-CA" sz="1000"/>
              <a:t>of biological-response </a:t>
            </a:r>
            <a:r>
              <a:rPr lang="en-CA" sz="1000" dirty="0"/>
              <a:t>modifiers continues to increase across all genders and ages.</a:t>
            </a:r>
          </a:p>
          <a:p>
            <a:pPr defTabSz="405111">
              <a:defRPr/>
            </a:pPr>
            <a:endParaRPr lang="en-CA" sz="1000" dirty="0"/>
          </a:p>
          <a:p>
            <a:pPr defTabSz="405111">
              <a:defRPr/>
            </a:pPr>
            <a:r>
              <a:rPr lang="en-CA" sz="1000" i="1" dirty="0"/>
              <a:t>Note:  </a:t>
            </a:r>
            <a:r>
              <a:rPr lang="en-CA" sz="1000" dirty="0"/>
              <a:t>Age and gender are based on the claimant’s age and gender.</a:t>
            </a:r>
          </a:p>
        </p:txBody>
      </p:sp>
      <p:sp>
        <p:nvSpPr>
          <p:cNvPr id="4" name="Slide Number Placeholder 3"/>
          <p:cNvSpPr>
            <a:spLocks noGrp="1"/>
          </p:cNvSpPr>
          <p:nvPr>
            <p:ph type="sldNum" sz="quarter" idx="10"/>
          </p:nvPr>
        </p:nvSpPr>
        <p:spPr/>
        <p:txBody>
          <a:bodyPr/>
          <a:lstStyle/>
          <a:p>
            <a:fld id="{26350F8F-8433-4D78-BB07-57241F1F56F8}" type="slidenum">
              <a:rPr lang="en-US" smtClean="0"/>
              <a:pPr/>
              <a:t>18</a:t>
            </a:fld>
            <a:endParaRPr lang="en-US"/>
          </a:p>
        </p:txBody>
      </p:sp>
    </p:spTree>
    <p:extLst>
      <p:ext uri="{BB962C8B-B14F-4D97-AF65-F5344CB8AC3E}">
        <p14:creationId xmlns:p14="http://schemas.microsoft.com/office/powerpoint/2010/main" val="239845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US" sz="1000" b="0" i="0" u="none" strike="noStrike" baseline="30000">
                <a:solidFill>
                  <a:schemeClr val="tx1">
                    <a:lumMod val="65000"/>
                    <a:lumOff val="35000"/>
                  </a:schemeClr>
                </a:solidFill>
                <a:latin typeface="Calibri Light" pitchFamily="34" charset="0"/>
              </a:rPr>
              <a:t>1  </a:t>
            </a:r>
            <a:r>
              <a:rPr lang="en-CA" sz="1000">
                <a:latin typeface="+mj-lt"/>
              </a:rPr>
              <a:t>Biological-response </a:t>
            </a:r>
            <a:r>
              <a:rPr lang="en-CA" sz="1000" dirty="0">
                <a:latin typeface="+mj-lt"/>
              </a:rPr>
              <a:t>m</a:t>
            </a:r>
            <a:r>
              <a:rPr lang="en-CA" sz="1000">
                <a:latin typeface="+mj-lt"/>
              </a:rPr>
              <a:t>odifiers </a:t>
            </a:r>
            <a:r>
              <a:rPr lang="en-CA" sz="1000" dirty="0">
                <a:latin typeface="+mj-lt"/>
              </a:rPr>
              <a:t>are drugs that are used to treat certain autoimmune disorders, </a:t>
            </a:r>
            <a:r>
              <a:rPr lang="en-CA" sz="1000">
                <a:latin typeface="+mj-lt"/>
              </a:rPr>
              <a:t>including rheumatoid arthritis</a:t>
            </a:r>
            <a:r>
              <a:rPr lang="en-CA" sz="1000" dirty="0">
                <a:latin typeface="+mj-lt"/>
              </a:rPr>
              <a:t>, </a:t>
            </a:r>
            <a:r>
              <a:rPr lang="en-CA" sz="1000" err="1">
                <a:latin typeface="+mj-lt"/>
              </a:rPr>
              <a:t>Crohn’s</a:t>
            </a:r>
            <a:r>
              <a:rPr lang="en-CA" sz="1000">
                <a:latin typeface="+mj-lt"/>
              </a:rPr>
              <a:t> disease and psoriasis</a:t>
            </a:r>
            <a:r>
              <a:rPr lang="en-CA" sz="1000" dirty="0">
                <a:latin typeface="+mj-lt"/>
              </a:rPr>
              <a:t>.  Both biologic drugs and traditional therapies are included within this therapeutic classification.  In </a:t>
            </a:r>
            <a:r>
              <a:rPr lang="en-CA" sz="1000" dirty="0" err="1">
                <a:latin typeface="+mj-lt"/>
              </a:rPr>
              <a:t>GroupNet</a:t>
            </a:r>
            <a:r>
              <a:rPr lang="en-CA" sz="1000" dirty="0">
                <a:latin typeface="+mj-lt"/>
              </a:rPr>
              <a:t> reporting</a:t>
            </a:r>
            <a:r>
              <a:rPr lang="en-CA" sz="1000">
                <a:latin typeface="+mj-lt"/>
              </a:rPr>
              <a:t>, “</a:t>
            </a:r>
            <a:r>
              <a:rPr lang="en-US" sz="1000">
                <a:latin typeface="+mj-lt"/>
              </a:rPr>
              <a:t>biological-response modifiers</a:t>
            </a:r>
            <a:r>
              <a:rPr lang="en-CA" sz="1000" dirty="0">
                <a:latin typeface="+mj-lt"/>
              </a:rPr>
              <a:t>” are represented </a:t>
            </a:r>
            <a:r>
              <a:rPr lang="en-CA" sz="1000">
                <a:latin typeface="+mj-lt"/>
              </a:rPr>
              <a:t>as “rheumatoid arthritis</a:t>
            </a:r>
            <a:r>
              <a:rPr lang="en-CA" sz="1000" dirty="0">
                <a:latin typeface="+mj-lt"/>
              </a:rPr>
              <a:t>” only.</a:t>
            </a:r>
          </a:p>
          <a:p>
            <a:pPr defTabSz="405111">
              <a:defRPr/>
            </a:pPr>
            <a:endParaRPr lang="en-CA" sz="1000" dirty="0">
              <a:latin typeface="+mj-lt"/>
            </a:endParaRPr>
          </a:p>
          <a:p>
            <a:pPr defTabSz="405111">
              <a:defRPr/>
            </a:pPr>
            <a:r>
              <a:rPr lang="en-CA" sz="1000" dirty="0">
                <a:latin typeface="+mj-lt"/>
              </a:rPr>
              <a:t>The average annual covered amount for biological-response modifier drugs among biological-response modifier claimants is $19,956.  </a:t>
            </a:r>
            <a:r>
              <a:rPr lang="en-CA" sz="1000" dirty="0"/>
              <a:t>The high average covered amount on biological-response modifier drugs reflects the high cost of the biologic drugs included in this therapeutic class.  </a:t>
            </a:r>
            <a:r>
              <a:rPr lang="en-CA" sz="1000" dirty="0">
                <a:latin typeface="+mj-lt"/>
              </a:rPr>
              <a:t>In addition to the $19,956, biological-response modifier claimants also claim an additional </a:t>
            </a:r>
            <a:r>
              <a:rPr lang="en-CA" sz="1000">
                <a:latin typeface="+mj-lt"/>
              </a:rPr>
              <a:t>$2,051 </a:t>
            </a:r>
            <a:r>
              <a:rPr lang="en-CA" sz="1000" dirty="0">
                <a:latin typeface="+mj-lt"/>
              </a:rPr>
              <a:t>for other drugs. The total average annual cost for a biological-response modifier claimant is $22,007, which is significantly greater than the total average covered amount per claimant on the </a:t>
            </a:r>
            <a:r>
              <a:rPr lang="en-US" sz="1000" dirty="0">
                <a:latin typeface="+mj-lt"/>
              </a:rPr>
              <a:t>Great-West Life</a:t>
            </a:r>
            <a:r>
              <a:rPr lang="en-CA" sz="1000" dirty="0">
                <a:latin typeface="+mj-lt"/>
              </a:rPr>
              <a:t> block, $1,052. This highlights the fact that biological-response modifier claimants are likely to be treating other conditions or require more support medications. </a:t>
            </a:r>
          </a:p>
          <a:p>
            <a:pPr defTabSz="405111">
              <a:defRPr/>
            </a:pPr>
            <a:endParaRPr lang="en-CA" sz="1000" dirty="0">
              <a:latin typeface="+mj-lt"/>
            </a:endParaRPr>
          </a:p>
          <a:p>
            <a:pPr defTabSz="405111">
              <a:defRPr/>
            </a:pPr>
            <a:r>
              <a:rPr lang="en-CA" sz="1000" dirty="0">
                <a:latin typeface="+mj-lt"/>
              </a:rPr>
              <a:t>For individuals who made claims for biological-response modifier drugs, biological-response modifier drugs accounted for 91% of their total covered amount. Skin disorder and anti-inflammatory/analgesic medication accounted for 1.1% and 0.9% of total covered costs among individuals who claimed biological-response modifier drugs, respectively.</a:t>
            </a:r>
          </a:p>
          <a:p>
            <a:pPr defTabSz="405111">
              <a:defRPr/>
            </a:pPr>
            <a:endParaRPr lang="en-CA"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19</a:t>
            </a:fld>
            <a:endParaRPr lang="en-US"/>
          </a:p>
        </p:txBody>
      </p:sp>
    </p:spTree>
    <p:extLst>
      <p:ext uri="{BB962C8B-B14F-4D97-AF65-F5344CB8AC3E}">
        <p14:creationId xmlns:p14="http://schemas.microsoft.com/office/powerpoint/2010/main" val="27494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sz="1000" b="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2</a:t>
            </a:fld>
            <a:endParaRPr lang="en-US"/>
          </a:p>
        </p:txBody>
      </p:sp>
    </p:spTree>
    <p:extLst>
      <p:ext uri="{BB962C8B-B14F-4D97-AF65-F5344CB8AC3E}">
        <p14:creationId xmlns:p14="http://schemas.microsoft.com/office/powerpoint/2010/main" val="70595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The average annual covered amount for diabetic drugs among diabetic claimants is $1,133.  In addition to the $1,133, diabetic claimants also claim an additional $1,763 in other drugs. The total average annual covered amount for a diabetic claimant is $2,896, which is considerably greater than the total average covered amount per claimant on the Great-West Life block, $1,052.  This highlights the fact that diabetic claimants are likely to be treating other conditions or require more support medications.</a:t>
            </a:r>
          </a:p>
          <a:p>
            <a:pPr defTabSz="405111">
              <a:defRPr/>
            </a:pPr>
            <a:endParaRPr lang="en-CA" sz="1000" dirty="0"/>
          </a:p>
          <a:p>
            <a:r>
              <a:rPr lang="en-CA" sz="1000" dirty="0"/>
              <a:t>For individuals who made claims for diabetic medication, diabetic drugs only accounted for 39% of their total covered amount.  Blood pressure and cholesterol medication accounted for 9% and 6% of total covered costs among individuals who claimed diabetes medication, respectively.</a:t>
            </a:r>
          </a:p>
        </p:txBody>
      </p:sp>
      <p:sp>
        <p:nvSpPr>
          <p:cNvPr id="4" name="Slide Number Placeholder 3"/>
          <p:cNvSpPr>
            <a:spLocks noGrp="1"/>
          </p:cNvSpPr>
          <p:nvPr>
            <p:ph type="sldNum" sz="quarter" idx="10"/>
          </p:nvPr>
        </p:nvSpPr>
        <p:spPr/>
        <p:txBody>
          <a:bodyPr/>
          <a:lstStyle/>
          <a:p>
            <a:fld id="{26350F8F-8433-4D78-BB07-57241F1F56F8}" type="slidenum">
              <a:rPr lang="en-US" smtClean="0"/>
              <a:pPr/>
              <a:t>20</a:t>
            </a:fld>
            <a:endParaRPr lang="en-US"/>
          </a:p>
        </p:txBody>
      </p:sp>
    </p:spTree>
    <p:extLst>
      <p:ext uri="{BB962C8B-B14F-4D97-AF65-F5344CB8AC3E}">
        <p14:creationId xmlns:p14="http://schemas.microsoft.com/office/powerpoint/2010/main" val="222148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The average annual cost of blood pressure drugs among blood-pressure claimants is $318.  In addition to the $318, blood-pressure claimants claim an additional $1,632 in other drugs. The total average annual cost for a blood pressure claimant is $1,951, which is nearly double the total average cost per claimant on the Great-West Life block, $1,052.  This highlights the fact that blood-pressure claimants are likely to be treating other conditions, possibly even conditions associated with their blood </a:t>
            </a:r>
            <a:r>
              <a:rPr lang="en-CA" sz="1000"/>
              <a:t>pressure disorders.</a:t>
            </a:r>
          </a:p>
          <a:p>
            <a:pPr defTabSz="405111">
              <a:defRPr/>
            </a:pPr>
            <a:endParaRPr lang="en-CA" sz="1000" dirty="0"/>
          </a:p>
          <a:p>
            <a:r>
              <a:rPr lang="en-CA" sz="1000" dirty="0"/>
              <a:t>Blood pressure medications accounted for 16% of total covered costs among individuals who claimed blood pressure drugs.  Diabetes medications and cholesterol medications accounted for 16% and 7% of total covered costs among individuals who claimed blood pressure medication, respectively.</a:t>
            </a:r>
            <a:endParaRPr lang="en-US" sz="1000" strike="sngStrike"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21</a:t>
            </a:fld>
            <a:endParaRPr lang="en-US"/>
          </a:p>
        </p:txBody>
      </p:sp>
    </p:spTree>
    <p:extLst>
      <p:ext uri="{BB962C8B-B14F-4D97-AF65-F5344CB8AC3E}">
        <p14:creationId xmlns:p14="http://schemas.microsoft.com/office/powerpoint/2010/main" val="425861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The average annual cost of depression drugs among depression claimants is $312.  In addition to the $312, depression claimants claim an additional $1,587 in other drugs. The total average annual cost for a depression claimant is $1,899, which is nearly double the total average cost per claimant on the Great-West Life block, $1,052.  This highlights the fact that depression claimants are likely to be treating other conditions.</a:t>
            </a:r>
          </a:p>
          <a:p>
            <a:pPr defTabSz="405111">
              <a:defRPr/>
            </a:pPr>
            <a:endParaRPr lang="en-CA" sz="1000" dirty="0"/>
          </a:p>
          <a:p>
            <a:r>
              <a:rPr lang="en-CA" sz="1000" dirty="0"/>
              <a:t>Depression medications accounted for 16% of total covered costs among individuals who claimed depression drugs. Biological-response modifiers and diabetes medications accounted for 8% and 7% of total covered costs among individuals who claimed depression medication, respectively.</a:t>
            </a:r>
            <a:endParaRPr lang="en-US" sz="1000" strike="sngStrike" dirty="0"/>
          </a:p>
          <a:p>
            <a:pPr defTabSz="405111">
              <a:defRPr/>
            </a:pPr>
            <a:endParaRPr lang="en-CA" baseline="0" dirty="0">
              <a:solidFill>
                <a:schemeClr val="tx1"/>
              </a:solidFill>
            </a:endParaRPr>
          </a:p>
        </p:txBody>
      </p:sp>
      <p:sp>
        <p:nvSpPr>
          <p:cNvPr id="4" name="Slide Number Placeholder 3"/>
          <p:cNvSpPr>
            <a:spLocks noGrp="1"/>
          </p:cNvSpPr>
          <p:nvPr>
            <p:ph type="sldNum" sz="quarter" idx="10"/>
          </p:nvPr>
        </p:nvSpPr>
        <p:spPr/>
        <p:txBody>
          <a:bodyPr/>
          <a:lstStyle/>
          <a:p>
            <a:fld id="{26350F8F-8433-4D78-BB07-57241F1F56F8}" type="slidenum">
              <a:rPr lang="en-US" smtClean="0"/>
              <a:pPr/>
              <a:t>22</a:t>
            </a:fld>
            <a:endParaRPr lang="en-US"/>
          </a:p>
        </p:txBody>
      </p:sp>
    </p:spTree>
    <p:extLst>
      <p:ext uri="{BB962C8B-B14F-4D97-AF65-F5344CB8AC3E}">
        <p14:creationId xmlns:p14="http://schemas.microsoft.com/office/powerpoint/2010/main" val="44002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The average annual cost of cancer drugs among cancer claimants is $3,127.  In addition to the $3,127, cancer claimants claim an additional $4,187 in other drugs. The total average annual cost for a cancer claimant is $7,191, which is significantly greater than the total average cost per claimant on the Great-West Life block, $1,052.  This highlights the fact that cancer claimants are likely to be treating other conditions, possibly even conditions associated with </a:t>
            </a:r>
            <a:r>
              <a:rPr lang="en-CA" sz="1000"/>
              <a:t>their cancer.</a:t>
            </a:r>
            <a:endParaRPr lang="en-CA" sz="1000" dirty="0"/>
          </a:p>
          <a:p>
            <a:endParaRPr lang="en-CA" sz="1000" dirty="0"/>
          </a:p>
          <a:p>
            <a:r>
              <a:rPr lang="en-CA" sz="1000" dirty="0"/>
              <a:t>Cancer medications accounted for 44% of total covered costs among individuals who claimed cancer drugs. Biological-response modifiers and blood formation medications accounted for 26% and 3% of total covered costs among individuals who claimed cancer medication, respectively.</a:t>
            </a:r>
            <a:endParaRPr lang="en-US" sz="1000" strike="sngStrike" dirty="0"/>
          </a:p>
          <a:p>
            <a:pPr defTabSz="405111">
              <a:defRPr/>
            </a:pPr>
            <a:endParaRPr lang="en-US" strike="noStrike" dirty="0">
              <a:solidFill>
                <a:srgbClr val="FF0000"/>
              </a:solidFill>
            </a:endParaRPr>
          </a:p>
        </p:txBody>
      </p:sp>
      <p:sp>
        <p:nvSpPr>
          <p:cNvPr id="4" name="Slide Number Placeholder 3"/>
          <p:cNvSpPr>
            <a:spLocks noGrp="1"/>
          </p:cNvSpPr>
          <p:nvPr>
            <p:ph type="sldNum" sz="quarter" idx="10"/>
          </p:nvPr>
        </p:nvSpPr>
        <p:spPr/>
        <p:txBody>
          <a:bodyPr/>
          <a:lstStyle/>
          <a:p>
            <a:fld id="{26350F8F-8433-4D78-BB07-57241F1F56F8}" type="slidenum">
              <a:rPr lang="en-US" smtClean="0"/>
              <a:pPr/>
              <a:t>23</a:t>
            </a:fld>
            <a:endParaRPr lang="en-US"/>
          </a:p>
        </p:txBody>
      </p:sp>
    </p:spTree>
    <p:extLst>
      <p:ext uri="{BB962C8B-B14F-4D97-AF65-F5344CB8AC3E}">
        <p14:creationId xmlns:p14="http://schemas.microsoft.com/office/powerpoint/2010/main" val="1442810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r>
              <a:rPr lang="en-US" sz="1000" dirty="0"/>
              <a:t>The top 10 drugs with the highest proportion of total paid amount on the Great-West Life block have changed significantly since 2010. Lipitor was the 2</a:t>
            </a:r>
            <a:r>
              <a:rPr lang="en-US" sz="1000" baseline="30000" dirty="0"/>
              <a:t>nd</a:t>
            </a:r>
            <a:r>
              <a:rPr lang="en-US" sz="1000" dirty="0"/>
              <a:t> ranked drug in 2010 and accounted for almost 3.3% of Great-West Life’s total drug spending.  Lipitor is no longer in the Top 10 listing. Similarly, Crestor was the #1 ranked drug in 2010 and dropped to the 10</a:t>
            </a:r>
            <a:r>
              <a:rPr lang="en-US" sz="1000" baseline="30000" dirty="0"/>
              <a:t>th</a:t>
            </a:r>
            <a:r>
              <a:rPr lang="en-US" sz="1000" dirty="0"/>
              <a:t> rank in 2017. Both are due to patent expiries.</a:t>
            </a:r>
          </a:p>
          <a:p>
            <a:pPr eaLnBrk="1" hangingPunct="1"/>
            <a:endParaRPr lang="en-CA" sz="1000" dirty="0"/>
          </a:p>
          <a:p>
            <a:pPr eaLnBrk="1" hangingPunct="1"/>
            <a:r>
              <a:rPr lang="en-CA" sz="1000" dirty="0"/>
              <a:t>When a drug’s patent expires, generics and </a:t>
            </a:r>
            <a:r>
              <a:rPr lang="en-CA" sz="1000" dirty="0" err="1"/>
              <a:t>biosimilars</a:t>
            </a:r>
            <a:r>
              <a:rPr lang="en-CA" sz="1000" dirty="0"/>
              <a:t> begin to compete with the originator drug. For example, Cymbalta was a top 10 drug in 2015 and 2016. After its patent expired in 2016, we no longer see Cymbalta in the top 10 list. The #3 drug in 2017 is </a:t>
            </a:r>
            <a:r>
              <a:rPr lang="en-CA" sz="1000" dirty="0" err="1"/>
              <a:t>Coversyl</a:t>
            </a:r>
            <a:r>
              <a:rPr lang="en-CA" sz="1000" dirty="0"/>
              <a:t>, which will be expiring in 2018. We will likely see a decline in </a:t>
            </a:r>
            <a:r>
              <a:rPr lang="en-CA" sz="1000" dirty="0" err="1"/>
              <a:t>Coversyl</a:t>
            </a:r>
            <a:r>
              <a:rPr lang="en-CA" sz="1000" dirty="0"/>
              <a:t> spend in the next couple of years.</a:t>
            </a:r>
            <a:endParaRPr lang="en-US" sz="1000" dirty="0"/>
          </a:p>
          <a:p>
            <a:pPr marL="271330" indent="-180887" defTabSz="405111" eaLnBrk="1" hangingPunct="1">
              <a:buFont typeface="Arial" pitchFamily="34" charset="0"/>
              <a:buChar char="•"/>
              <a:defRPr/>
            </a:pPr>
            <a:endParaRPr lang="en-CA" sz="1000" dirty="0"/>
          </a:p>
          <a:p>
            <a:pPr defTabSz="405111" eaLnBrk="1" hangingPunct="1">
              <a:defRPr/>
            </a:pPr>
            <a:r>
              <a:rPr lang="en-CA" sz="1000" dirty="0"/>
              <a:t>With the exception of the biologics that were present in the 2010 top drugs (Remicade, </a:t>
            </a:r>
            <a:r>
              <a:rPr lang="en-CA" sz="1000" dirty="0" err="1"/>
              <a:t>Humira</a:t>
            </a:r>
            <a:r>
              <a:rPr lang="en-CA" sz="1000" dirty="0"/>
              <a:t>, and Enbrel), every drug that was most popular in 2010 is now susceptible to generic competition.  Since most of the Great-West Life block has adopted Enhanced Generic Substitution, the 2017 distribution of top drugs does not contain as </a:t>
            </a:r>
            <a:r>
              <a:rPr lang="en-CA" sz="1000"/>
              <a:t>many multi-source brand</a:t>
            </a:r>
            <a:r>
              <a:rPr lang="en-CA" sz="1000" baseline="0"/>
              <a:t> drugs, which have </a:t>
            </a:r>
            <a:r>
              <a:rPr lang="en-CA" sz="1000"/>
              <a:t>generic </a:t>
            </a:r>
            <a:r>
              <a:rPr lang="en-CA" sz="1000" dirty="0"/>
              <a:t>equivalents.  </a:t>
            </a:r>
            <a:r>
              <a:rPr lang="en-CA" sz="1000"/>
              <a:t>Groups that have </a:t>
            </a:r>
            <a:r>
              <a:rPr lang="en-CA" sz="1000" dirty="0"/>
              <a:t>not implemented Enhanced Generic Substitution may see a list of top drugs that more </a:t>
            </a:r>
            <a:r>
              <a:rPr lang="en-CA" sz="1000"/>
              <a:t>closely resembles the </a:t>
            </a:r>
            <a:r>
              <a:rPr lang="en-CA" sz="1000" dirty="0"/>
              <a:t>Great-West Life 2010 distribution.</a:t>
            </a:r>
          </a:p>
          <a:p>
            <a:pPr defTabSz="405111" eaLnBrk="1" hangingPunct="1">
              <a:defRPr/>
            </a:pPr>
            <a:endParaRPr lang="en-CA" sz="1000" dirty="0"/>
          </a:p>
          <a:p>
            <a:pPr defTabSz="405111" eaLnBrk="1" hangingPunct="1">
              <a:defRPr/>
            </a:pPr>
            <a:r>
              <a:rPr lang="en-CA" sz="1000" dirty="0"/>
              <a:t>Approximately 73% of Great-West </a:t>
            </a:r>
            <a:r>
              <a:rPr lang="en-CA" sz="1000"/>
              <a:t>Life plans </a:t>
            </a:r>
            <a:r>
              <a:rPr lang="en-CA" sz="1000" dirty="0"/>
              <a:t>have implemented Enhanced Generic Substitution contract wording. An additional 9% have the standard generic substitution contract wording. The remaining 18% have do not have generic substitution in their plan design.</a:t>
            </a:r>
          </a:p>
          <a:p>
            <a:pPr defTabSz="405111" eaLnBrk="1" hangingPunct="1">
              <a:defRPr/>
            </a:pPr>
            <a:endParaRPr lang="en-CA" sz="1000" dirty="0"/>
          </a:p>
          <a:p>
            <a:pPr defTabSz="405111" eaLnBrk="1" hangingPunct="1">
              <a:defRPr/>
            </a:pPr>
            <a:r>
              <a:rPr lang="en-US" sz="1000" dirty="0"/>
              <a:t>The g</a:t>
            </a:r>
            <a:r>
              <a:rPr lang="en-CA" sz="1000" dirty="0" err="1"/>
              <a:t>eneric</a:t>
            </a:r>
            <a:r>
              <a:rPr lang="en-CA" sz="1000" dirty="0"/>
              <a:t> drugs/</a:t>
            </a:r>
            <a:r>
              <a:rPr lang="en-CA" sz="1000" dirty="0" err="1"/>
              <a:t>biosimilars</a:t>
            </a:r>
            <a:r>
              <a:rPr lang="en-CA" sz="1000" dirty="0"/>
              <a:t> available for drugs in the list of 2017 top drugs are:</a:t>
            </a:r>
          </a:p>
          <a:p>
            <a:pPr defTabSz="405111" eaLnBrk="1" hangingPunct="1">
              <a:defRPr/>
            </a:pPr>
            <a:endParaRPr lang="en-CA" sz="1000" dirty="0"/>
          </a:p>
          <a:p>
            <a:pPr defTabSz="405111" eaLnBrk="1" hangingPunct="1">
              <a:defRPr/>
            </a:pPr>
            <a:r>
              <a:rPr lang="en-CA" sz="1000" b="1" dirty="0"/>
              <a:t>Brand - Generic/</a:t>
            </a:r>
            <a:r>
              <a:rPr lang="en-CA" sz="1000" b="1" dirty="0" err="1"/>
              <a:t>Biosimilars</a:t>
            </a:r>
            <a:r>
              <a:rPr lang="en-CA" sz="1000" b="1" dirty="0"/>
              <a:t>**</a:t>
            </a:r>
          </a:p>
          <a:p>
            <a:pPr defTabSz="405111" eaLnBrk="1" hangingPunct="1">
              <a:defRPr/>
            </a:pPr>
            <a:r>
              <a:rPr lang="en-CA" sz="1000"/>
              <a:t>Remicade - Inflectra</a:t>
            </a:r>
          </a:p>
          <a:p>
            <a:pPr defTabSz="405111" eaLnBrk="1" hangingPunct="1">
              <a:defRPr/>
            </a:pPr>
            <a:r>
              <a:rPr lang="en-CA" sz="1000"/>
              <a:t>Enbrel – Brenzys</a:t>
            </a:r>
          </a:p>
          <a:p>
            <a:pPr defTabSz="405111" eaLnBrk="1" hangingPunct="1">
              <a:defRPr/>
            </a:pPr>
            <a:r>
              <a:rPr lang="en-CA" sz="1000"/>
              <a:t>Coversyl - Perindopril</a:t>
            </a:r>
          </a:p>
          <a:p>
            <a:pPr defTabSz="405111" eaLnBrk="1" hangingPunct="1">
              <a:defRPr/>
            </a:pPr>
            <a:r>
              <a:rPr lang="en-CA" sz="1000"/>
              <a:t>Cymbalta </a:t>
            </a:r>
            <a:r>
              <a:rPr lang="en-CA" sz="1000" dirty="0"/>
              <a:t>- Duloxetine</a:t>
            </a:r>
          </a:p>
          <a:p>
            <a:pPr defTabSz="405111" eaLnBrk="1" hangingPunct="1">
              <a:defRPr/>
            </a:pPr>
            <a:r>
              <a:rPr lang="en-CA" sz="1000"/>
              <a:t>Crestor - Rosuvastatin</a:t>
            </a:r>
          </a:p>
          <a:p>
            <a:pPr defTabSz="405111" eaLnBrk="1" hangingPunct="1">
              <a:defRPr/>
            </a:pPr>
            <a:endParaRPr lang="en-CA" sz="1000"/>
          </a:p>
          <a:p>
            <a:pPr defTabSz="405111" eaLnBrk="1" hangingPunct="1">
              <a:defRPr/>
            </a:pPr>
            <a:r>
              <a:rPr lang="en-CA" sz="1000" i="0"/>
              <a:t>**  </a:t>
            </a:r>
            <a:r>
              <a:rPr lang="en-CA" sz="1000" i="0" dirty="0"/>
              <a:t>Note that interchangeability of generics for their brand-name counterparts may vary by province.</a:t>
            </a:r>
          </a:p>
        </p:txBody>
      </p:sp>
      <p:sp>
        <p:nvSpPr>
          <p:cNvPr id="4" name="Slide Number Placeholder 3"/>
          <p:cNvSpPr>
            <a:spLocks noGrp="1"/>
          </p:cNvSpPr>
          <p:nvPr>
            <p:ph type="sldNum" sz="quarter" idx="10"/>
          </p:nvPr>
        </p:nvSpPr>
        <p:spPr/>
        <p:txBody>
          <a:bodyPr/>
          <a:lstStyle/>
          <a:p>
            <a:fld id="{26350F8F-8433-4D78-BB07-57241F1F56F8}" type="slidenum">
              <a:rPr lang="en-US" smtClean="0"/>
              <a:pPr/>
              <a:t>24</a:t>
            </a:fld>
            <a:endParaRPr lang="en-US"/>
          </a:p>
        </p:txBody>
      </p:sp>
    </p:spTree>
    <p:extLst>
      <p:ext uri="{BB962C8B-B14F-4D97-AF65-F5344CB8AC3E}">
        <p14:creationId xmlns:p14="http://schemas.microsoft.com/office/powerpoint/2010/main" val="3543897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eaLnBrk="1" hangingPunct="1">
              <a:defRPr/>
            </a:pPr>
            <a:r>
              <a:rPr lang="en-CA" sz="1000" dirty="0"/>
              <a:t>These are the top specialty medications in terms </a:t>
            </a:r>
            <a:r>
              <a:rPr lang="en-CA" sz="1000"/>
              <a:t>of the approximate annual </a:t>
            </a:r>
            <a:r>
              <a:rPr lang="en-CA" sz="1000" dirty="0"/>
              <a:t>covered amount per claimant on the Great-West Life block</a:t>
            </a:r>
            <a:r>
              <a:rPr lang="en-CA" sz="1000"/>
              <a:t>. The annual approximation provides a clearer picture of the true cost compared to the observed average</a:t>
            </a:r>
            <a:r>
              <a:rPr lang="en-CA" sz="1000" baseline="0"/>
              <a:t> covered cost which may not contain a full year of experience. </a:t>
            </a:r>
            <a:r>
              <a:rPr lang="en-CA" sz="1000"/>
              <a:t>These</a:t>
            </a:r>
            <a:r>
              <a:rPr lang="en-CA" sz="1000" baseline="0"/>
              <a:t> </a:t>
            </a:r>
            <a:r>
              <a:rPr lang="en-CA" sz="1000" baseline="0" dirty="0"/>
              <a:t>high cost drugs treat rare conditions. Ranging from </a:t>
            </a:r>
            <a:r>
              <a:rPr lang="en-CA" sz="1000" baseline="0" dirty="0" err="1"/>
              <a:t>Orkambi</a:t>
            </a:r>
            <a:r>
              <a:rPr lang="en-CA" sz="1000" baseline="0" dirty="0"/>
              <a:t>, which has been claimed by just 1 in 50,000 plan members, to </a:t>
            </a:r>
            <a:r>
              <a:rPr lang="en-CA" sz="1000" baseline="0" dirty="0" err="1"/>
              <a:t>Myozyme</a:t>
            </a:r>
            <a:r>
              <a:rPr lang="en-CA" sz="1000" baseline="0" dirty="0"/>
              <a:t> and </a:t>
            </a:r>
            <a:r>
              <a:rPr lang="en-CA" sz="1000" baseline="0" dirty="0" err="1"/>
              <a:t>Juxtapid</a:t>
            </a:r>
            <a:r>
              <a:rPr lang="en-CA" sz="1000" baseline="0" dirty="0"/>
              <a:t>, which have been claimed by approximately 1 in 1,000,000 plan members.</a:t>
            </a:r>
            <a:endParaRPr lang="en-CA" sz="1000" dirty="0"/>
          </a:p>
          <a:p>
            <a:pPr marL="0" indent="0" defTabSz="405111" eaLnBrk="1" hangingPunct="1">
              <a:buFont typeface="Arial" panose="020B0604020202020204" pitchFamily="34" charset="0"/>
              <a:buNone/>
              <a:defRPr/>
            </a:pP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25</a:t>
            </a:fld>
            <a:endParaRPr lang="en-US"/>
          </a:p>
        </p:txBody>
      </p:sp>
    </p:spTree>
    <p:extLst>
      <p:ext uri="{BB962C8B-B14F-4D97-AF65-F5344CB8AC3E}">
        <p14:creationId xmlns:p14="http://schemas.microsoft.com/office/powerpoint/2010/main" val="216781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05111">
              <a:defRPr/>
            </a:pPr>
            <a:r>
              <a:rPr lang="en-CA" sz="1000" dirty="0"/>
              <a:t>As previously noted, there are differences in the average claim costs of males and females.  This difference is largely due to variations in the claiming patterns of males and females, particularly by age.</a:t>
            </a:r>
          </a:p>
          <a:p>
            <a:pPr defTabSz="405111">
              <a:defRPr/>
            </a:pPr>
            <a:endParaRPr lang="en-CA" sz="1000" dirty="0"/>
          </a:p>
          <a:p>
            <a:pPr defTabSz="405111">
              <a:defRPr/>
            </a:pPr>
            <a:r>
              <a:rPr lang="en-CA" sz="1000" dirty="0"/>
              <a:t>Slide 23 highlighted the top drugs on the overall Great-West Life block.  This slide introduces two added dimensions to the display of this information: age and gender. It’s important to consider demographics because they have a significant impact on drug claims experience. For example, 3 of the top 5 drugs claimed by young females are for birth control medications (</a:t>
            </a:r>
            <a:r>
              <a:rPr lang="en-CA" sz="1000" dirty="0" err="1"/>
              <a:t>Cyclen</a:t>
            </a:r>
            <a:r>
              <a:rPr lang="en-CA" sz="1000" dirty="0"/>
              <a:t>, </a:t>
            </a:r>
            <a:r>
              <a:rPr lang="en-CA" sz="1000" dirty="0" err="1"/>
              <a:t>Mirena</a:t>
            </a:r>
            <a:r>
              <a:rPr lang="en-CA" sz="1000" dirty="0"/>
              <a:t> and </a:t>
            </a:r>
            <a:r>
              <a:rPr lang="en-CA" sz="1000" dirty="0" err="1"/>
              <a:t>Alesse</a:t>
            </a:r>
            <a:r>
              <a:rPr lang="en-CA" sz="1000" dirty="0"/>
              <a:t>), which are not included in the top 5 drugs for any of the other three cohorts in the table.</a:t>
            </a:r>
          </a:p>
          <a:p>
            <a:pPr defTabSz="405111">
              <a:defRPr/>
            </a:pPr>
            <a:endParaRPr lang="en-CA" sz="1000" dirty="0"/>
          </a:p>
          <a:p>
            <a:pPr defTabSz="405111">
              <a:defRPr/>
            </a:pPr>
            <a:r>
              <a:rPr lang="en-CA" sz="1000" dirty="0"/>
              <a:t>Very consistently, biologic drugs used to treat autoimmune disorders appear as the largest driver of cost (e.g., Remicade, </a:t>
            </a:r>
            <a:r>
              <a:rPr lang="en-CA" sz="1000" dirty="0" err="1"/>
              <a:t>Humira</a:t>
            </a:r>
            <a:r>
              <a:rPr lang="en-CA" sz="1000" dirty="0"/>
              <a:t>, and Enbrel, which can be used to treat rheumatoid arthritis, </a:t>
            </a:r>
            <a:r>
              <a:rPr lang="en-CA" sz="1000" dirty="0" err="1"/>
              <a:t>Crohn’s</a:t>
            </a:r>
            <a:r>
              <a:rPr lang="en-CA" sz="1000" dirty="0"/>
              <a:t> disease, psoriasis, etc.).  Both Remicade and </a:t>
            </a:r>
            <a:r>
              <a:rPr lang="en-CA" sz="1000" dirty="0" err="1"/>
              <a:t>Humira</a:t>
            </a:r>
            <a:r>
              <a:rPr lang="en-CA" sz="1000" dirty="0"/>
              <a:t> are among the top 5 drugs among all four quadrants of the table. Enbrel is another biologic which is a significant driver of costs.</a:t>
            </a:r>
          </a:p>
          <a:p>
            <a:pPr eaLnBrk="1" hangingPunct="1"/>
            <a:endParaRPr lang="en-CA" sz="1000" dirty="0"/>
          </a:p>
          <a:p>
            <a:pPr defTabSz="405111">
              <a:defRPr/>
            </a:pPr>
            <a:r>
              <a:rPr lang="en-CA" sz="1000"/>
              <a:t>In 2017, we see a decrease in the proportion of Remicade spend for young males and females. This is partly</a:t>
            </a:r>
            <a:r>
              <a:rPr lang="en-CA" sz="1000" baseline="0"/>
              <a:t> </a:t>
            </a:r>
            <a:r>
              <a:rPr lang="en-CA" sz="1000"/>
              <a:t>the result of the enhanced product listing agreement with the manufacturer of Remicade, which allows eligible plan members to access savings that can result in a prescription for Remicade being even more cost effective than a prescription for Inflectra, a biosimilar of Remicade.</a:t>
            </a:r>
          </a:p>
          <a:p>
            <a:pPr defTabSz="405111">
              <a:defRPr/>
            </a:pPr>
            <a:endParaRPr lang="en-CA" sz="1000" dirty="0"/>
          </a:p>
          <a:p>
            <a:pPr defTabSz="405111">
              <a:defRPr/>
            </a:pPr>
            <a:r>
              <a:rPr lang="en-CA" sz="1000" dirty="0"/>
              <a:t>In 2017, hepatitis C spend for </a:t>
            </a:r>
            <a:r>
              <a:rPr lang="en-CA" sz="1000" dirty="0" err="1"/>
              <a:t>Harvoni</a:t>
            </a:r>
            <a:r>
              <a:rPr lang="en-CA" sz="1000" dirty="0"/>
              <a:t> decreased drastically, while spend for </a:t>
            </a:r>
            <a:r>
              <a:rPr lang="en-CA" sz="1000" dirty="0" err="1"/>
              <a:t>Epclusa</a:t>
            </a:r>
            <a:r>
              <a:rPr lang="en-CA" sz="1000" dirty="0"/>
              <a:t> increased significantly. </a:t>
            </a:r>
            <a:r>
              <a:rPr lang="en-CA" sz="1000" dirty="0" err="1"/>
              <a:t>Harvoni</a:t>
            </a:r>
            <a:r>
              <a:rPr lang="en-CA" sz="1000" dirty="0"/>
              <a:t> was previously a top 5 drug for males aged 55-59, but is no longer. </a:t>
            </a:r>
            <a:r>
              <a:rPr lang="en-CA" sz="1000" dirty="0" err="1"/>
              <a:t>Epclusa</a:t>
            </a:r>
            <a:r>
              <a:rPr lang="en-CA" sz="1000" dirty="0"/>
              <a:t> is a new top 5 drug for females aged 55-59. Hepatitis C experience is analyzed in more depth on </a:t>
            </a:r>
            <a:r>
              <a:rPr lang="en-CA" sz="1000"/>
              <a:t>slide 33.</a:t>
            </a:r>
            <a:endParaRPr lang="en-CA" sz="1000" dirty="0"/>
          </a:p>
          <a:p>
            <a:pPr defTabSz="405111">
              <a:defRPr/>
            </a:pPr>
            <a:endParaRPr lang="en-CA" sz="1000" i="1" dirty="0"/>
          </a:p>
          <a:p>
            <a:pPr defTabSz="405111">
              <a:defRPr/>
            </a:pPr>
            <a:r>
              <a:rPr lang="en-CA" sz="1000" i="1" dirty="0"/>
              <a:t>Note:  </a:t>
            </a:r>
            <a:r>
              <a:rPr lang="en-CA" sz="1000" dirty="0"/>
              <a:t>Age and gender are based on the claimant’s age and </a:t>
            </a:r>
            <a:r>
              <a:rPr lang="en-CA" sz="1000"/>
              <a:t>gender.</a:t>
            </a: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26</a:t>
            </a:fld>
            <a:endParaRPr lang="en-US"/>
          </a:p>
        </p:txBody>
      </p:sp>
    </p:spTree>
    <p:extLst>
      <p:ext uri="{BB962C8B-B14F-4D97-AF65-F5344CB8AC3E}">
        <p14:creationId xmlns:p14="http://schemas.microsoft.com/office/powerpoint/2010/main" val="3559440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US" sz="1000" dirty="0"/>
              <a:t>The average plan member claims 25 prescriptions per year </a:t>
            </a:r>
            <a:r>
              <a:rPr lang="en-US" sz="1000"/>
              <a:t>for themselves and their </a:t>
            </a:r>
            <a:r>
              <a:rPr lang="en-US" sz="1000" dirty="0"/>
              <a:t>dependents, but the number of prescriptions claimed increases with age.  </a:t>
            </a:r>
            <a:r>
              <a:rPr lang="en-CA" sz="1000" dirty="0"/>
              <a:t>A p</a:t>
            </a:r>
            <a:r>
              <a:rPr lang="en-US" sz="1000" dirty="0" err="1"/>
              <a:t>lan</a:t>
            </a:r>
            <a:r>
              <a:rPr lang="en-US" sz="1000" dirty="0"/>
              <a:t> member aged &lt; 30 claims an average </a:t>
            </a:r>
            <a:r>
              <a:rPr lang="en-US" sz="1000"/>
              <a:t>of 6 </a:t>
            </a:r>
            <a:r>
              <a:rPr lang="en-US" sz="1000" dirty="0"/>
              <a:t>prescriptions </a:t>
            </a:r>
            <a:r>
              <a:rPr lang="en-US" sz="1000"/>
              <a:t>for themselves and their </a:t>
            </a:r>
            <a:r>
              <a:rPr lang="en-US" sz="1000" dirty="0"/>
              <a:t>dependents – this count corresponds </a:t>
            </a:r>
            <a:r>
              <a:rPr lang="en-US" sz="1000"/>
              <a:t>to 4 </a:t>
            </a:r>
            <a:r>
              <a:rPr lang="en-US" sz="1000" dirty="0"/>
              <a:t>unique drugs.  Conversely, a plan member aged 60-64 claims an average </a:t>
            </a:r>
            <a:r>
              <a:rPr lang="en-US" sz="1000"/>
              <a:t>of 33 </a:t>
            </a:r>
            <a:r>
              <a:rPr lang="en-US" sz="1000" dirty="0"/>
              <a:t>prescriptions </a:t>
            </a:r>
            <a:r>
              <a:rPr lang="en-US" sz="1000"/>
              <a:t>for themselves and their dependents </a:t>
            </a:r>
            <a:r>
              <a:rPr lang="en-US" sz="1000" dirty="0"/>
              <a:t>– this count corresponds </a:t>
            </a:r>
            <a:r>
              <a:rPr lang="en-US" sz="1000"/>
              <a:t>to 10 </a:t>
            </a:r>
            <a:r>
              <a:rPr lang="en-US" sz="1000" dirty="0"/>
              <a:t>unique drugs.</a:t>
            </a:r>
          </a:p>
          <a:p>
            <a:pPr defTabSz="405111">
              <a:defRPr/>
            </a:pPr>
            <a:endParaRPr lang="en-CA" sz="1000" dirty="0"/>
          </a:p>
          <a:p>
            <a:pPr defTabSz="405111">
              <a:defRPr/>
            </a:pPr>
            <a:r>
              <a:rPr lang="en-CA" sz="1000" dirty="0"/>
              <a:t>This graph shows two important trends; firstly, it shows that average count of claims increases with age, and secondly, that the proportion of dependent claims increase </a:t>
            </a:r>
            <a:r>
              <a:rPr lang="en-CA" sz="1000"/>
              <a:t>with age up until age 50 or so. </a:t>
            </a:r>
            <a:r>
              <a:rPr lang="en-CA" sz="1000" dirty="0"/>
              <a:t>For example, dependent claims make up just 27% of all claims for plan members aged &lt;30, but dependent claims make up more than half of the claims for plan members aged 45-49. Putting both trends together, the average count of claims significantly increases with </a:t>
            </a:r>
            <a:r>
              <a:rPr lang="en-CA" sz="1000"/>
              <a:t>age. After age 50, proportion of dependent</a:t>
            </a:r>
            <a:r>
              <a:rPr lang="en-CA" sz="1000" baseline="0"/>
              <a:t> claims decrease as aging child dependents are no longer eligible for dependent coverage.</a:t>
            </a: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27</a:t>
            </a:fld>
            <a:endParaRPr lang="en-US"/>
          </a:p>
        </p:txBody>
      </p:sp>
    </p:spTree>
    <p:extLst>
      <p:ext uri="{BB962C8B-B14F-4D97-AF65-F5344CB8AC3E}">
        <p14:creationId xmlns:p14="http://schemas.microsoft.com/office/powerpoint/2010/main" val="1524969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Utilization</a:t>
            </a:r>
            <a:r>
              <a:rPr lang="en-CA" sz="1000" b="1" dirty="0"/>
              <a:t> </a:t>
            </a:r>
            <a:r>
              <a:rPr lang="en-CA" sz="1000" dirty="0"/>
              <a:t>is defined as the percentage of enrolled plan members with at least one </a:t>
            </a:r>
            <a:r>
              <a:rPr lang="en-CA" sz="1000"/>
              <a:t>drug claim</a:t>
            </a:r>
            <a:r>
              <a:rPr lang="en-CA" sz="1000" baseline="0"/>
              <a:t> for either themselves or their dependents.</a:t>
            </a:r>
            <a:endParaRPr lang="en-CA" sz="1000" dirty="0"/>
          </a:p>
          <a:p>
            <a:endParaRPr lang="en-US" sz="1000" dirty="0"/>
          </a:p>
          <a:p>
            <a:r>
              <a:rPr lang="en-US" sz="1000" dirty="0"/>
              <a:t>Overall, more than 80% of the Great-West Life block made a drug claim at some </a:t>
            </a:r>
            <a:r>
              <a:rPr lang="en-US" sz="1000"/>
              <a:t>point in </a:t>
            </a:r>
            <a:r>
              <a:rPr lang="en-US" sz="1000" dirty="0"/>
              <a:t>2017. The percentage of plan members using their drug plan increases with age. Utilizations peaks at age 64 with an 87% utilization rate.</a:t>
            </a:r>
          </a:p>
        </p:txBody>
      </p:sp>
      <p:sp>
        <p:nvSpPr>
          <p:cNvPr id="4" name="Slide Number Placeholder 3"/>
          <p:cNvSpPr>
            <a:spLocks noGrp="1"/>
          </p:cNvSpPr>
          <p:nvPr>
            <p:ph type="sldNum" sz="quarter" idx="10"/>
          </p:nvPr>
        </p:nvSpPr>
        <p:spPr/>
        <p:txBody>
          <a:bodyPr/>
          <a:lstStyle/>
          <a:p>
            <a:fld id="{26350F8F-8433-4D78-BB07-57241F1F56F8}" type="slidenum">
              <a:rPr lang="en-US" smtClean="0"/>
              <a:pPr/>
              <a:t>28</a:t>
            </a:fld>
            <a:endParaRPr lang="en-US"/>
          </a:p>
        </p:txBody>
      </p:sp>
    </p:spTree>
    <p:extLst>
      <p:ext uri="{BB962C8B-B14F-4D97-AF65-F5344CB8AC3E}">
        <p14:creationId xmlns:p14="http://schemas.microsoft.com/office/powerpoint/2010/main" val="272674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05111">
              <a:defRPr/>
            </a:pPr>
            <a:r>
              <a:rPr lang="en-CA" sz="1000" dirty="0"/>
              <a:t>Certain industries have significantly higher drug utilization than others. For example, 89% of plan members covered under public administration plans made a drug claim for themselves or for </a:t>
            </a:r>
            <a:r>
              <a:rPr lang="en-CA" sz="1000"/>
              <a:t>their dependents in 2017. Conversely, 73% </a:t>
            </a:r>
            <a:r>
              <a:rPr lang="en-CA" sz="1000" dirty="0"/>
              <a:t>of plan members covered under retail plans made a drug claim for themselves or for their </a:t>
            </a:r>
            <a:r>
              <a:rPr lang="en-CA" sz="1000"/>
              <a:t>dependents.</a:t>
            </a:r>
          </a:p>
          <a:p>
            <a:pPr marL="0" lvl="1" defTabSz="405111">
              <a:defRPr/>
            </a:pPr>
            <a:endParaRPr lang="en-CA" sz="1000" dirty="0"/>
          </a:p>
          <a:p>
            <a:pPr marL="0" lvl="1" defTabSz="405111">
              <a:defRPr/>
            </a:pPr>
            <a:r>
              <a:rPr lang="en-CA" sz="1000" dirty="0"/>
              <a:t>Differences in utilization by industry are largely driven by underlying differences in demographics.  For example</a:t>
            </a:r>
            <a:r>
              <a:rPr lang="en-CA" sz="1000"/>
              <a:t>, 76% </a:t>
            </a:r>
            <a:r>
              <a:rPr lang="en-CA" sz="1000" dirty="0"/>
              <a:t>of plan members covered under public administration plans are aged over 40, as compared </a:t>
            </a:r>
            <a:r>
              <a:rPr lang="en-CA" sz="1000"/>
              <a:t>to 62% </a:t>
            </a:r>
            <a:r>
              <a:rPr lang="en-CA" sz="1000" dirty="0"/>
              <a:t>of plan members covered under retail trade plans.  Since utilization increases with age, this difference in demographics contributes to the higher utilization within public administration </a:t>
            </a:r>
            <a:r>
              <a:rPr lang="en-CA" sz="1000"/>
              <a:t>plans versus retail </a:t>
            </a:r>
            <a:r>
              <a:rPr lang="en-CA" sz="1000" dirty="0"/>
              <a:t>trade </a:t>
            </a:r>
            <a:r>
              <a:rPr lang="en-CA" sz="1000"/>
              <a:t>plans. </a:t>
            </a:r>
          </a:p>
        </p:txBody>
      </p:sp>
      <p:sp>
        <p:nvSpPr>
          <p:cNvPr id="4" name="Slide Number Placeholder 3"/>
          <p:cNvSpPr>
            <a:spLocks noGrp="1"/>
          </p:cNvSpPr>
          <p:nvPr>
            <p:ph type="sldNum" sz="quarter" idx="10"/>
          </p:nvPr>
        </p:nvSpPr>
        <p:spPr/>
        <p:txBody>
          <a:bodyPr/>
          <a:lstStyle/>
          <a:p>
            <a:fld id="{26350F8F-8433-4D78-BB07-57241F1F56F8}" type="slidenum">
              <a:rPr lang="en-US" smtClean="0"/>
              <a:pPr/>
              <a:t>29</a:t>
            </a:fld>
            <a:endParaRPr lang="en-US"/>
          </a:p>
        </p:txBody>
      </p:sp>
    </p:spTree>
    <p:extLst>
      <p:ext uri="{BB962C8B-B14F-4D97-AF65-F5344CB8AC3E}">
        <p14:creationId xmlns:p14="http://schemas.microsoft.com/office/powerpoint/2010/main" val="317335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3</a:t>
            </a:fld>
            <a:endParaRPr lang="en-US"/>
          </a:p>
        </p:txBody>
      </p:sp>
    </p:spTree>
    <p:extLst>
      <p:ext uri="{BB962C8B-B14F-4D97-AF65-F5344CB8AC3E}">
        <p14:creationId xmlns:p14="http://schemas.microsoft.com/office/powerpoint/2010/main" val="3126194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CA"/>
              <a:t> </a:t>
            </a:r>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30</a:t>
            </a:fld>
            <a:endParaRPr lang="en-US"/>
          </a:p>
        </p:txBody>
      </p:sp>
    </p:spTree>
    <p:extLst>
      <p:ext uri="{BB962C8B-B14F-4D97-AF65-F5344CB8AC3E}">
        <p14:creationId xmlns:p14="http://schemas.microsoft.com/office/powerpoint/2010/main" val="1790089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Biologics are a significant driver of drug plan spending.</a:t>
            </a:r>
          </a:p>
          <a:p>
            <a:pPr defTabSz="405111">
              <a:defRPr/>
            </a:pPr>
            <a:endParaRPr lang="en-CA" sz="1000" dirty="0"/>
          </a:p>
          <a:p>
            <a:pPr defTabSz="405111">
              <a:defRPr/>
            </a:pPr>
            <a:r>
              <a:rPr lang="en-CA" sz="1000" dirty="0"/>
              <a:t>Not all biologics are classified as specialty drugs, and not all specialty drugs are </a:t>
            </a:r>
            <a:r>
              <a:rPr lang="en-CA" sz="1000"/>
              <a:t>biologics. </a:t>
            </a:r>
            <a:r>
              <a:rPr lang="en-CA" sz="1000" dirty="0"/>
              <a:t>Lantus, for example, is a biologic drug used in treating diabetes and is considered to be a maintenance medication.</a:t>
            </a:r>
          </a:p>
          <a:p>
            <a:pPr defTabSz="405111">
              <a:defRPr/>
            </a:pPr>
            <a:endParaRPr lang="en-CA" sz="1000" dirty="0"/>
          </a:p>
          <a:p>
            <a:pPr defTabSz="405111">
              <a:defRPr/>
            </a:pPr>
            <a:r>
              <a:rPr lang="en-CA" sz="1000" dirty="0"/>
              <a:t>In the 2016 trend study, there were 107 biologic drugs claimed on the Great-West Life block. In 2017, there were 121 biologic drugs claimed. New biologic drugs in 2017 include </a:t>
            </a:r>
            <a:r>
              <a:rPr lang="en-CA" sz="1000" dirty="0" err="1"/>
              <a:t>Darzalex</a:t>
            </a:r>
            <a:r>
              <a:rPr lang="en-CA" sz="1000" dirty="0"/>
              <a:t>, </a:t>
            </a:r>
            <a:r>
              <a:rPr lang="en-CA" sz="1000" dirty="0" err="1"/>
              <a:t>Nucala</a:t>
            </a:r>
            <a:r>
              <a:rPr lang="en-CA" sz="1000"/>
              <a:t>, Taltz, Xgeva</a:t>
            </a:r>
            <a:r>
              <a:rPr lang="en-CA" sz="1000" dirty="0"/>
              <a:t>, </a:t>
            </a:r>
            <a:r>
              <a:rPr lang="en-CA" sz="1000" dirty="0" err="1"/>
              <a:t>Grastofil</a:t>
            </a:r>
            <a:r>
              <a:rPr lang="en-CA" sz="1000" dirty="0"/>
              <a:t>, Brenzys, </a:t>
            </a:r>
            <a:r>
              <a:rPr lang="en-CA" sz="1000" dirty="0" err="1"/>
              <a:t>Praluent</a:t>
            </a:r>
            <a:r>
              <a:rPr lang="en-CA" sz="1000" dirty="0"/>
              <a:t> and others.</a:t>
            </a:r>
          </a:p>
          <a:p>
            <a:pPr defTabSz="405111">
              <a:defRPr/>
            </a:pPr>
            <a:endParaRPr lang="en-CA" sz="1000" dirty="0"/>
          </a:p>
          <a:p>
            <a:pPr defTabSz="405111">
              <a:defRPr/>
            </a:pPr>
            <a:r>
              <a:rPr lang="en-CA" sz="1000" dirty="0"/>
              <a:t>As more biologic drugs are approved by Health Canada and come to market, this will present a challenge to Great-West Life and it’s plan sponsors as they continue to work to maintain the sustainability of their drug benefit plans.</a:t>
            </a:r>
          </a:p>
        </p:txBody>
      </p:sp>
      <p:sp>
        <p:nvSpPr>
          <p:cNvPr id="4" name="Slide Number Placeholder 3"/>
          <p:cNvSpPr>
            <a:spLocks noGrp="1"/>
          </p:cNvSpPr>
          <p:nvPr>
            <p:ph type="sldNum" sz="quarter" idx="10"/>
          </p:nvPr>
        </p:nvSpPr>
        <p:spPr/>
        <p:txBody>
          <a:bodyPr/>
          <a:lstStyle/>
          <a:p>
            <a:fld id="{26350F8F-8433-4D78-BB07-57241F1F56F8}" type="slidenum">
              <a:rPr lang="en-US" smtClean="0"/>
              <a:pPr/>
              <a:t>31</a:t>
            </a:fld>
            <a:endParaRPr lang="en-US"/>
          </a:p>
        </p:txBody>
      </p:sp>
    </p:spTree>
    <p:extLst>
      <p:ext uri="{BB962C8B-B14F-4D97-AF65-F5344CB8AC3E}">
        <p14:creationId xmlns:p14="http://schemas.microsoft.com/office/powerpoint/2010/main" val="2754214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b="0" i="0" u="none" strike="noStrike" baseline="30000">
                <a:solidFill>
                  <a:srgbClr val="FFFFFF"/>
                </a:solidFill>
                <a:latin typeface="Calibri Light" pitchFamily="34" charset="0"/>
              </a:rPr>
              <a:t>1  </a:t>
            </a:r>
            <a:r>
              <a:rPr lang="en-CA" sz="1000"/>
              <a:t>In </a:t>
            </a:r>
            <a:r>
              <a:rPr lang="en-CA" sz="1000" dirty="0"/>
              <a:t>addition to PBC, </a:t>
            </a:r>
            <a:r>
              <a:rPr lang="en-CA" sz="1000" dirty="0" err="1"/>
              <a:t>Ocaliva</a:t>
            </a:r>
            <a:r>
              <a:rPr lang="en-CA" sz="1000" dirty="0"/>
              <a:t> is being tested in the treatment of patients with non-alcoholic </a:t>
            </a:r>
            <a:r>
              <a:rPr lang="en-CA" sz="1000" dirty="0" err="1"/>
              <a:t>steatohepatitis</a:t>
            </a:r>
            <a:r>
              <a:rPr lang="en-CA" sz="1000" dirty="0"/>
              <a:t> (NASH), a condition which affects between 2 and 6% of the general Canadian population. At an approximate cost of $40,000 per year, this could have a significant impact to plan sponsors and the Great-West Life block of business. The approval of </a:t>
            </a:r>
            <a:r>
              <a:rPr lang="en-CA" sz="1000" dirty="0" err="1"/>
              <a:t>Ocaliva</a:t>
            </a:r>
            <a:r>
              <a:rPr lang="en-CA" sz="1000" dirty="0"/>
              <a:t> for NASH has been cast in doubt after the announcement of 19 unexplained deaths of </a:t>
            </a:r>
            <a:r>
              <a:rPr lang="en-CA" sz="1000" dirty="0" err="1"/>
              <a:t>Ocaliva</a:t>
            </a:r>
            <a:r>
              <a:rPr lang="en-CA" sz="1000" dirty="0"/>
              <a:t> patients.</a:t>
            </a:r>
          </a:p>
          <a:p>
            <a:pPr defTabSz="405111">
              <a:defRPr/>
            </a:pPr>
            <a:endParaRPr lang="en-CA" sz="1000" dirty="0"/>
          </a:p>
          <a:p>
            <a:pPr indent="-180887" defTabSz="405111">
              <a:lnSpc>
                <a:spcPct val="110000"/>
              </a:lnSpc>
              <a:spcAft>
                <a:spcPts val="593"/>
              </a:spcAft>
              <a:buClr>
                <a:srgbClr val="339966"/>
              </a:buClr>
              <a:defRPr/>
            </a:pPr>
            <a:r>
              <a:rPr lang="en-CA" sz="1000" dirty="0"/>
              <a:t>We are in a new era of prescription drug development.  Specialty medications account for the highest proportion of new drugs being created by manufacturers than ever before, and we are beginning to see a trend in development of specialty medications that treat chronic conditions (like cholesterol disorders), not just rare diseases or small pockets of the population.</a:t>
            </a:r>
          </a:p>
          <a:p>
            <a:endParaRPr lang="en-CA" sz="1000" dirty="0"/>
          </a:p>
          <a:p>
            <a:r>
              <a:rPr lang="en-CA" sz="1000" dirty="0"/>
              <a:t>All of the high-cost drugs highlighted on this slide are on Great-West Life’s list of prior authorization drugs. This helps to ensure that drugs prescribed represent a reasonable treatment for a given condition. 90% of PA applications for these drugs were approved in 2017. </a:t>
            </a:r>
          </a:p>
          <a:p>
            <a:endParaRPr lang="en-CA" sz="1000" dirty="0"/>
          </a:p>
          <a:p>
            <a:r>
              <a:rPr lang="en-CA" sz="1000" dirty="0"/>
              <a:t>These drugs had the highest cost per claimant out of all drugs that were newly marketed in 2017</a:t>
            </a:r>
            <a:r>
              <a:rPr lang="en-CA" sz="1000"/>
              <a:t>. </a:t>
            </a: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32</a:t>
            </a:fld>
            <a:endParaRPr lang="en-US"/>
          </a:p>
        </p:txBody>
      </p:sp>
    </p:spTree>
    <p:extLst>
      <p:ext uri="{BB962C8B-B14F-4D97-AF65-F5344CB8AC3E}">
        <p14:creationId xmlns:p14="http://schemas.microsoft.com/office/powerpoint/2010/main" val="4157529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u="sng" dirty="0"/>
              <a:t>Definition of Disease Conditions</a:t>
            </a:r>
          </a:p>
          <a:p>
            <a:pPr defTabSz="405111">
              <a:defRPr/>
            </a:pPr>
            <a:r>
              <a:rPr lang="en-CA" sz="1000" dirty="0"/>
              <a:t>RA - Rheumatoid Arthritis</a:t>
            </a:r>
          </a:p>
          <a:p>
            <a:pPr defTabSz="405111">
              <a:defRPr/>
            </a:pPr>
            <a:r>
              <a:rPr lang="en-CA" sz="1000" dirty="0"/>
              <a:t>AS -  </a:t>
            </a:r>
            <a:r>
              <a:rPr lang="en-CA" sz="1000" dirty="0" err="1"/>
              <a:t>Ankylosing</a:t>
            </a:r>
            <a:r>
              <a:rPr lang="en-CA" sz="1000" dirty="0"/>
              <a:t> Spondylitis</a:t>
            </a:r>
          </a:p>
          <a:p>
            <a:pPr defTabSz="405111">
              <a:defRPr/>
            </a:pPr>
            <a:r>
              <a:rPr lang="en-CA" sz="1000" dirty="0"/>
              <a:t>CD - </a:t>
            </a:r>
            <a:r>
              <a:rPr lang="en-CA" sz="1000" dirty="0" err="1"/>
              <a:t>Crohn’s</a:t>
            </a:r>
            <a:r>
              <a:rPr lang="en-CA" sz="1000" dirty="0"/>
              <a:t> Disease</a:t>
            </a:r>
          </a:p>
          <a:p>
            <a:pPr defTabSz="405111">
              <a:defRPr/>
            </a:pPr>
            <a:r>
              <a:rPr lang="en-CA" sz="1000" dirty="0"/>
              <a:t>UC - Ulcerative Colitis</a:t>
            </a:r>
          </a:p>
          <a:p>
            <a:pPr defTabSz="405111">
              <a:defRPr/>
            </a:pPr>
            <a:r>
              <a:rPr lang="en-CA" sz="1000" dirty="0"/>
              <a:t>PA- Psoriatic Arthritis </a:t>
            </a:r>
          </a:p>
          <a:p>
            <a:pPr defTabSz="405111">
              <a:defRPr/>
            </a:pPr>
            <a:r>
              <a:rPr lang="en-CA" sz="1000" dirty="0"/>
              <a:t>PP - Plaque Psoriasis</a:t>
            </a:r>
          </a:p>
          <a:p>
            <a:pPr defTabSz="405111">
              <a:defRPr/>
            </a:pPr>
            <a:r>
              <a:rPr lang="en-CA" sz="1000" dirty="0"/>
              <a:t>JIA – Juvenile Idiopathic Arthritis</a:t>
            </a:r>
          </a:p>
          <a:p>
            <a:endParaRPr lang="en-CA" sz="1000" dirty="0"/>
          </a:p>
          <a:p>
            <a:pPr marL="0" marR="0" lvl="0" indent="0" algn="l" defTabSz="409575" rtl="0" eaLnBrk="0" fontAlgn="base" latinLnBrk="0" hangingPunct="0">
              <a:lnSpc>
                <a:spcPct val="100000"/>
              </a:lnSpc>
              <a:spcBef>
                <a:spcPct val="30000"/>
              </a:spcBef>
              <a:spcAft>
                <a:spcPct val="0"/>
              </a:spcAft>
              <a:buClrTx/>
              <a:buSzTx/>
              <a:buFontTx/>
              <a:buNone/>
              <a:tabLst/>
              <a:defRPr/>
            </a:pPr>
            <a:r>
              <a:rPr lang="en-CA" sz="1000" dirty="0" err="1"/>
              <a:t>Biosimilars</a:t>
            </a:r>
            <a:r>
              <a:rPr lang="en-CA" sz="1000" dirty="0"/>
              <a:t> are drugs that are similar to their brand-name biologic counterpart and have proven clinical efficacy and safety standards.  </a:t>
            </a:r>
            <a:r>
              <a:rPr lang="en-CA" sz="1000" dirty="0" err="1"/>
              <a:t>Biosimilars</a:t>
            </a:r>
            <a:r>
              <a:rPr lang="en-CA" sz="1000" dirty="0"/>
              <a:t> enter the market after the patent expires on the brand-name biologic.  They are not considered bioequivalent (identical) to their brand-name biologic as the complex chemical characteristics of a biologic are difficult to duplicate.  This means that automatic substitution at the pharmacy, which is typical for other brand-name drugs that have generic versions, doesn’t happen even though </a:t>
            </a:r>
            <a:r>
              <a:rPr lang="en-CA" sz="1000" dirty="0" err="1"/>
              <a:t>biosimilars</a:t>
            </a:r>
            <a:r>
              <a:rPr lang="en-CA" sz="1000" dirty="0"/>
              <a:t> can be just as clinically effective and safe, and provide immediate </a:t>
            </a:r>
            <a:r>
              <a:rPr lang="en-CA" sz="1000"/>
              <a:t>cost savings.</a:t>
            </a:r>
            <a:r>
              <a:rPr lang="en-CA" sz="1000" baseline="0"/>
              <a:t> </a:t>
            </a:r>
            <a:r>
              <a:rPr lang="en-CA" sz="1000"/>
              <a:t>For information on Great-West Life’s biosimilar strategy and the positive impact that biosimilars can have an drug plans, see the 2016 DrugSolutions Update (Release 2) or 2017 DrugSolutions Update (Release 1).</a:t>
            </a:r>
          </a:p>
          <a:p>
            <a:endParaRPr lang="en-CA" sz="1000" dirty="0"/>
          </a:p>
          <a:p>
            <a:r>
              <a:rPr lang="en-CA" sz="1000" dirty="0"/>
              <a:t>Observed covered amounts for </a:t>
            </a:r>
            <a:r>
              <a:rPr lang="en-CA" sz="1000" dirty="0" err="1"/>
              <a:t>Erelzi</a:t>
            </a:r>
            <a:r>
              <a:rPr lang="en-CA" sz="1000" dirty="0"/>
              <a:t> and </a:t>
            </a:r>
            <a:r>
              <a:rPr lang="en-CA" sz="1000" dirty="0" err="1"/>
              <a:t>Renflexis</a:t>
            </a:r>
            <a:r>
              <a:rPr lang="en-CA" sz="1000" dirty="0"/>
              <a:t> are not yet available. </a:t>
            </a:r>
          </a:p>
        </p:txBody>
      </p:sp>
      <p:sp>
        <p:nvSpPr>
          <p:cNvPr id="4" name="Slide Number Placeholder 3"/>
          <p:cNvSpPr>
            <a:spLocks noGrp="1"/>
          </p:cNvSpPr>
          <p:nvPr>
            <p:ph type="sldNum" sz="quarter" idx="10"/>
          </p:nvPr>
        </p:nvSpPr>
        <p:spPr/>
        <p:txBody>
          <a:bodyPr/>
          <a:lstStyle/>
          <a:p>
            <a:fld id="{26350F8F-8433-4D78-BB07-57241F1F56F8}" type="slidenum">
              <a:rPr lang="en-US" smtClean="0"/>
              <a:pPr/>
              <a:t>33</a:t>
            </a:fld>
            <a:endParaRPr lang="en-US"/>
          </a:p>
        </p:txBody>
      </p:sp>
    </p:spTree>
    <p:extLst>
      <p:ext uri="{BB962C8B-B14F-4D97-AF65-F5344CB8AC3E}">
        <p14:creationId xmlns:p14="http://schemas.microsoft.com/office/powerpoint/2010/main" val="3298819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a:t>In 2017, we saw continued declining expenditure for hepatitis C treatment. 2017 total private plan expenditure on hepatitis C decreased by $23.4 million (22%) according to an IQVIA Drug Expenditure Trend report.</a:t>
            </a:r>
          </a:p>
          <a:p>
            <a:endParaRPr lang="en-CA" sz="1000"/>
          </a:p>
          <a:p>
            <a:r>
              <a:rPr lang="en-CA" sz="1000"/>
              <a:t>Hepatitis </a:t>
            </a:r>
            <a:r>
              <a:rPr lang="en-CA" sz="1000" dirty="0"/>
              <a:t>C is a virus that damages the liver.  It is transmitted primarily through blood-to-blood contact.  Since 2013, Health Canada has approved several new drugs for hepatitis C treatment and more are expected to follow. In the past, therapies required up to 48 weeks of drug use, and came with severe side effects and low cure rates.  The newer drugs are truly revolutionary, and result in significantly fewer side effects, reduced treatment time by as much as 36 weeks, and can have an over-90% cure rate. However, these drugs are costly, ranging from $50,000 to over $150,000. </a:t>
            </a:r>
          </a:p>
          <a:p>
            <a:endParaRPr lang="en-CA" sz="1000" dirty="0"/>
          </a:p>
          <a:p>
            <a:pPr defTabSz="405111">
              <a:defRPr/>
            </a:pPr>
            <a:r>
              <a:rPr lang="en-CA" sz="1000" dirty="0"/>
              <a:t>In the spring and summer of 2015,  the new hepatitis C drugs were added to most provincial health care plans and this contributed to the decrease in proportional hepatitis C spending shown beyond Q1 of 2015 and the flattening of costs into 2016</a:t>
            </a:r>
            <a:r>
              <a:rPr lang="en-US" sz="1000" dirty="0"/>
              <a:t>.</a:t>
            </a:r>
            <a:r>
              <a:rPr lang="en-CA" sz="1000" dirty="0"/>
              <a:t>  However, new hepatitis C drugs continue to be approved by Health Canada and these will have an impact on plan costs.  For example, </a:t>
            </a:r>
            <a:r>
              <a:rPr lang="en-CA" sz="1000" dirty="0" err="1"/>
              <a:t>Epclusa</a:t>
            </a:r>
            <a:r>
              <a:rPr lang="en-CA" sz="1000" dirty="0"/>
              <a:t> was approved in summer 2016.  </a:t>
            </a:r>
            <a:r>
              <a:rPr lang="en-CA" sz="1000" dirty="0" err="1"/>
              <a:t>Epclusa</a:t>
            </a:r>
            <a:r>
              <a:rPr lang="en-CA" sz="1000" dirty="0"/>
              <a:t> is the first treatment for hepatitis C that can treat all six genotypes of the disease and, by December 2016, its in-month claim costs surpassed those of </a:t>
            </a:r>
            <a:r>
              <a:rPr lang="en-CA" sz="1000" err="1"/>
              <a:t>Harvoni</a:t>
            </a:r>
            <a:r>
              <a:rPr lang="en-CA" sz="1000"/>
              <a:t>.</a:t>
            </a:r>
            <a:r>
              <a:rPr lang="en-US" sz="1000"/>
              <a:t> Epclusa led the market throughout 2017, demonstrating how drugs with significant advantages over their competitors will be strongly preferenced by physicians and patients. In addition to treating hepatitis C, Health Canada also expanded Epclusa’s indication to include HIV in September 2017. Claims for Epclusa to treat HIV are also captured here.</a:t>
            </a:r>
          </a:p>
          <a:p>
            <a:pPr defTabSz="405111">
              <a:defRPr/>
            </a:pPr>
            <a:endParaRPr lang="en-CA" sz="1000"/>
          </a:p>
          <a:p>
            <a:pPr defTabSz="405111">
              <a:defRPr/>
            </a:pPr>
            <a:r>
              <a:rPr lang="en-CA" sz="1000"/>
              <a:t>Two new hepatitis</a:t>
            </a:r>
            <a:r>
              <a:rPr lang="en-CA" sz="1000" baseline="0"/>
              <a:t> C drugs were marketed in 2017, Vosevi and Maviret. These drugs are included in the “All Other” category, and have not had a material impact on hepatitis C experience.</a:t>
            </a:r>
            <a:endParaRPr lang="en-US" sz="1000"/>
          </a:p>
        </p:txBody>
      </p:sp>
      <p:sp>
        <p:nvSpPr>
          <p:cNvPr id="4" name="Slide Number Placeholder 3"/>
          <p:cNvSpPr>
            <a:spLocks noGrp="1"/>
          </p:cNvSpPr>
          <p:nvPr>
            <p:ph type="sldNum" sz="quarter" idx="10"/>
          </p:nvPr>
        </p:nvSpPr>
        <p:spPr/>
        <p:txBody>
          <a:bodyPr/>
          <a:lstStyle/>
          <a:p>
            <a:fld id="{26350F8F-8433-4D78-BB07-57241F1F56F8}" type="slidenum">
              <a:rPr lang="en-US" smtClean="0"/>
              <a:pPr/>
              <a:t>34</a:t>
            </a:fld>
            <a:endParaRPr lang="en-US"/>
          </a:p>
        </p:txBody>
      </p:sp>
    </p:spTree>
    <p:extLst>
      <p:ext uri="{BB962C8B-B14F-4D97-AF65-F5344CB8AC3E}">
        <p14:creationId xmlns:p14="http://schemas.microsoft.com/office/powerpoint/2010/main" val="3864653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CA"/>
              <a:t> </a:t>
            </a:r>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35</a:t>
            </a:fld>
            <a:endParaRPr lang="en-US"/>
          </a:p>
        </p:txBody>
      </p:sp>
    </p:spTree>
    <p:extLst>
      <p:ext uri="{BB962C8B-B14F-4D97-AF65-F5344CB8AC3E}">
        <p14:creationId xmlns:p14="http://schemas.microsoft.com/office/powerpoint/2010/main" val="1157455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endParaRPr lang="en-CA" baseline="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36</a:t>
            </a:fld>
            <a:endParaRPr lang="en-US"/>
          </a:p>
        </p:txBody>
      </p:sp>
    </p:spTree>
    <p:extLst>
      <p:ext uri="{BB962C8B-B14F-4D97-AF65-F5344CB8AC3E}">
        <p14:creationId xmlns:p14="http://schemas.microsoft.com/office/powerpoint/2010/main" val="4064162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37</a:t>
            </a:fld>
            <a:endParaRPr lang="en-US"/>
          </a:p>
        </p:txBody>
      </p:sp>
    </p:spTree>
    <p:extLst>
      <p:ext uri="{BB962C8B-B14F-4D97-AF65-F5344CB8AC3E}">
        <p14:creationId xmlns:p14="http://schemas.microsoft.com/office/powerpoint/2010/main" val="3577866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a:solidFill>
                  <a:schemeClr val="tx1"/>
                </a:solidFill>
              </a:rPr>
              <a:t>Gene therapies can treat a number of different conditions. For example, out of the three gene therapies recently approved by the FDA, one treats adults with non-Hodgkin lymphoma (Yescarta), one treats leukemia in children and young adults (Kymriah), and one treats retinal dystrophy (Luxturna). These drugs are administered either at the hospital, or at specialized treatment centres.</a:t>
            </a:r>
          </a:p>
        </p:txBody>
      </p:sp>
      <p:sp>
        <p:nvSpPr>
          <p:cNvPr id="4" name="Slide Number Placeholder 3"/>
          <p:cNvSpPr>
            <a:spLocks noGrp="1"/>
          </p:cNvSpPr>
          <p:nvPr>
            <p:ph type="sldNum" sz="quarter" idx="10"/>
          </p:nvPr>
        </p:nvSpPr>
        <p:spPr/>
        <p:txBody>
          <a:bodyPr/>
          <a:lstStyle/>
          <a:p>
            <a:fld id="{26350F8F-8433-4D78-BB07-57241F1F56F8}" type="slidenum">
              <a:rPr lang="en-US" smtClean="0"/>
              <a:pPr/>
              <a:t>38</a:t>
            </a:fld>
            <a:endParaRPr lang="en-US"/>
          </a:p>
        </p:txBody>
      </p:sp>
    </p:spTree>
    <p:extLst>
      <p:ext uri="{BB962C8B-B14F-4D97-AF65-F5344CB8AC3E}">
        <p14:creationId xmlns:p14="http://schemas.microsoft.com/office/powerpoint/2010/main" val="571843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We are in a new era of prescription drug development.  Specialty medications account for the highest proportion of new drugs being created by manufacturers than ever before, and we are beginning to see a trend in development of specialty medications that treat chronic conditions (like cholesterol disorders), not just rare diseases or small pockets of the population.</a:t>
            </a:r>
          </a:p>
          <a:p>
            <a:pPr defTabSz="405111">
              <a:defRPr/>
            </a:pPr>
            <a:endParaRPr lang="en-CA" sz="1000" dirty="0"/>
          </a:p>
          <a:p>
            <a:r>
              <a:rPr lang="en-CA" sz="1000" dirty="0"/>
              <a:t>See the SMART Drug Plan marketing materials available on </a:t>
            </a:r>
            <a:r>
              <a:rPr lang="en-CA" sz="1000" dirty="0" err="1"/>
              <a:t>Collabhome</a:t>
            </a:r>
            <a:r>
              <a:rPr lang="en-CA" sz="1000" dirty="0"/>
              <a:t> for information on how Great-West Life is responding to this changing drug landscape – thinking smart will help sustain drug plans now and into the future.</a:t>
            </a:r>
          </a:p>
          <a:p>
            <a:endParaRPr lang="en-CA" sz="1000" dirty="0"/>
          </a:p>
          <a:p>
            <a:r>
              <a:rPr lang="en-CA" sz="1000" dirty="0"/>
              <a:t>The top 5 disease categories in the drug pipeline are as follows:</a:t>
            </a:r>
          </a:p>
          <a:p>
            <a:pPr marL="169581" indent="-169581">
              <a:buFont typeface="Arial" panose="020B0604020202020204" pitchFamily="34" charset="0"/>
              <a:buChar char="•"/>
            </a:pPr>
            <a:r>
              <a:rPr lang="en-CA" sz="1000" dirty="0"/>
              <a:t>Oncology (cancer)</a:t>
            </a:r>
          </a:p>
          <a:p>
            <a:pPr marL="169581" indent="-169581">
              <a:buFont typeface="Arial" panose="020B0604020202020204" pitchFamily="34" charset="0"/>
              <a:buChar char="•"/>
            </a:pPr>
            <a:r>
              <a:rPr lang="en-CA" sz="1000" dirty="0"/>
              <a:t>Central nervous system (i.e., for neurological and mental health disorders)</a:t>
            </a:r>
          </a:p>
          <a:p>
            <a:pPr marL="169581" indent="-169581">
              <a:buFont typeface="Arial" panose="020B0604020202020204" pitchFamily="34" charset="0"/>
              <a:buChar char="•"/>
            </a:pPr>
            <a:r>
              <a:rPr lang="en-CA" sz="1000" dirty="0"/>
              <a:t>Infectious disease</a:t>
            </a:r>
          </a:p>
          <a:p>
            <a:pPr marL="169581" indent="-169581">
              <a:buFont typeface="Arial" panose="020B0604020202020204" pitchFamily="34" charset="0"/>
              <a:buChar char="•"/>
            </a:pPr>
            <a:r>
              <a:rPr lang="en-CA" sz="1000" dirty="0"/>
              <a:t>Hormonal system (e.g., drugs for diabetes)</a:t>
            </a:r>
          </a:p>
          <a:p>
            <a:pPr marL="169581" indent="-169581">
              <a:buFont typeface="Arial" panose="020B0604020202020204" pitchFamily="34" charset="0"/>
              <a:buChar char="•"/>
            </a:pPr>
            <a:r>
              <a:rPr lang="en-CA" sz="1000" dirty="0"/>
              <a:t>Immune system</a:t>
            </a:r>
          </a:p>
        </p:txBody>
      </p:sp>
      <p:sp>
        <p:nvSpPr>
          <p:cNvPr id="4" name="Slide Number Placeholder 3"/>
          <p:cNvSpPr>
            <a:spLocks noGrp="1"/>
          </p:cNvSpPr>
          <p:nvPr>
            <p:ph type="sldNum" sz="quarter" idx="10"/>
          </p:nvPr>
        </p:nvSpPr>
        <p:spPr/>
        <p:txBody>
          <a:bodyPr/>
          <a:lstStyle/>
          <a:p>
            <a:fld id="{26350F8F-8433-4D78-BB07-57241F1F56F8}" type="slidenum">
              <a:rPr lang="en-US" smtClean="0"/>
              <a:pPr/>
              <a:t>39</a:t>
            </a:fld>
            <a:endParaRPr lang="en-US"/>
          </a:p>
        </p:txBody>
      </p:sp>
    </p:spTree>
    <p:extLst>
      <p:ext uri="{BB962C8B-B14F-4D97-AF65-F5344CB8AC3E}">
        <p14:creationId xmlns:p14="http://schemas.microsoft.com/office/powerpoint/2010/main" val="365100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4</a:t>
            </a:fld>
            <a:endParaRPr lang="en-US"/>
          </a:p>
        </p:txBody>
      </p:sp>
    </p:spTree>
    <p:extLst>
      <p:ext uri="{BB962C8B-B14F-4D97-AF65-F5344CB8AC3E}">
        <p14:creationId xmlns:p14="http://schemas.microsoft.com/office/powerpoint/2010/main" val="746248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err="1"/>
              <a:t>Biosimilars</a:t>
            </a:r>
            <a:r>
              <a:rPr lang="en-CA" sz="1000" dirty="0"/>
              <a:t> are drugs that are similar to their brand-name biologic counterpart and have proven clinical efficacy and safety standards.  </a:t>
            </a:r>
            <a:r>
              <a:rPr lang="en-CA" sz="1000" dirty="0" err="1"/>
              <a:t>Biosimilars</a:t>
            </a:r>
            <a:r>
              <a:rPr lang="en-CA" sz="1000" dirty="0"/>
              <a:t> enter the market after the patent expires on the brand-name biologic.  They are not considered bioequivalent (identical) to their brand-name biologic as the complex chemical characteristics of a biologic are difficult to duplicate.  This means that automatic substitution at the pharmacy, which is typical for other brand-name drugs that have generic versions, doesn’t happen even though </a:t>
            </a:r>
            <a:r>
              <a:rPr lang="en-CA" sz="1000" dirty="0" err="1"/>
              <a:t>biosimilars</a:t>
            </a:r>
            <a:r>
              <a:rPr lang="en-CA" sz="1000" dirty="0"/>
              <a:t> can be just as clinically effective and safe, and provide immediate </a:t>
            </a:r>
            <a:r>
              <a:rPr lang="en-CA" sz="1000"/>
              <a:t>cost savings.</a:t>
            </a:r>
            <a:r>
              <a:rPr lang="en-CA" sz="1000" baseline="0"/>
              <a:t> </a:t>
            </a:r>
            <a:r>
              <a:rPr lang="en-CA" sz="1000"/>
              <a:t>For </a:t>
            </a:r>
            <a:r>
              <a:rPr lang="en-CA" sz="1000" dirty="0"/>
              <a:t>information on Great-West Life’s </a:t>
            </a:r>
            <a:r>
              <a:rPr lang="en-CA" sz="1000" dirty="0" err="1"/>
              <a:t>biosimilar</a:t>
            </a:r>
            <a:r>
              <a:rPr lang="en-CA" sz="1000" dirty="0"/>
              <a:t> strategy and the positive impact that </a:t>
            </a:r>
            <a:r>
              <a:rPr lang="en-CA" sz="1000" dirty="0" err="1"/>
              <a:t>biosimilars</a:t>
            </a:r>
            <a:r>
              <a:rPr lang="en-CA" sz="1000" dirty="0"/>
              <a:t> can have an drug plans, see the 2016 </a:t>
            </a:r>
            <a:r>
              <a:rPr lang="en-CA" sz="1000" dirty="0" err="1"/>
              <a:t>DrugSolutions</a:t>
            </a:r>
            <a:r>
              <a:rPr lang="en-CA" sz="1000" dirty="0"/>
              <a:t> Update (Release 2) or 2017 </a:t>
            </a:r>
            <a:r>
              <a:rPr lang="en-CA" sz="1000" dirty="0" err="1"/>
              <a:t>DrugSolutions</a:t>
            </a:r>
            <a:r>
              <a:rPr lang="en-CA" sz="1000" dirty="0"/>
              <a:t> Update (Release 1).</a:t>
            </a:r>
          </a:p>
          <a:p>
            <a:endParaRPr lang="en-CA" sz="1000" dirty="0"/>
          </a:p>
          <a:p>
            <a:r>
              <a:rPr lang="en-CA" sz="1000" dirty="0"/>
              <a:t>The patents for five out of the six biologic drugs listed in the table above have recently expired or are expected to expire within the next year.  Correspondingly, we are expecting the approval of </a:t>
            </a:r>
            <a:r>
              <a:rPr lang="en-CA" sz="1000" dirty="0" err="1"/>
              <a:t>biosimilar</a:t>
            </a:r>
            <a:r>
              <a:rPr lang="en-CA" sz="1000" dirty="0"/>
              <a:t> drugs opposite these originator biologic drugs.  It is important to note that </a:t>
            </a:r>
            <a:r>
              <a:rPr lang="en-CA" sz="1000" dirty="0" err="1"/>
              <a:t>biosimilars</a:t>
            </a:r>
            <a:r>
              <a:rPr lang="en-CA" sz="1000" dirty="0"/>
              <a:t> are not necessarily approved for all of the same indications as an </a:t>
            </a:r>
            <a:r>
              <a:rPr lang="en-CA" sz="1000"/>
              <a:t>originator drug.</a:t>
            </a:r>
            <a:r>
              <a:rPr lang="en-CA" sz="1000" baseline="0"/>
              <a:t> It’s also important to note that the patent expiries are for specific indications, but the originator drugs may have additional patents with later expiry dates for other indications. For example, Humira’s patent expired in 2017, but there are still at least 75 additional patents that protect the drug.</a:t>
            </a:r>
          </a:p>
          <a:p>
            <a:endParaRPr lang="en-CA" sz="1000" baseline="0"/>
          </a:p>
          <a:p>
            <a:r>
              <a:rPr lang="en-CA" sz="1000" baseline="0"/>
              <a:t>There have been three biosimilars already approved in 2018 before the publication of this trend study. Hadlima is a biosimilar for Humira, Mvasi is a biosimilar for Avastin, and Lapelga is a biosimilar for Neulasta. All three of these drugs were approved in April and May 2018.</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40</a:t>
            </a:fld>
            <a:endParaRPr lang="en-US"/>
          </a:p>
        </p:txBody>
      </p:sp>
    </p:spTree>
    <p:extLst>
      <p:ext uri="{BB962C8B-B14F-4D97-AF65-F5344CB8AC3E}">
        <p14:creationId xmlns:p14="http://schemas.microsoft.com/office/powerpoint/2010/main" val="675404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Over the past few years, savings from patent expiries on brand-name drugs have had a great impact on drug claims experience. However, this impact from patent expiries has slowed significantly and will continue to slow over the next few years. The brand drugs coming off-patent in the next few years make up a smaller proportion of the block’s paid claims relative to blockbuster drugs Lipitor, </a:t>
            </a:r>
            <a:r>
              <a:rPr lang="en-CA" sz="1000" dirty="0" err="1"/>
              <a:t>Crestor</a:t>
            </a:r>
            <a:r>
              <a:rPr lang="en-CA" sz="1000" dirty="0"/>
              <a:t>, and </a:t>
            </a:r>
            <a:r>
              <a:rPr lang="en-CA" sz="1000" dirty="0" err="1"/>
              <a:t>Nexium</a:t>
            </a:r>
            <a:r>
              <a:rPr lang="en-CA" sz="1000" dirty="0"/>
              <a:t>, whose patents expired between 2010-2012.</a:t>
            </a:r>
            <a:endParaRPr lang="en-US" sz="1000" dirty="0"/>
          </a:p>
          <a:p>
            <a:endParaRPr lang="en-CA" sz="1000" dirty="0"/>
          </a:p>
          <a:p>
            <a:r>
              <a:rPr lang="en-CA" sz="1000" dirty="0"/>
              <a:t>The greatest impact to drug costs from patent expiries is expected in 2018, with patent-expiring brand-name drugs currently accounting for 3.0% of total </a:t>
            </a:r>
            <a:r>
              <a:rPr lang="en-CA" sz="1000"/>
              <a:t>paid costs.</a:t>
            </a:r>
            <a:r>
              <a:rPr lang="en-CA" sz="1000" baseline="0"/>
              <a:t> </a:t>
            </a:r>
            <a:r>
              <a:rPr lang="en-CA" sz="1000"/>
              <a:t>In </a:t>
            </a:r>
            <a:r>
              <a:rPr lang="en-CA" sz="1000" dirty="0"/>
              <a:t>2017, 9.6% of plan members claimed a drug whose patent will expire in 2018.</a:t>
            </a:r>
          </a:p>
          <a:p>
            <a:endParaRPr lang="en-CA" sz="1000" dirty="0"/>
          </a:p>
          <a:p>
            <a:r>
              <a:rPr lang="en-CA" sz="1000" dirty="0"/>
              <a:t>In the next four years, the most notable patent expiries include 9 cancer drugs, 3 blood pressure drugs, and 7 HIV/hepatitis drugs.</a:t>
            </a:r>
          </a:p>
          <a:p>
            <a:endParaRPr lang="en-CA" sz="1000" dirty="0"/>
          </a:p>
          <a:p>
            <a:r>
              <a:rPr lang="en-CA" sz="1000" dirty="0"/>
              <a:t>The patent for </a:t>
            </a:r>
            <a:r>
              <a:rPr lang="en-CA" sz="1000" dirty="0" err="1"/>
              <a:t>Coversyl</a:t>
            </a:r>
            <a:r>
              <a:rPr lang="en-CA" sz="1000" dirty="0"/>
              <a:t> will expire in 2018. Given that </a:t>
            </a:r>
            <a:r>
              <a:rPr lang="en-CA" sz="1000" dirty="0" err="1"/>
              <a:t>Coversyl</a:t>
            </a:r>
            <a:r>
              <a:rPr lang="en-CA" sz="1000" dirty="0"/>
              <a:t> is one of the top drugs by amount paid (1.5% of total paid), trailing only Remicade and </a:t>
            </a:r>
            <a:r>
              <a:rPr lang="en-CA" sz="1000" dirty="0" err="1"/>
              <a:t>Humira</a:t>
            </a:r>
            <a:r>
              <a:rPr lang="en-CA" sz="1000" dirty="0"/>
              <a:t>, </a:t>
            </a:r>
            <a:r>
              <a:rPr lang="en-CA" sz="1000"/>
              <a:t>this is expected to have </a:t>
            </a:r>
            <a:r>
              <a:rPr lang="en-CA" sz="1000" dirty="0"/>
              <a:t>a large impact.</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41</a:t>
            </a:fld>
            <a:endParaRPr lang="en-US"/>
          </a:p>
        </p:txBody>
      </p:sp>
    </p:spTree>
    <p:extLst>
      <p:ext uri="{BB962C8B-B14F-4D97-AF65-F5344CB8AC3E}">
        <p14:creationId xmlns:p14="http://schemas.microsoft.com/office/powerpoint/2010/main" val="237599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CA"/>
              <a:t> </a:t>
            </a:r>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42</a:t>
            </a:fld>
            <a:endParaRPr lang="en-US"/>
          </a:p>
        </p:txBody>
      </p:sp>
    </p:spTree>
    <p:extLst>
      <p:ext uri="{BB962C8B-B14F-4D97-AF65-F5344CB8AC3E}">
        <p14:creationId xmlns:p14="http://schemas.microsoft.com/office/powerpoint/2010/main" val="705950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sz="1000" baseline="30000">
                <a:latin typeface="Calibri Light" pitchFamily="34" charset="0"/>
              </a:rPr>
              <a:t>1  </a:t>
            </a:r>
            <a:r>
              <a:rPr lang="en-CA" sz="1000"/>
              <a:t>Biological-response modifiers </a:t>
            </a:r>
            <a:r>
              <a:rPr lang="en-CA" sz="1000" dirty="0"/>
              <a:t>are drugs that are used to treat certain autoimmune disorders, </a:t>
            </a:r>
            <a:r>
              <a:rPr lang="en-CA" sz="1000"/>
              <a:t>including rheumatoid arthritis</a:t>
            </a:r>
            <a:r>
              <a:rPr lang="en-CA" sz="1000" dirty="0"/>
              <a:t>, </a:t>
            </a:r>
            <a:r>
              <a:rPr lang="en-CA" sz="1000" err="1"/>
              <a:t>Crohn’s</a:t>
            </a:r>
            <a:r>
              <a:rPr lang="en-CA" sz="1000"/>
              <a:t> disease and psoriasis</a:t>
            </a:r>
            <a:r>
              <a:rPr lang="en-CA" sz="1000" dirty="0"/>
              <a:t>.  Both biologic drugs and traditional therapies are included within this therapeutic classification.  In </a:t>
            </a:r>
            <a:r>
              <a:rPr lang="en-CA" sz="1000" dirty="0" err="1"/>
              <a:t>GroupNet</a:t>
            </a:r>
            <a:r>
              <a:rPr lang="en-CA" sz="1000" dirty="0"/>
              <a:t> reporting</a:t>
            </a:r>
            <a:r>
              <a:rPr lang="en-CA" sz="1000"/>
              <a:t>, “</a:t>
            </a:r>
            <a:r>
              <a:rPr lang="en-US" sz="1000"/>
              <a:t>biological-response modifiers</a:t>
            </a:r>
            <a:r>
              <a:rPr lang="en-CA" sz="1000" dirty="0"/>
              <a:t>” are represented </a:t>
            </a:r>
            <a:r>
              <a:rPr lang="en-CA" sz="1000"/>
              <a:t>as “rheumatoid arthritis</a:t>
            </a:r>
            <a:r>
              <a:rPr lang="en-CA" sz="1000" dirty="0"/>
              <a:t>” only.</a:t>
            </a:r>
          </a:p>
          <a:p>
            <a:endParaRPr lang="en-CA" sz="1000" dirty="0"/>
          </a:p>
          <a:p>
            <a:r>
              <a:rPr lang="en-CA" sz="1000" dirty="0"/>
              <a:t>Biological-response modifiers is the top therapeutic classification on the Great-West Life block, accounting for 10.3% of total paid costs.</a:t>
            </a:r>
          </a:p>
          <a:p>
            <a:endParaRPr lang="en-CA" sz="1000" dirty="0"/>
          </a:p>
          <a:p>
            <a:r>
              <a:rPr lang="en-CA" sz="1000" dirty="0"/>
              <a:t>Although biological-response modifiers are the top therapeutic classification on the Great-West Life block, drugs within this class are only claimed by 0.8% of employees</a:t>
            </a:r>
            <a:r>
              <a:rPr lang="en-CA" sz="1000"/>
              <a:t>. The </a:t>
            </a:r>
            <a:r>
              <a:rPr lang="en-CA" sz="1000" dirty="0"/>
              <a:t>average annual covered amount of biological-response modifiers drugs among claimants within this therapeutic classification is almost $20,000.</a:t>
            </a:r>
          </a:p>
          <a:p>
            <a:endParaRPr lang="en-CA" sz="1000" dirty="0"/>
          </a:p>
          <a:p>
            <a:r>
              <a:rPr lang="en-CA" sz="1000" dirty="0"/>
              <a:t>Many of the drugs within this therapeutic classification are biologic drugs, which do not have a true generic equivalent.  For this reason, the generic fill rate within this therapeutic classification is particularly </a:t>
            </a:r>
            <a:r>
              <a:rPr lang="en-CA" sz="1000"/>
              <a:t>low.</a:t>
            </a:r>
            <a:endParaRPr lang="en-CA" sz="1000" baseline="0"/>
          </a:p>
          <a:p>
            <a:endParaRPr lang="en-CA" sz="1000" baseline="0"/>
          </a:p>
          <a:p>
            <a:pPr marL="0" marR="0" lvl="0" indent="0" algn="l" defTabSz="409575" rtl="0" eaLnBrk="0" fontAlgn="base" latinLnBrk="0" hangingPunct="0">
              <a:lnSpc>
                <a:spcPct val="100000"/>
              </a:lnSpc>
              <a:spcBef>
                <a:spcPct val="30000"/>
              </a:spcBef>
              <a:spcAft>
                <a:spcPct val="0"/>
              </a:spcAft>
              <a:buClrTx/>
              <a:buSzTx/>
              <a:buFontTx/>
              <a:buNone/>
              <a:tabLst/>
              <a:defRPr/>
            </a:pPr>
            <a:r>
              <a:rPr lang="en-CA" sz="1000" baseline="0"/>
              <a:t>40.5% of all drug spend on biological response modifiers was for Remicade. Although there is a biosimilar for Remicade called Inflectra, Great-West Life will not necessarily preference Inflectra over Remicade. This is because Great-West Life has negotiated an enhanced product listing agreement (PLA) with the manufacturer of Remicade, Janssen. Through the PLA, </a:t>
            </a:r>
            <a:r>
              <a:rPr lang="en-CA" sz="1000"/>
              <a:t>eligible plan members are able to access savings on a prescription for Remicade that make it even more cost effective than a prescription for Inflectra.</a:t>
            </a:r>
            <a:r>
              <a:rPr lang="en-CA" sz="1000" baseline="0"/>
              <a:t> As more biosimilars enter the market, Great-West Life will continue to negotiate PLA’s where possible so that plan sponsors can receive cost savings, without limiting the treatment options available to plan members.</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43</a:t>
            </a:fld>
            <a:endParaRPr lang="en-US"/>
          </a:p>
        </p:txBody>
      </p:sp>
    </p:spTree>
    <p:extLst>
      <p:ext uri="{BB962C8B-B14F-4D97-AF65-F5344CB8AC3E}">
        <p14:creationId xmlns:p14="http://schemas.microsoft.com/office/powerpoint/2010/main" val="1916138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Diabetes is the #2 therapeutic classification on the Great-West Life block, accounting for 8.7% of total paid costs.</a:t>
            </a:r>
          </a:p>
          <a:p>
            <a:endParaRPr lang="en-CA" sz="1000" dirty="0"/>
          </a:p>
          <a:p>
            <a:pPr defTabSz="405111">
              <a:defRPr/>
            </a:pPr>
            <a:r>
              <a:rPr lang="en-CA" sz="1000" dirty="0"/>
              <a:t>The generic fill rate within the diabetes therapeutic classification is 36%.  This rate is relatively low because generic substitution does not take place on diabetic supplies such as test strips or lancets and many of the drugs within this therapeutic classification are single-source brands. A single-source brand drug is a drug for which there is no generic equivalents or generic alternatives. Utilization within this particular therapeutic classification is moderate with 12.3% of employees claiming diabetic medications. Diabetes is more common in older ages.  This is reflected in the high average age of claimants within this therapeutic classification.</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44</a:t>
            </a:fld>
            <a:endParaRPr lang="en-US"/>
          </a:p>
        </p:txBody>
      </p:sp>
    </p:spTree>
    <p:extLst>
      <p:ext uri="{BB962C8B-B14F-4D97-AF65-F5344CB8AC3E}">
        <p14:creationId xmlns:p14="http://schemas.microsoft.com/office/powerpoint/2010/main" val="1071989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a:t>Blood pressure is the #3 therapeutic classification on the Great-West Life block, accounting for 6.9% of total paid costs.</a:t>
            </a:r>
          </a:p>
          <a:p>
            <a:endParaRPr lang="en-CA" sz="1000" dirty="0"/>
          </a:p>
          <a:p>
            <a:pPr defTabSz="405111">
              <a:defRPr/>
            </a:pPr>
            <a:r>
              <a:rPr lang="en-CA" sz="1000" dirty="0" err="1"/>
              <a:t>Coversyl</a:t>
            </a:r>
            <a:r>
              <a:rPr lang="en-CA" sz="1000" dirty="0"/>
              <a:t> is by far the largest driver of cost within the blood pressure therapeutic classification.  </a:t>
            </a:r>
            <a:r>
              <a:rPr lang="en-CA" sz="1000" dirty="0" err="1"/>
              <a:t>Coversyl’s</a:t>
            </a:r>
            <a:r>
              <a:rPr lang="en-CA" sz="1000" dirty="0"/>
              <a:t> patent will expire in 2018 </a:t>
            </a:r>
            <a:r>
              <a:rPr lang="en-CA" sz="1000"/>
              <a:t>which is expected to have </a:t>
            </a:r>
            <a:r>
              <a:rPr lang="en-CA" sz="1000" dirty="0"/>
              <a:t>a large impact on spending. It will be interesting to monitor the generic fill rate within this therapeutic classification over the next few years. This therapeutic classification has very high utilization with 31.5% of all plan members claiming drugs for blood pressure. Blood pressure disorders are more common in older ages.  This is reflected in the high average age of claimants within this therapeutic classification.</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45</a:t>
            </a:fld>
            <a:endParaRPr lang="en-US"/>
          </a:p>
        </p:txBody>
      </p:sp>
    </p:spTree>
    <p:extLst>
      <p:ext uri="{BB962C8B-B14F-4D97-AF65-F5344CB8AC3E}">
        <p14:creationId xmlns:p14="http://schemas.microsoft.com/office/powerpoint/2010/main" val="3724508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a:t>Depression is the #4 therapeutic classification on </a:t>
            </a:r>
            <a:r>
              <a:rPr lang="en-CA" sz="1000"/>
              <a:t>the Great-West Life block</a:t>
            </a:r>
            <a:r>
              <a:rPr lang="en-CA" sz="1000" dirty="0"/>
              <a:t>, accounting </a:t>
            </a:r>
            <a:r>
              <a:rPr lang="en-CA" sz="1000"/>
              <a:t>for 5.2% </a:t>
            </a:r>
            <a:r>
              <a:rPr lang="en-CA" sz="1000" dirty="0"/>
              <a:t>of total paid costs.</a:t>
            </a:r>
          </a:p>
          <a:p>
            <a:endParaRPr lang="en-CA" sz="1000" dirty="0"/>
          </a:p>
          <a:p>
            <a:pPr defTabSz="405111">
              <a:defRPr/>
            </a:pPr>
            <a:r>
              <a:rPr lang="en-CA" sz="1000"/>
              <a:t>With the patent expiry of Cymbalta in 2016, the top drugs used to treat depression have changed. The new top depression drug is Escitalopram, and represents 10.7% of the total paid amount for depression. As expected when a blockbuster drug’s patent expires, the generic fill rate has also increased since 2016, from 80% to 86%. This therapeutic class has fairly high utilization with more than one in five (22%) plan members claiming a depression drug in 2017. The average age within this therapeutic class is 49, which is only slightly below the average age of all plan members of 51. </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46</a:t>
            </a:fld>
            <a:endParaRPr lang="en-US"/>
          </a:p>
        </p:txBody>
      </p:sp>
    </p:spTree>
    <p:extLst>
      <p:ext uri="{BB962C8B-B14F-4D97-AF65-F5344CB8AC3E}">
        <p14:creationId xmlns:p14="http://schemas.microsoft.com/office/powerpoint/2010/main" val="3447802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Cancer has emerged in 2017 as the #5 therapeutic classification on the Great-West Life block, accounting for 4.8% of total paid costs.</a:t>
            </a:r>
          </a:p>
          <a:p>
            <a:pPr defTabSz="405111">
              <a:defRPr/>
            </a:pPr>
            <a:endParaRPr lang="en-CA" sz="1000" dirty="0"/>
          </a:p>
          <a:p>
            <a:pPr defTabSz="405111">
              <a:defRPr/>
            </a:pPr>
            <a:r>
              <a:rPr lang="en-CA" sz="1000" dirty="0"/>
              <a:t>Cancer claimants have an average age of 55 (slightly higher than the block average). As illustrated on slide 16, cancer spend increases with age, and represents 7.2% of all drug spend for claimants between the ages of 60 and 64. Cancer drugs are split pretty evenly between brand and generic drugs, with a generic fill rate of 52%. As noted on slide 40, there are 9 cancer drugs with patents expiring in the next 4 years, so we may soon see an increase in the generic fill rate for this </a:t>
            </a:r>
            <a:r>
              <a:rPr lang="en-CA" sz="1000"/>
              <a:t>therapeutic class.</a:t>
            </a:r>
            <a:r>
              <a:rPr lang="en-CA" sz="1000" baseline="0"/>
              <a:t> The generic fill rate could also potentially decrease given that cancer drugs are the top therapeutic class in the drug pipeline right now. </a:t>
            </a:r>
            <a:r>
              <a:rPr lang="en-CA" sz="1000"/>
              <a:t>Cancer </a:t>
            </a:r>
            <a:r>
              <a:rPr lang="en-CA" sz="1000" dirty="0"/>
              <a:t>drugs have low utilization, but high covered cost per claim. </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47</a:t>
            </a:fld>
            <a:endParaRPr lang="en-US"/>
          </a:p>
        </p:txBody>
      </p:sp>
    </p:spTree>
    <p:extLst>
      <p:ext uri="{BB962C8B-B14F-4D97-AF65-F5344CB8AC3E}">
        <p14:creationId xmlns:p14="http://schemas.microsoft.com/office/powerpoint/2010/main" val="2362681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err="1"/>
              <a:t>Revlimid</a:t>
            </a:r>
            <a:r>
              <a:rPr lang="en-CA" sz="1000" dirty="0"/>
              <a:t> is commonly used in combination treatments with other cancer drugs. This is a contributing factor as to why </a:t>
            </a:r>
            <a:r>
              <a:rPr lang="en-CA" sz="1000" dirty="0" err="1"/>
              <a:t>Revlimid</a:t>
            </a:r>
            <a:r>
              <a:rPr lang="en-CA" sz="1000" dirty="0"/>
              <a:t> was the top cancer drug claimed in 2017.</a:t>
            </a:r>
          </a:p>
          <a:p>
            <a:endParaRPr lang="en-CA" sz="1000" dirty="0"/>
          </a:p>
          <a:p>
            <a:r>
              <a:rPr lang="en-CA" sz="1000" dirty="0"/>
              <a:t>According to the Canadian Cancer Society, the number of newly diagnosed cancer cases in Canada is expected to rise about 40% in the next 15 years. Unfortunately, prevalence of cancer is on the rise, but fortunately, survival rates are also increasing thanks to newer and more effective treatments. Both of these </a:t>
            </a:r>
            <a:r>
              <a:rPr lang="en-CA" sz="1000"/>
              <a:t>trends are expected to lead </a:t>
            </a:r>
            <a:r>
              <a:rPr lang="en-CA" sz="1000" dirty="0"/>
              <a:t>to higher utilization and frequency of cancer claims. In addition, cancer is the top therapeutic class in the drug pipeline right now. </a:t>
            </a:r>
          </a:p>
        </p:txBody>
      </p:sp>
      <p:sp>
        <p:nvSpPr>
          <p:cNvPr id="4" name="Slide Number Placeholder 3"/>
          <p:cNvSpPr>
            <a:spLocks noGrp="1"/>
          </p:cNvSpPr>
          <p:nvPr>
            <p:ph type="sldNum" sz="quarter" idx="10"/>
          </p:nvPr>
        </p:nvSpPr>
        <p:spPr/>
        <p:txBody>
          <a:bodyPr/>
          <a:lstStyle/>
          <a:p>
            <a:fld id="{26350F8F-8433-4D78-BB07-57241F1F56F8}" type="slidenum">
              <a:rPr lang="en-US" smtClean="0"/>
              <a:pPr/>
              <a:t>48</a:t>
            </a:fld>
            <a:endParaRPr lang="en-US"/>
          </a:p>
        </p:txBody>
      </p:sp>
    </p:spTree>
    <p:extLst>
      <p:ext uri="{BB962C8B-B14F-4D97-AF65-F5344CB8AC3E}">
        <p14:creationId xmlns:p14="http://schemas.microsoft.com/office/powerpoint/2010/main" val="4130823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49</a:t>
            </a:fld>
            <a:endParaRPr lang="en-US"/>
          </a:p>
        </p:txBody>
      </p:sp>
    </p:spTree>
    <p:extLst>
      <p:ext uri="{BB962C8B-B14F-4D97-AF65-F5344CB8AC3E}">
        <p14:creationId xmlns:p14="http://schemas.microsoft.com/office/powerpoint/2010/main" val="14473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p:txBody>
      </p:sp>
      <p:sp>
        <p:nvSpPr>
          <p:cNvPr id="4" name="Slide Number Placeholder 3"/>
          <p:cNvSpPr>
            <a:spLocks noGrp="1"/>
          </p:cNvSpPr>
          <p:nvPr>
            <p:ph type="sldNum" sz="quarter" idx="10"/>
          </p:nvPr>
        </p:nvSpPr>
        <p:spPr/>
        <p:txBody>
          <a:bodyPr/>
          <a:lstStyle/>
          <a:p>
            <a:fld id="{26350F8F-8433-4D78-BB07-57241F1F56F8}" type="slidenum">
              <a:rPr lang="en-US" smtClean="0"/>
              <a:pPr/>
              <a:t>5</a:t>
            </a:fld>
            <a:endParaRPr lang="en-US"/>
          </a:p>
        </p:txBody>
      </p:sp>
    </p:spTree>
    <p:extLst>
      <p:ext uri="{BB962C8B-B14F-4D97-AF65-F5344CB8AC3E}">
        <p14:creationId xmlns:p14="http://schemas.microsoft.com/office/powerpoint/2010/main" val="3277953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50</a:t>
            </a:fld>
            <a:endParaRPr lang="en-US"/>
          </a:p>
        </p:txBody>
      </p:sp>
    </p:spTree>
    <p:extLst>
      <p:ext uri="{BB962C8B-B14F-4D97-AF65-F5344CB8AC3E}">
        <p14:creationId xmlns:p14="http://schemas.microsoft.com/office/powerpoint/2010/main" val="200893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51</a:t>
            </a:fld>
            <a:endParaRPr lang="en-US"/>
          </a:p>
        </p:txBody>
      </p:sp>
    </p:spTree>
    <p:extLst>
      <p:ext uri="{BB962C8B-B14F-4D97-AF65-F5344CB8AC3E}">
        <p14:creationId xmlns:p14="http://schemas.microsoft.com/office/powerpoint/2010/main" val="2872428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52</a:t>
            </a:fld>
            <a:endParaRPr lang="en-US"/>
          </a:p>
        </p:txBody>
      </p:sp>
    </p:spTree>
    <p:extLst>
      <p:ext uri="{BB962C8B-B14F-4D97-AF65-F5344CB8AC3E}">
        <p14:creationId xmlns:p14="http://schemas.microsoft.com/office/powerpoint/2010/main" val="4190100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53</a:t>
            </a:fld>
            <a:endParaRPr lang="en-US"/>
          </a:p>
        </p:txBody>
      </p:sp>
    </p:spTree>
    <p:extLst>
      <p:ext uri="{BB962C8B-B14F-4D97-AF65-F5344CB8AC3E}">
        <p14:creationId xmlns:p14="http://schemas.microsoft.com/office/powerpoint/2010/main" val="3021185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54</a:t>
            </a:fld>
            <a:endParaRPr lang="en-US"/>
          </a:p>
        </p:txBody>
      </p:sp>
    </p:spTree>
    <p:extLst>
      <p:ext uri="{BB962C8B-B14F-4D97-AF65-F5344CB8AC3E}">
        <p14:creationId xmlns:p14="http://schemas.microsoft.com/office/powerpoint/2010/main" val="102597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The average covered amount per plan member includes all claims associated with a certificate (includes employee and dependent claims). The covered amount represents the eligible drug cost submitted to the plan – it is clawed back for plan coverage eligibility but it does not reflect the reduction for coinsurance, deductibles or other plan design cost containment features. In this way, covered amount is a better reflection of actual drug costs in Canada. Paid amount (slide 7) is a reflection of plan expenditures, and includes the impact of plan design on drug spend.</a:t>
            </a:r>
          </a:p>
          <a:p>
            <a:pPr marL="0" lvl="1" defTabSz="405111">
              <a:defRPr/>
            </a:pPr>
            <a:endParaRPr lang="en-US" sz="1000" dirty="0"/>
          </a:p>
          <a:p>
            <a:pPr defTabSz="405111">
              <a:defRPr/>
            </a:pPr>
            <a:r>
              <a:rPr lang="en-US" sz="1000" dirty="0"/>
              <a:t>Drug plan costs rise rapidly as a plan members ages. For instance, the drug expenditure for a 57-year old plan member is more than 2.5 times the amount spent by a 32-year old plan member ($1,976 and $734 respectively). According to Statistics Canada, the median age of the population in Canada has increased by 14% in the last twenty years, from age 35.6 in 1997, to age 40.6 in 2017. Given the aging population and the increase in average drug cost with age, plan sponsors may find that they have a growing exposure to higher-cost claimants. </a:t>
            </a:r>
          </a:p>
          <a:p>
            <a:pPr defTabSz="405111">
              <a:defRPr/>
            </a:pPr>
            <a:endParaRPr lang="en-CA" sz="1000" dirty="0"/>
          </a:p>
          <a:p>
            <a:pPr defTabSz="405111">
              <a:defRPr/>
            </a:pPr>
            <a:r>
              <a:rPr lang="en-US" sz="1000" dirty="0"/>
              <a:t>The average annual covered amount per plan member has increased by 6% since 2016 </a:t>
            </a:r>
            <a:r>
              <a:rPr lang="en-US" sz="1000" b="1" i="1" dirty="0"/>
              <a:t>(18 months), </a:t>
            </a:r>
            <a:r>
              <a:rPr lang="en-US" sz="1000" dirty="0"/>
              <a:t>from $1,499 to $1,593.  This trend is primarily due to aging in the population and to new drugs coming to market. The average age of plan </a:t>
            </a:r>
            <a:r>
              <a:rPr lang="en-US" sz="1000"/>
              <a:t>members increased from 50 to 51 </a:t>
            </a:r>
            <a:r>
              <a:rPr lang="en-US" sz="1000" dirty="0"/>
              <a:t>in 2017. This year, the increases in average covered amount per plan member were uniform across all age bands.</a:t>
            </a:r>
          </a:p>
          <a:p>
            <a:pPr defTabSz="405111">
              <a:defRPr/>
            </a:pPr>
            <a:endParaRPr lang="en-CA" sz="1000" dirty="0"/>
          </a:p>
          <a:p>
            <a:pPr defTabSz="405111">
              <a:defRPr/>
            </a:pPr>
            <a:r>
              <a:rPr lang="en-CA" sz="1000" dirty="0"/>
              <a:t>Overall, the average covered amount per plan member is slightly greater for male plan members than for female plan members.  This difference in cost is due to variations in dependent claims and variations in claiming patterns by gender. On average, male</a:t>
            </a:r>
            <a:r>
              <a:rPr lang="en-CA" sz="1000" baseline="0" dirty="0"/>
              <a:t> plan members </a:t>
            </a:r>
            <a:r>
              <a:rPr lang="en-CA" sz="1000" baseline="0"/>
              <a:t>have slightly more dependents than female plan members. </a:t>
            </a:r>
            <a:r>
              <a:rPr lang="en-CA" sz="1000" dirty="0"/>
              <a:t>Slide 6 illustrates the covered amount </a:t>
            </a:r>
            <a:r>
              <a:rPr lang="en-CA" sz="1000"/>
              <a:t>by gender for employees only, excluding dependent</a:t>
            </a:r>
            <a:r>
              <a:rPr lang="en-CA" sz="1000" baseline="0"/>
              <a:t> claims</a:t>
            </a:r>
            <a:r>
              <a:rPr lang="en-CA" sz="1000"/>
              <a:t>.  </a:t>
            </a:r>
            <a:r>
              <a:rPr lang="en-CA" sz="1000" dirty="0"/>
              <a:t>Claiming patterns by </a:t>
            </a:r>
            <a:r>
              <a:rPr lang="en-CA" sz="1000"/>
              <a:t>gender are further </a:t>
            </a:r>
            <a:r>
              <a:rPr lang="en-CA" sz="1000" dirty="0"/>
              <a:t>illustrated on slides 17 and </a:t>
            </a:r>
            <a:r>
              <a:rPr lang="en-CA" sz="1000"/>
              <a:t>25.</a:t>
            </a: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6</a:t>
            </a:fld>
            <a:endParaRPr lang="en-US"/>
          </a:p>
        </p:txBody>
      </p:sp>
    </p:spTree>
    <p:extLst>
      <p:ext uri="{BB962C8B-B14F-4D97-AF65-F5344CB8AC3E}">
        <p14:creationId xmlns:p14="http://schemas.microsoft.com/office/powerpoint/2010/main" val="415795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05111">
              <a:defRPr/>
            </a:pPr>
            <a:r>
              <a:rPr lang="en-CA" sz="1000" dirty="0"/>
              <a:t>The</a:t>
            </a:r>
            <a:r>
              <a:rPr lang="en-CA" sz="1000" baseline="0" dirty="0"/>
              <a:t> average covered amount </a:t>
            </a:r>
            <a:r>
              <a:rPr lang="en-CA" sz="1000" baseline="0"/>
              <a:t>per employee varies by gender. Excluding dependent claims, </a:t>
            </a:r>
            <a:r>
              <a:rPr lang="en-CA" sz="1000" baseline="0" dirty="0"/>
              <a:t>on </a:t>
            </a:r>
            <a:r>
              <a:rPr lang="en-CA" sz="1000" baseline="0"/>
              <a:t>average female employees </a:t>
            </a:r>
            <a:r>
              <a:rPr lang="en-CA" sz="1000" baseline="0" dirty="0"/>
              <a:t>aged 54 and under have higher drug spend than their male counterparts, but this trend flips after </a:t>
            </a:r>
            <a:r>
              <a:rPr lang="en-CA" sz="1000" baseline="0"/>
              <a:t>age 60. Male employees see a more rapid increase in drug spending as they age. </a:t>
            </a:r>
            <a:r>
              <a:rPr lang="en-CA" sz="1000" baseline="0" dirty="0"/>
              <a:t>The average covered amount </a:t>
            </a:r>
            <a:r>
              <a:rPr lang="en-CA" sz="1000" baseline="0"/>
              <a:t>for male and female employees </a:t>
            </a:r>
            <a:r>
              <a:rPr lang="en-CA" sz="1000" baseline="0" dirty="0"/>
              <a:t>ages 55-59 is about equal </a:t>
            </a:r>
            <a:r>
              <a:rPr lang="en-CA" sz="1000" baseline="0"/>
              <a:t>at approximately $1,100 </a:t>
            </a:r>
            <a:r>
              <a:rPr lang="en-CA" sz="1000" baseline="0" dirty="0"/>
              <a:t>per year.</a:t>
            </a:r>
          </a:p>
          <a:p>
            <a:pPr defTabSz="405111">
              <a:defRPr/>
            </a:pPr>
            <a:endParaRPr lang="en-CA" sz="1000" baseline="0" dirty="0"/>
          </a:p>
          <a:p>
            <a:pPr defTabSz="405111">
              <a:defRPr/>
            </a:pPr>
            <a:r>
              <a:rPr lang="en-CA" sz="1000" baseline="0" dirty="0"/>
              <a:t>The higher average covered amount for younger females is in part due to their high total covered amount for birth control drugs. Differences in claiming patterns between young and old, males and females are analyzed further </a:t>
            </a:r>
            <a:r>
              <a:rPr lang="en-CA" sz="1000" baseline="0"/>
              <a:t>on slides 17 and 25.</a:t>
            </a:r>
            <a:endParaRPr lang="en-CA" sz="1000" baseline="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7</a:t>
            </a:fld>
            <a:endParaRPr lang="en-US"/>
          </a:p>
        </p:txBody>
      </p:sp>
    </p:spTree>
    <p:extLst>
      <p:ext uri="{BB962C8B-B14F-4D97-AF65-F5344CB8AC3E}">
        <p14:creationId xmlns:p14="http://schemas.microsoft.com/office/powerpoint/2010/main" val="50896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05111">
              <a:defRPr/>
            </a:pPr>
            <a:r>
              <a:rPr lang="en-US" sz="1000" dirty="0"/>
              <a:t>The average annual paid amount per plan member follows a similar trend to the average annual covered amount per plan member, with the exception of a steeper decrease in average paid amounts for ages 65+.  This steeper decrease in paid amounts is due to coordination of benefits with provincial drug plans for seniors. </a:t>
            </a:r>
            <a:r>
              <a:rPr lang="en-CA" sz="1000" dirty="0"/>
              <a:t>Overall, the average paid amount per plan member is slightly greater for males than for females.</a:t>
            </a:r>
          </a:p>
        </p:txBody>
      </p:sp>
      <p:sp>
        <p:nvSpPr>
          <p:cNvPr id="4" name="Slide Number Placeholder 3"/>
          <p:cNvSpPr>
            <a:spLocks noGrp="1"/>
          </p:cNvSpPr>
          <p:nvPr>
            <p:ph type="sldNum" sz="quarter" idx="10"/>
          </p:nvPr>
        </p:nvSpPr>
        <p:spPr/>
        <p:txBody>
          <a:bodyPr/>
          <a:lstStyle/>
          <a:p>
            <a:fld id="{26350F8F-8433-4D78-BB07-57241F1F56F8}" type="slidenum">
              <a:rPr lang="en-US" smtClean="0"/>
              <a:pPr/>
              <a:t>8</a:t>
            </a:fld>
            <a:endParaRPr lang="en-US"/>
          </a:p>
        </p:txBody>
      </p:sp>
    </p:spTree>
    <p:extLst>
      <p:ext uri="{BB962C8B-B14F-4D97-AF65-F5344CB8AC3E}">
        <p14:creationId xmlns:p14="http://schemas.microsoft.com/office/powerpoint/2010/main" val="242054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a:t>Newfoundland and Labrador </a:t>
            </a:r>
            <a:r>
              <a:rPr lang="en-CA" sz="1000" dirty="0"/>
              <a:t>has the highest average </a:t>
            </a:r>
            <a:r>
              <a:rPr lang="en-CA" sz="1000"/>
              <a:t>covered amount </a:t>
            </a:r>
            <a:r>
              <a:rPr lang="en-CA" sz="1000" dirty="0"/>
              <a:t>per </a:t>
            </a:r>
            <a:r>
              <a:rPr lang="en-CA" sz="1000"/>
              <a:t>plan member, it also had one of the highest growth rates in average covered amount per plan member out of all of the provinces and territories since 2016 (13%, $1,917 to $2,158).</a:t>
            </a:r>
            <a:endParaRPr lang="en-CA" sz="1000" dirty="0"/>
          </a:p>
          <a:p>
            <a:endParaRPr lang="en-CA" sz="1000" dirty="0"/>
          </a:p>
          <a:p>
            <a:r>
              <a:rPr lang="en-CA" sz="1000" dirty="0"/>
              <a:t>Quebec has the highest average count of prescriptions per plan member.  </a:t>
            </a:r>
            <a:r>
              <a:rPr lang="en-US" sz="1000" dirty="0"/>
              <a:t>In Quebec, it is common pharmaceutical practice to dispense no more than a one-month supply of medication at one time.  In other provinces, it is more common for pharmacies to dispense larger quantities of a drug at once (a three-month supply of maintenance medications, for example).  Since each prescription is filled for a smaller quantity, plan members in Quebec visit the pharmacy more regularly and this leads to an increased average count of prescriptions in Quebec.</a:t>
            </a:r>
          </a:p>
          <a:p>
            <a:endParaRPr lang="en-US" sz="1000" dirty="0"/>
          </a:p>
          <a:p>
            <a:pPr eaLnBrk="1" hangingPunct="1"/>
            <a:r>
              <a:rPr lang="en-US" sz="1000" dirty="0"/>
              <a:t>The other variations by province can be explained by different regulatory environments, as well as the demographic compositions across </a:t>
            </a:r>
            <a:r>
              <a:rPr lang="en-US" sz="1000"/>
              <a:t>regions.</a:t>
            </a:r>
          </a:p>
          <a:p>
            <a:pPr eaLnBrk="1" hangingPunct="1"/>
            <a:endParaRPr lang="en-CA" sz="1000"/>
          </a:p>
          <a:p>
            <a:pPr eaLnBrk="1" hangingPunct="1"/>
            <a:r>
              <a:rPr lang="en-CA" sz="1000"/>
              <a:t>Two provinces, New Brunswick and Nova Scotia experienced slight decreases in the average covered amount per plan member. This may be the result of new drugs being added to their provincial formularies, which would lead to less burden on private plans. </a:t>
            </a:r>
            <a:endParaRPr lang="en-CA" sz="1000" dirty="0"/>
          </a:p>
        </p:txBody>
      </p:sp>
      <p:sp>
        <p:nvSpPr>
          <p:cNvPr id="4" name="Slide Number Placeholder 3"/>
          <p:cNvSpPr>
            <a:spLocks noGrp="1"/>
          </p:cNvSpPr>
          <p:nvPr>
            <p:ph type="sldNum" sz="quarter" idx="10"/>
          </p:nvPr>
        </p:nvSpPr>
        <p:spPr/>
        <p:txBody>
          <a:bodyPr/>
          <a:lstStyle/>
          <a:p>
            <a:fld id="{26350F8F-8433-4D78-BB07-57241F1F56F8}" type="slidenum">
              <a:rPr lang="en-US" smtClean="0"/>
              <a:pPr/>
              <a:t>9</a:t>
            </a:fld>
            <a:endParaRPr lang="en-US"/>
          </a:p>
        </p:txBody>
      </p:sp>
    </p:spTree>
    <p:extLst>
      <p:ext uri="{BB962C8B-B14F-4D97-AF65-F5344CB8AC3E}">
        <p14:creationId xmlns:p14="http://schemas.microsoft.com/office/powerpoint/2010/main" val="44819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2370667"/>
            <a:ext cx="9144000" cy="1964267"/>
          </a:xfrm>
        </p:spPr>
        <p:txBody>
          <a:bodyPr/>
          <a:lstStyle>
            <a:lvl1pPr marL="0" indent="0" algn="ctr">
              <a:buNone/>
              <a:defRPr sz="6000" b="0" i="0" cap="none" spc="0">
                <a:ln w="18415" cmpd="sng">
                  <a:noFill/>
                  <a:prstDash val="solid"/>
                </a:ln>
                <a:solidFill>
                  <a:srgbClr val="595959"/>
                </a:solidFill>
                <a:effectLst/>
                <a:latin typeface="Century Gothic"/>
                <a:cs typeface="Century Gothic"/>
              </a:defRPr>
            </a:lvl1pPr>
            <a:lvl2pPr marL="228600" indent="0">
              <a:buNone/>
              <a:defRPr/>
            </a:lvl2pPr>
            <a:lvl3pPr marL="457200" indent="0">
              <a:buNone/>
              <a:defRPr/>
            </a:lvl3pPr>
            <a:lvl4pPr marL="685800" indent="0">
              <a:buNone/>
              <a:defRPr/>
            </a:lvl4pPr>
            <a:lvl5pPr marL="914400" indent="0">
              <a:buNone/>
              <a:defRPr/>
            </a:lvl5pPr>
          </a:lstStyle>
          <a:p>
            <a:pPr lvl="0"/>
            <a:endParaRPr lang="en-US" dirty="0"/>
          </a:p>
        </p:txBody>
      </p:sp>
      <p:pic>
        <p:nvPicPr>
          <p:cNvPr id="6" name="Picture 5" descr="gwl_clr_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49"/>
            <a:ext cx="4922184" cy="4611688"/>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3426760" y="5069542"/>
            <a:ext cx="4924425" cy="662519"/>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3426761"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1609726"/>
            <a:ext cx="5343525" cy="2281239"/>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2948318" y="3904813"/>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443553"/>
            <a:ext cx="5343525" cy="2281239"/>
          </a:xfrm>
          <a:prstGeom prst="round2SameRect">
            <a:avLst>
              <a:gd name="adj1" fmla="val 5300"/>
              <a:gd name="adj2" fmla="val 0"/>
            </a:avLst>
          </a:prstGeom>
          <a:noFill/>
        </p:spPr>
        <p:txBody>
          <a:bodyPr/>
          <a:lstStyle>
            <a:lvl1pPr marL="0" indent="0">
              <a:buNone/>
              <a:defRPr/>
            </a:lvl1pPr>
          </a:lstStyle>
          <a:p>
            <a:r>
              <a:rPr lang="en-CA"/>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
        <p:nvSpPr>
          <p:cNvPr id="11" name="Picture Placeholder 11"/>
          <p:cNvSpPr>
            <a:spLocks noGrp="1"/>
          </p:cNvSpPr>
          <p:nvPr>
            <p:ph type="pic" sz="quarter" idx="17"/>
          </p:nvPr>
        </p:nvSpPr>
        <p:spPr>
          <a:xfrm>
            <a:off x="5723362"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2"/>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1" name="Text Placeholder 3"/>
          <p:cNvSpPr>
            <a:spLocks noGrp="1"/>
          </p:cNvSpPr>
          <p:nvPr>
            <p:ph type="body" sz="half" idx="16"/>
          </p:nvPr>
        </p:nvSpPr>
        <p:spPr>
          <a:xfrm>
            <a:off x="5840505" y="34426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3" name="Text Placeholder 3"/>
          <p:cNvSpPr>
            <a:spLocks noGrp="1"/>
          </p:cNvSpPr>
          <p:nvPr>
            <p:ph type="body" sz="half" idx="19"/>
          </p:nvPr>
        </p:nvSpPr>
        <p:spPr>
          <a:xfrm>
            <a:off x="5840505" y="3133942"/>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4" name="Text Placeholder 3"/>
          <p:cNvSpPr>
            <a:spLocks noGrp="1"/>
          </p:cNvSpPr>
          <p:nvPr>
            <p:ph type="body" sz="half" idx="20"/>
          </p:nvPr>
        </p:nvSpPr>
        <p:spPr>
          <a:xfrm>
            <a:off x="5840505" y="24520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6" name="Text Placeholder 3"/>
          <p:cNvSpPr>
            <a:spLocks noGrp="1"/>
          </p:cNvSpPr>
          <p:nvPr>
            <p:ph type="body" sz="half" idx="21"/>
          </p:nvPr>
        </p:nvSpPr>
        <p:spPr>
          <a:xfrm>
            <a:off x="5840505" y="5135814"/>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8" name="Text Placeholder 3"/>
          <p:cNvSpPr>
            <a:spLocks noGrp="1"/>
          </p:cNvSpPr>
          <p:nvPr>
            <p:ph type="body" sz="half" idx="22"/>
          </p:nvPr>
        </p:nvSpPr>
        <p:spPr>
          <a:xfrm>
            <a:off x="5840505" y="4462817"/>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CA"/>
              <a:t>Click to edit Master title style</a:t>
            </a:r>
            <a:endParaRPr/>
          </a:p>
        </p:txBody>
      </p:sp>
      <p:sp>
        <p:nvSpPr>
          <p:cNvPr id="3" name="Vertical Text Placeholder 2"/>
          <p:cNvSpPr>
            <a:spLocks noGrp="1"/>
          </p:cNvSpPr>
          <p:nvPr>
            <p:ph type="body" orient="vert" idx="1"/>
          </p:nvPr>
        </p:nvSpPr>
        <p:spPr>
          <a:xfrm>
            <a:off x="3440208" y="2020889"/>
            <a:ext cx="4924425" cy="410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1"/>
            <a:ext cx="914400" cy="5381935"/>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Rectangle 5"/>
          <p:cNvSpPr/>
          <p:nvPr userDrawn="1"/>
        </p:nvSpPr>
        <p:spPr>
          <a:xfrm>
            <a:off x="1" y="2386981"/>
            <a:ext cx="9144000" cy="1828800"/>
          </a:xfrm>
          <a:prstGeom prst="rect">
            <a:avLst/>
          </a:prstGeom>
          <a:solidFill>
            <a:srgbClr val="339966"/>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4"/>
          <p:cNvSpPr>
            <a:spLocks noGrp="1"/>
          </p:cNvSpPr>
          <p:nvPr>
            <p:ph type="title"/>
          </p:nvPr>
        </p:nvSpPr>
        <p:spPr>
          <a:xfrm>
            <a:off x="-8194" y="2896448"/>
            <a:ext cx="9144000" cy="886968"/>
          </a:xfrm>
          <a:noFill/>
        </p:spPr>
        <p:txBody>
          <a:bodyPr/>
          <a:lstStyle>
            <a:lvl1pPr algn="ctr">
              <a:defRPr sz="4600">
                <a:solidFill>
                  <a:srgbClr val="FFFFFF"/>
                </a:solidFill>
              </a:defRPr>
            </a:lvl1pPr>
          </a:lstStyle>
          <a:p>
            <a:r>
              <a:rPr lang="en-CA" dirty="0"/>
              <a:t>Click to edit Master title style</a:t>
            </a:r>
            <a:endParaRPr lang="en-US" dirty="0"/>
          </a:p>
        </p:txBody>
      </p:sp>
      <p:pic>
        <p:nvPicPr>
          <p:cNvPr id="5" name="Picture 4" descr="gwl_clr_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329443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6" name="Rectangle 5"/>
          <p:cNvSpPr/>
          <p:nvPr userDrawn="1"/>
        </p:nvSpPr>
        <p:spPr>
          <a:xfrm>
            <a:off x="1" y="2386981"/>
            <a:ext cx="9144000" cy="1828800"/>
          </a:xfrm>
          <a:prstGeom prst="rect">
            <a:avLst/>
          </a:prstGeom>
          <a:solidFill>
            <a:srgbClr val="339966"/>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4"/>
          <p:cNvSpPr>
            <a:spLocks noGrp="1"/>
          </p:cNvSpPr>
          <p:nvPr>
            <p:ph type="title"/>
          </p:nvPr>
        </p:nvSpPr>
        <p:spPr>
          <a:xfrm>
            <a:off x="-8194" y="2896448"/>
            <a:ext cx="9144000" cy="886968"/>
          </a:xfrm>
          <a:noFill/>
        </p:spPr>
        <p:txBody>
          <a:bodyPr/>
          <a:lstStyle>
            <a:lvl1pPr algn="ctr">
              <a:defRPr sz="4600">
                <a:solidFill>
                  <a:srgbClr val="FFFFFF"/>
                </a:solidFill>
              </a:defRPr>
            </a:lvl1pPr>
          </a:lstStyle>
          <a:p>
            <a:r>
              <a:rPr lang="en-CA" dirty="0"/>
              <a:t>Click to edit Master title style</a:t>
            </a:r>
            <a:endParaRPr lang="en-US" dirty="0"/>
          </a:p>
        </p:txBody>
      </p:sp>
      <p:pic>
        <p:nvPicPr>
          <p:cNvPr id="5" name="Picture 4" descr="gwl_clr_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14747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a:xfrm>
            <a:off x="4035449" y="2091700"/>
            <a:ext cx="4658570" cy="4105275"/>
          </a:xfrm>
        </p:spPr>
        <p:txBody>
          <a:bodyPr>
            <a:normAutofit/>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Slide Number Placeholder 5"/>
          <p:cNvSpPr>
            <a:spLocks noGrp="1"/>
          </p:cNvSpPr>
          <p:nvPr>
            <p:ph type="sldNum" sz="quarter" idx="4"/>
          </p:nvPr>
        </p:nvSpPr>
        <p:spPr>
          <a:xfrm>
            <a:off x="8519634" y="6453488"/>
            <a:ext cx="609600" cy="365125"/>
          </a:xfrm>
          <a:prstGeom prst="rect">
            <a:avLst/>
          </a:prstGeom>
        </p:spPr>
        <p:txBody>
          <a:bodyPr vert="horz" lIns="91440" tIns="45720" rIns="91440" bIns="45720" rtlCol="0" anchor="ctr"/>
          <a:lstStyle>
            <a:lvl1pPr algn="r">
              <a:defRPr sz="1200" b="0">
                <a:solidFill>
                  <a:schemeClr val="tx1">
                    <a:lumMod val="50000"/>
                    <a:lumOff val="50000"/>
                  </a:schemeClr>
                </a:solidFill>
                <a:latin typeface="Century Gothic"/>
                <a:cs typeface="Century Gothic"/>
              </a:defRPr>
            </a:lvl1pPr>
          </a:lstStyle>
          <a:p>
            <a:fld id="{FA84A37A-AFC2-4A01-80A1-FC20F2C0D5B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 y="2386981"/>
            <a:ext cx="9144000" cy="1828800"/>
          </a:xfrm>
          <a:prstGeom prst="rect">
            <a:avLst/>
          </a:prstGeom>
          <a:solidFill>
            <a:srgbClr val="339966"/>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4"/>
          <p:cNvSpPr>
            <a:spLocks noGrp="1"/>
          </p:cNvSpPr>
          <p:nvPr>
            <p:ph type="title"/>
          </p:nvPr>
        </p:nvSpPr>
        <p:spPr>
          <a:xfrm>
            <a:off x="-8194" y="2896448"/>
            <a:ext cx="9144000" cy="886968"/>
          </a:xfrm>
          <a:noFill/>
        </p:spPr>
        <p:txBody>
          <a:bodyPr/>
          <a:lstStyle>
            <a:lvl1pPr algn="ctr">
              <a:defRPr sz="4600">
                <a:solidFill>
                  <a:srgbClr val="FFFFFF"/>
                </a:solidFill>
              </a:defRPr>
            </a:lvl1pPr>
          </a:lstStyle>
          <a:p>
            <a:r>
              <a:rPr lang="en-CA" dirty="0"/>
              <a:t>Click to edit Master title style</a:t>
            </a:r>
            <a:endParaRPr lang="en-US" dirty="0"/>
          </a:p>
        </p:txBody>
      </p:sp>
      <p:pic>
        <p:nvPicPr>
          <p:cNvPr id="5" name="Picture 4" descr="gwl_clr_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207277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407012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a:xfrm>
            <a:off x="4267200" y="6356351"/>
            <a:ext cx="609600" cy="365125"/>
          </a:xfrm>
          <a:prstGeom prst="rect">
            <a:avLst/>
          </a:prstGeom>
        </p:spPr>
        <p:txBody>
          <a:bodyPr/>
          <a:lstStyle>
            <a:lvl1pPr algn="ctr">
              <a:defRPr sz="900">
                <a:solidFill>
                  <a:schemeClr val="bg1">
                    <a:lumMod val="75000"/>
                  </a:schemeClr>
                </a:solidFill>
              </a:defRPr>
            </a:lvl1pPr>
          </a:lstStyle>
          <a:p>
            <a:fld id="{FA84A37A-AFC2-4A01-80A1-FC20F2C0D5BB}" type="slidenum">
              <a:rPr lang="en-US" smtClean="0"/>
              <a:pPr/>
              <a:t>‹#›</a:t>
            </a:fld>
            <a:endParaRPr lang="en-US" dirty="0"/>
          </a:p>
        </p:txBody>
      </p:sp>
      <p:sp>
        <p:nvSpPr>
          <p:cNvPr id="7" name="Round Same Side Corner Rectangle 6"/>
          <p:cNvSpPr/>
          <p:nvPr/>
        </p:nvSpPr>
        <p:spPr>
          <a:xfrm rot="16200000">
            <a:off x="1066801" y="1603787"/>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7"/>
            <a:ext cx="3474720" cy="3474720"/>
          </a:xfrm>
          <a:prstGeom prst="round2SameRect">
            <a:avLst>
              <a:gd name="adj1" fmla="val 3096"/>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txBody>
          <a:bodyPr vert="vert270"/>
          <a:lstStyle>
            <a:lvl1pPr marL="0" indent="0">
              <a:buNone/>
              <a:defRPr/>
            </a:lvl1pPr>
          </a:lstStyle>
          <a:p>
            <a:r>
              <a:rPr lang="en-CA"/>
              <a:t>Drag picture to placeholder or click icon to add</a:t>
            </a:r>
            <a:endParaRPr/>
          </a:p>
        </p:txBody>
      </p:sp>
      <p:grpSp>
        <p:nvGrpSpPr>
          <p:cNvPr id="8" name="Group 25"/>
          <p:cNvGrpSpPr>
            <a:grpSpLocks noChangeAspect="1"/>
          </p:cNvGrpSpPr>
          <p:nvPr/>
        </p:nvGrpSpPr>
        <p:grpSpPr>
          <a:xfrm>
            <a:off x="2071050"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4"/>
            <a:ext cx="3276600" cy="1162051"/>
          </a:xfrm>
        </p:spPr>
        <p:txBody>
          <a:bodyPr tIns="0" bIns="0" anchor="b" anchorCtr="0">
            <a:noAutofit/>
          </a:bodyPr>
          <a:lstStyle>
            <a:lvl1pPr algn="ctr">
              <a:lnSpc>
                <a:spcPts val="4000"/>
              </a:lnSpc>
              <a:defRPr sz="3600">
                <a:solidFill>
                  <a:schemeClr val="bg1"/>
                </a:solidFill>
              </a:defRPr>
            </a:lvl1pPr>
          </a:lstStyle>
          <a:p>
            <a:r>
              <a:rPr lang="en-CA"/>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Tree>
    <p:extLst>
      <p:ext uri="{BB962C8B-B14F-4D97-AF65-F5344CB8AC3E}">
        <p14:creationId xmlns:p14="http://schemas.microsoft.com/office/powerpoint/2010/main" val="148011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9"/>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1"/>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AC5B1FEA-406A-7749-A5C3-DDCB5F67A4CE}" type="slidenum">
              <a:rPr lang="en-US" smtClean="0"/>
              <a:pPr/>
              <a:t>‹#›</a:t>
            </a:fld>
            <a:endParaRPr lang="en-US"/>
          </a:p>
        </p:txBody>
      </p:sp>
    </p:spTree>
    <p:extLst>
      <p:ext uri="{BB962C8B-B14F-4D97-AF65-F5344CB8AC3E}">
        <p14:creationId xmlns:p14="http://schemas.microsoft.com/office/powerpoint/2010/main" val="36294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9"/>
            <a:ext cx="4800600" cy="886968"/>
          </a:xfrm>
        </p:spPr>
        <p:txBody>
          <a:bodyPr lIns="45720"/>
          <a:lstStyle/>
          <a:p>
            <a:r>
              <a:rPr lang="en-CA"/>
              <a:t>Click to edit Master title style</a:t>
            </a:r>
            <a:endParaRPr/>
          </a:p>
        </p:txBody>
      </p:sp>
      <p:sp>
        <p:nvSpPr>
          <p:cNvPr id="3" name="Content Placeholder 2"/>
          <p:cNvSpPr>
            <a:spLocks noGrp="1"/>
          </p:cNvSpPr>
          <p:nvPr>
            <p:ph sz="half" idx="1"/>
          </p:nvPr>
        </p:nvSpPr>
        <p:spPr>
          <a:xfrm>
            <a:off x="752474"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661647"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8321040" y="363072"/>
            <a:ext cx="609600" cy="365125"/>
          </a:xfrm>
          <a:prstGeom prst="rect">
            <a:avLst/>
          </a:prstGeom>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8308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48352" y="2021457"/>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58673" y="2019870"/>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8" name="Footer Placeholder 7"/>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8321729" y="365760"/>
            <a:ext cx="609600" cy="365125"/>
          </a:xfrm>
          <a:prstGeom prst="rect">
            <a:avLst/>
          </a:prstGeo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pPr algn="ctr" eaLnBrk="1" latinLnBrk="0" hangingPunct="1"/>
            <a:fld id="{2C6B1FF6-39B9-40F5-8B67-33C6354A3D4F}" type="slidenum">
              <a:rPr kumimoji="0" lang="en-US" smtClean="0"/>
              <a:pPr algn="ctr" eaLnBrk="1" latinLnBrk="0" hangingPunct="1"/>
              <a:t>‹#›</a:t>
            </a:fld>
            <a:endParaRPr kumimoji="0" lang="en-US" dirty="0"/>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extLst>
      <p:ext uri="{BB962C8B-B14F-4D97-AF65-F5344CB8AC3E}">
        <p14:creationId xmlns:p14="http://schemas.microsoft.com/office/powerpoint/2010/main" val="195550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Date Placeholder 2"/>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4" name="Footer Placeholder 3"/>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5" name="Slide Number Placeholder 4"/>
          <p:cNvSpPr>
            <a:spLocks noGrp="1"/>
          </p:cNvSpPr>
          <p:nvPr>
            <p:ph type="sldNum" sz="quarter" idx="12"/>
          </p:nvPr>
        </p:nvSpPr>
        <p:spPr>
          <a:xfrm>
            <a:off x="8321040" y="365760"/>
            <a:ext cx="609600" cy="365125"/>
          </a:xfrm>
          <a:prstGeom prst="rect">
            <a:avLst/>
          </a:prstGeom>
        </p:spPr>
        <p:txBody>
          <a:bodyPr/>
          <a:lstStyle/>
          <a:p>
            <a:fld id="{2C6B1FF6-39B9-40F5-8B67-33C6354A3D4F}" type="slidenum">
              <a:rPr kumimoji="0" lang="en-US" smtClean="0"/>
              <a:pPr/>
              <a:t>‹#›</a:t>
            </a:fld>
            <a:endParaRPr kumimoji="0" lang="en-US" dirty="0"/>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extLst>
      <p:ext uri="{BB962C8B-B14F-4D97-AF65-F5344CB8AC3E}">
        <p14:creationId xmlns:p14="http://schemas.microsoft.com/office/powerpoint/2010/main" val="1362960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3" name="Footer Placeholder 2"/>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507164" y="6405331"/>
            <a:ext cx="609600" cy="365125"/>
          </a:xfrm>
          <a:prstGeom prst="rect">
            <a:avLst/>
          </a:prstGeom>
        </p:spPr>
        <p:txBody>
          <a:bodyPr/>
          <a:lstStyle/>
          <a:p>
            <a:fld id="{2C6B1FF6-39B9-40F5-8B67-33C6354A3D4F}"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82083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1" y="304800"/>
            <a:ext cx="4948269" cy="719424"/>
          </a:xfrm>
        </p:spPr>
        <p:txBody>
          <a:bodyPr anchor="b"/>
          <a:lstStyle>
            <a:lvl1pPr algn="l">
              <a:defRPr sz="2200" b="0"/>
            </a:lvl1pPr>
          </a:lstStyle>
          <a:p>
            <a:r>
              <a:rPr lang="en-CA"/>
              <a:t>Click to edit Master title style</a:t>
            </a:r>
            <a:endParaRPr/>
          </a:p>
        </p:txBody>
      </p:sp>
      <p:sp>
        <p:nvSpPr>
          <p:cNvPr id="3" name="Content Placeholder 2"/>
          <p:cNvSpPr>
            <a:spLocks noGrp="1"/>
          </p:cNvSpPr>
          <p:nvPr>
            <p:ph idx="1"/>
          </p:nvPr>
        </p:nvSpPr>
        <p:spPr>
          <a:xfrm>
            <a:off x="3418113" y="2292825"/>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429001"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9061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49"/>
            <a:ext cx="4922184" cy="4611688"/>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3426760" y="5069542"/>
            <a:ext cx="4924425" cy="662519"/>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3426761"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5185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a:xfrm>
            <a:off x="4267200" y="6356351"/>
            <a:ext cx="609600" cy="365125"/>
          </a:xfrm>
          <a:prstGeom prst="rect">
            <a:avLst/>
          </a:prstGeom>
        </p:spPr>
        <p:txBody>
          <a:bodyPr/>
          <a:lstStyle>
            <a:lvl1pPr algn="ctr">
              <a:defRPr sz="900">
                <a:solidFill>
                  <a:schemeClr val="bg1">
                    <a:lumMod val="75000"/>
                  </a:schemeClr>
                </a:solidFill>
              </a:defRPr>
            </a:lvl1pPr>
          </a:lstStyle>
          <a:p>
            <a:fld id="{FA84A37A-AFC2-4A01-80A1-FC20F2C0D5BB}" type="slidenum">
              <a:rPr lang="en-US" smtClean="0"/>
              <a:pPr/>
              <a:t>‹#›</a:t>
            </a:fld>
            <a:endParaRPr lang="en-US" dirty="0"/>
          </a:p>
        </p:txBody>
      </p:sp>
      <p:sp>
        <p:nvSpPr>
          <p:cNvPr id="7" name="Round Same Side Corner Rectangle 6"/>
          <p:cNvSpPr/>
          <p:nvPr/>
        </p:nvSpPr>
        <p:spPr>
          <a:xfrm rot="16200000">
            <a:off x="1066801" y="1603787"/>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7"/>
            <a:ext cx="3474720" cy="3474720"/>
          </a:xfrm>
          <a:prstGeom prst="round2SameRect">
            <a:avLst>
              <a:gd name="adj1" fmla="val 3096"/>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txBody>
          <a:bodyPr vert="vert270"/>
          <a:lstStyle>
            <a:lvl1pPr marL="0" indent="0">
              <a:buNone/>
              <a:defRPr/>
            </a:lvl1pPr>
          </a:lstStyle>
          <a:p>
            <a:r>
              <a:rPr lang="en-CA"/>
              <a:t>Drag picture to placeholder or click icon to add</a:t>
            </a:r>
            <a:endParaRPr/>
          </a:p>
        </p:txBody>
      </p:sp>
      <p:grpSp>
        <p:nvGrpSpPr>
          <p:cNvPr id="8" name="Group 25"/>
          <p:cNvGrpSpPr>
            <a:grpSpLocks noChangeAspect="1"/>
          </p:cNvGrpSpPr>
          <p:nvPr/>
        </p:nvGrpSpPr>
        <p:grpSpPr>
          <a:xfrm>
            <a:off x="2071050"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4"/>
            <a:ext cx="3276600" cy="1162051"/>
          </a:xfrm>
        </p:spPr>
        <p:txBody>
          <a:bodyPr tIns="0" bIns="0" anchor="b" anchorCtr="0">
            <a:noAutofit/>
          </a:bodyPr>
          <a:lstStyle>
            <a:lvl1pPr algn="ctr">
              <a:lnSpc>
                <a:spcPts val="4000"/>
              </a:lnSpc>
              <a:defRPr sz="3600">
                <a:solidFill>
                  <a:schemeClr val="bg1"/>
                </a:solidFill>
              </a:defRPr>
            </a:lvl1pPr>
          </a:lstStyle>
          <a:p>
            <a:r>
              <a:rPr lang="en-CA"/>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1609726"/>
            <a:ext cx="5343525" cy="2281239"/>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2948318" y="3904813"/>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76433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443553"/>
            <a:ext cx="5343525" cy="2281239"/>
          </a:xfrm>
          <a:prstGeom prst="round2SameRect">
            <a:avLst>
              <a:gd name="adj1" fmla="val 5300"/>
              <a:gd name="adj2" fmla="val 0"/>
            </a:avLst>
          </a:prstGeom>
          <a:noFill/>
        </p:spPr>
        <p:txBody>
          <a:bodyPr/>
          <a:lstStyle>
            <a:lvl1pPr marL="0" indent="0">
              <a:buNone/>
              <a:defRPr/>
            </a:lvl1pPr>
          </a:lstStyle>
          <a:p>
            <a:r>
              <a:rPr lang="en-CA"/>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Tree>
    <p:extLst>
      <p:ext uri="{BB962C8B-B14F-4D97-AF65-F5344CB8AC3E}">
        <p14:creationId xmlns:p14="http://schemas.microsoft.com/office/powerpoint/2010/main" val="2848139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
        <p:nvSpPr>
          <p:cNvPr id="11" name="Picture Placeholder 11"/>
          <p:cNvSpPr>
            <a:spLocks noGrp="1"/>
          </p:cNvSpPr>
          <p:nvPr>
            <p:ph type="pic" sz="quarter" idx="17"/>
          </p:nvPr>
        </p:nvSpPr>
        <p:spPr>
          <a:xfrm>
            <a:off x="5723362"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Tree>
    <p:extLst>
      <p:ext uri="{BB962C8B-B14F-4D97-AF65-F5344CB8AC3E}">
        <p14:creationId xmlns:p14="http://schemas.microsoft.com/office/powerpoint/2010/main" val="228390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2"/>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1" name="Text Placeholder 3"/>
          <p:cNvSpPr>
            <a:spLocks noGrp="1"/>
          </p:cNvSpPr>
          <p:nvPr>
            <p:ph type="body" sz="half" idx="16"/>
          </p:nvPr>
        </p:nvSpPr>
        <p:spPr>
          <a:xfrm>
            <a:off x="5840505" y="34426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845806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3" name="Text Placeholder 3"/>
          <p:cNvSpPr>
            <a:spLocks noGrp="1"/>
          </p:cNvSpPr>
          <p:nvPr>
            <p:ph type="body" sz="half" idx="19"/>
          </p:nvPr>
        </p:nvSpPr>
        <p:spPr>
          <a:xfrm>
            <a:off x="5840505" y="3133942"/>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4" name="Text Placeholder 3"/>
          <p:cNvSpPr>
            <a:spLocks noGrp="1"/>
          </p:cNvSpPr>
          <p:nvPr>
            <p:ph type="body" sz="half" idx="20"/>
          </p:nvPr>
        </p:nvSpPr>
        <p:spPr>
          <a:xfrm>
            <a:off x="5840505" y="24520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6" name="Text Placeholder 3"/>
          <p:cNvSpPr>
            <a:spLocks noGrp="1"/>
          </p:cNvSpPr>
          <p:nvPr>
            <p:ph type="body" sz="half" idx="21"/>
          </p:nvPr>
        </p:nvSpPr>
        <p:spPr>
          <a:xfrm>
            <a:off x="5840505" y="5135814"/>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8" name="Text Placeholder 3"/>
          <p:cNvSpPr>
            <a:spLocks noGrp="1"/>
          </p:cNvSpPr>
          <p:nvPr>
            <p:ph type="body" sz="half" idx="22"/>
          </p:nvPr>
        </p:nvSpPr>
        <p:spPr>
          <a:xfrm>
            <a:off x="5840505" y="4462817"/>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643486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CA"/>
              <a:t>Click to edit Master title style</a:t>
            </a:r>
            <a:endParaRPr/>
          </a:p>
        </p:txBody>
      </p:sp>
      <p:sp>
        <p:nvSpPr>
          <p:cNvPr id="3" name="Vertical Text Placeholder 2"/>
          <p:cNvSpPr>
            <a:spLocks noGrp="1"/>
          </p:cNvSpPr>
          <p:nvPr>
            <p:ph type="body" orient="vert" idx="1"/>
          </p:nvPr>
        </p:nvSpPr>
        <p:spPr>
          <a:xfrm>
            <a:off x="3440208" y="2020889"/>
            <a:ext cx="4924425" cy="410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36434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1"/>
            <a:ext cx="914400" cy="5381935"/>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3329464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0426"/>
            <a:ext cx="7769690" cy="1470025"/>
          </a:xfrm>
        </p:spPr>
        <p:txBody>
          <a:bodyPr/>
          <a:lstStyle>
            <a:lvl1pPr algn="ctr">
              <a:defRPr>
                <a:solidFill>
                  <a:srgbClr val="215D77"/>
                </a:solidFill>
              </a:defRPr>
            </a:lvl1pPr>
          </a:lstStyle>
          <a:p>
            <a:r>
              <a:rPr lang="en-CA"/>
              <a:t>Click to edit Master title style</a:t>
            </a:r>
            <a:endParaRPr lang="en-US" dirty="0"/>
          </a:p>
        </p:txBody>
      </p:sp>
      <p:sp>
        <p:nvSpPr>
          <p:cNvPr id="3" name="Subtitle 2"/>
          <p:cNvSpPr>
            <a:spLocks noGrp="1"/>
          </p:cNvSpPr>
          <p:nvPr>
            <p:ph type="subTitle" idx="1"/>
          </p:nvPr>
        </p:nvSpPr>
        <p:spPr>
          <a:xfrm>
            <a:off x="683568" y="3886200"/>
            <a:ext cx="77696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Slide Number Placeholder 5"/>
          <p:cNvSpPr>
            <a:spLocks noGrp="1"/>
          </p:cNvSpPr>
          <p:nvPr>
            <p:ph type="sldNum" sz="quarter" idx="10"/>
          </p:nvPr>
        </p:nvSpPr>
        <p:spPr>
          <a:xfrm>
            <a:off x="8453438" y="6291264"/>
            <a:ext cx="690562" cy="365125"/>
          </a:xfrm>
          <a:prstGeom prst="rect">
            <a:avLst/>
          </a:prstGeom>
        </p:spPr>
        <p:txBody>
          <a:bodyPr vert="horz" wrap="square" lIns="91440" tIns="45720" rIns="91440" bIns="45720" numCol="1" anchor="t" anchorCtr="0" compatLnSpc="1">
            <a:prstTxWarp prst="textNoShape">
              <a:avLst/>
            </a:prstTxWarp>
          </a:bodyPr>
          <a:lstStyle>
            <a:lvl1pPr algn="ctr">
              <a:defRPr lang="en-US" sz="1200" b="0" kern="0" smtClean="0">
                <a:solidFill>
                  <a:schemeClr val="tx1"/>
                </a:solidFill>
                <a:latin typeface="Tahoma" charset="0"/>
                <a:ea typeface="ＭＳ Ｐゴシック" charset="0"/>
                <a:cs typeface="+mn-cs"/>
              </a:defRPr>
            </a:lvl1pPr>
          </a:lstStyle>
          <a:p>
            <a:fld id="{FF46CDB1-06E3-47BF-BF59-009953303A71}" type="slidenum">
              <a:rPr lang="en-US" smtClean="0"/>
              <a:pPr/>
              <a:t>‹#›</a:t>
            </a:fld>
            <a:endParaRPr lang="en-US" dirty="0"/>
          </a:p>
        </p:txBody>
      </p:sp>
    </p:spTree>
    <p:extLst>
      <p:ext uri="{BB962C8B-B14F-4D97-AF65-F5344CB8AC3E}">
        <p14:creationId xmlns:p14="http://schemas.microsoft.com/office/powerpoint/2010/main" val="269789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 y="2386981"/>
            <a:ext cx="9144000" cy="1828800"/>
          </a:xfrm>
          <a:prstGeom prst="rect">
            <a:avLst/>
          </a:prstGeom>
          <a:solidFill>
            <a:srgbClr val="339966"/>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4"/>
          <p:cNvSpPr>
            <a:spLocks noGrp="1"/>
          </p:cNvSpPr>
          <p:nvPr>
            <p:ph type="title"/>
          </p:nvPr>
        </p:nvSpPr>
        <p:spPr>
          <a:xfrm>
            <a:off x="-8194" y="2896448"/>
            <a:ext cx="9144000" cy="886968"/>
          </a:xfrm>
          <a:noFill/>
        </p:spPr>
        <p:txBody>
          <a:bodyPr/>
          <a:lstStyle>
            <a:lvl1pPr algn="ctr">
              <a:defRPr sz="4600">
                <a:solidFill>
                  <a:srgbClr val="FFFFFF"/>
                </a:solidFill>
              </a:defRPr>
            </a:lvl1pPr>
          </a:lstStyle>
          <a:p>
            <a:r>
              <a:rPr lang="en-CA" dirty="0"/>
              <a:t>Click to edit Master title style</a:t>
            </a:r>
            <a:endParaRPr lang="en-US" dirty="0"/>
          </a:p>
        </p:txBody>
      </p:sp>
      <p:pic>
        <p:nvPicPr>
          <p:cNvPr id="5" name="Picture 4" descr="gwl_clr_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2072776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407012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9"/>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1"/>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AC5B1FEA-406A-7749-A5C3-DDCB5F67A4C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a:xfrm>
            <a:off x="4267200" y="6356351"/>
            <a:ext cx="609600" cy="365125"/>
          </a:xfrm>
          <a:prstGeom prst="rect">
            <a:avLst/>
          </a:prstGeom>
        </p:spPr>
        <p:txBody>
          <a:bodyPr/>
          <a:lstStyle>
            <a:lvl1pPr algn="ctr">
              <a:defRPr sz="900">
                <a:solidFill>
                  <a:schemeClr val="bg1">
                    <a:lumMod val="75000"/>
                  </a:schemeClr>
                </a:solidFill>
              </a:defRPr>
            </a:lvl1pPr>
          </a:lstStyle>
          <a:p>
            <a:fld id="{FA84A37A-AFC2-4A01-80A1-FC20F2C0D5BB}" type="slidenum">
              <a:rPr lang="en-US" smtClean="0"/>
              <a:pPr/>
              <a:t>‹#›</a:t>
            </a:fld>
            <a:endParaRPr lang="en-US" dirty="0"/>
          </a:p>
        </p:txBody>
      </p:sp>
      <p:sp>
        <p:nvSpPr>
          <p:cNvPr id="7" name="Round Same Side Corner Rectangle 6"/>
          <p:cNvSpPr/>
          <p:nvPr/>
        </p:nvSpPr>
        <p:spPr>
          <a:xfrm rot="16200000">
            <a:off x="1066801" y="1603787"/>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7"/>
            <a:ext cx="3474720" cy="3474720"/>
          </a:xfrm>
          <a:prstGeom prst="round2SameRect">
            <a:avLst>
              <a:gd name="adj1" fmla="val 3096"/>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txBody>
          <a:bodyPr vert="vert270"/>
          <a:lstStyle>
            <a:lvl1pPr marL="0" indent="0">
              <a:buNone/>
              <a:defRPr/>
            </a:lvl1pPr>
          </a:lstStyle>
          <a:p>
            <a:r>
              <a:rPr lang="en-CA"/>
              <a:t>Drag picture to placeholder or click icon to add</a:t>
            </a:r>
            <a:endParaRPr/>
          </a:p>
        </p:txBody>
      </p:sp>
      <p:grpSp>
        <p:nvGrpSpPr>
          <p:cNvPr id="8" name="Group 25"/>
          <p:cNvGrpSpPr>
            <a:grpSpLocks noChangeAspect="1"/>
          </p:cNvGrpSpPr>
          <p:nvPr/>
        </p:nvGrpSpPr>
        <p:grpSpPr>
          <a:xfrm>
            <a:off x="2071050"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4"/>
            <a:ext cx="3276600" cy="1162051"/>
          </a:xfrm>
        </p:spPr>
        <p:txBody>
          <a:bodyPr tIns="0" bIns="0" anchor="b" anchorCtr="0">
            <a:noAutofit/>
          </a:bodyPr>
          <a:lstStyle>
            <a:lvl1pPr algn="ctr">
              <a:lnSpc>
                <a:spcPts val="4000"/>
              </a:lnSpc>
              <a:defRPr sz="3600">
                <a:solidFill>
                  <a:schemeClr val="bg1"/>
                </a:solidFill>
              </a:defRPr>
            </a:lvl1pPr>
          </a:lstStyle>
          <a:p>
            <a:r>
              <a:rPr lang="en-CA"/>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Tree>
    <p:extLst>
      <p:ext uri="{BB962C8B-B14F-4D97-AF65-F5344CB8AC3E}">
        <p14:creationId xmlns:p14="http://schemas.microsoft.com/office/powerpoint/2010/main" val="1480117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9"/>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1"/>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AC5B1FEA-406A-7749-A5C3-DDCB5F67A4CE}" type="slidenum">
              <a:rPr lang="en-US" smtClean="0"/>
              <a:pPr/>
              <a:t>‹#›</a:t>
            </a:fld>
            <a:endParaRPr lang="en-US"/>
          </a:p>
        </p:txBody>
      </p:sp>
    </p:spTree>
    <p:extLst>
      <p:ext uri="{BB962C8B-B14F-4D97-AF65-F5344CB8AC3E}">
        <p14:creationId xmlns:p14="http://schemas.microsoft.com/office/powerpoint/2010/main" val="362947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9"/>
            <a:ext cx="4800600" cy="886968"/>
          </a:xfrm>
        </p:spPr>
        <p:txBody>
          <a:bodyPr lIns="45720"/>
          <a:lstStyle/>
          <a:p>
            <a:r>
              <a:rPr lang="en-CA"/>
              <a:t>Click to edit Master title style</a:t>
            </a:r>
            <a:endParaRPr/>
          </a:p>
        </p:txBody>
      </p:sp>
      <p:sp>
        <p:nvSpPr>
          <p:cNvPr id="3" name="Content Placeholder 2"/>
          <p:cNvSpPr>
            <a:spLocks noGrp="1"/>
          </p:cNvSpPr>
          <p:nvPr>
            <p:ph sz="half" idx="1"/>
          </p:nvPr>
        </p:nvSpPr>
        <p:spPr>
          <a:xfrm>
            <a:off x="752474"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661647"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8321040" y="363072"/>
            <a:ext cx="609600" cy="365125"/>
          </a:xfrm>
          <a:prstGeom prst="rect">
            <a:avLst/>
          </a:prstGeom>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83084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48352" y="2021457"/>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58673" y="2019870"/>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8" name="Footer Placeholder 7"/>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8321729" y="365760"/>
            <a:ext cx="609600" cy="365125"/>
          </a:xfrm>
          <a:prstGeom prst="rect">
            <a:avLst/>
          </a:prstGeo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pPr algn="ctr" eaLnBrk="1" latinLnBrk="0" hangingPunct="1"/>
            <a:fld id="{2C6B1FF6-39B9-40F5-8B67-33C6354A3D4F}" type="slidenum">
              <a:rPr kumimoji="0" lang="en-US" smtClean="0"/>
              <a:pPr algn="ctr" eaLnBrk="1" latinLnBrk="0" hangingPunct="1"/>
              <a:t>‹#›</a:t>
            </a:fld>
            <a:endParaRPr kumimoji="0" lang="en-US" dirty="0"/>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extLst>
      <p:ext uri="{BB962C8B-B14F-4D97-AF65-F5344CB8AC3E}">
        <p14:creationId xmlns:p14="http://schemas.microsoft.com/office/powerpoint/2010/main" val="1955505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Date Placeholder 2"/>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4" name="Footer Placeholder 3"/>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5" name="Slide Number Placeholder 4"/>
          <p:cNvSpPr>
            <a:spLocks noGrp="1"/>
          </p:cNvSpPr>
          <p:nvPr>
            <p:ph type="sldNum" sz="quarter" idx="12"/>
          </p:nvPr>
        </p:nvSpPr>
        <p:spPr>
          <a:xfrm>
            <a:off x="8321040" y="365760"/>
            <a:ext cx="609600" cy="365125"/>
          </a:xfrm>
          <a:prstGeom prst="rect">
            <a:avLst/>
          </a:prstGeom>
        </p:spPr>
        <p:txBody>
          <a:bodyPr/>
          <a:lstStyle/>
          <a:p>
            <a:fld id="{2C6B1FF6-39B9-40F5-8B67-33C6354A3D4F}" type="slidenum">
              <a:rPr kumimoji="0" lang="en-US" smtClean="0"/>
              <a:pPr/>
              <a:t>‹#›</a:t>
            </a:fld>
            <a:endParaRPr kumimoji="0" lang="en-US" dirty="0"/>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extLst>
      <p:ext uri="{BB962C8B-B14F-4D97-AF65-F5344CB8AC3E}">
        <p14:creationId xmlns:p14="http://schemas.microsoft.com/office/powerpoint/2010/main" val="1362960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3" name="Footer Placeholder 2"/>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507164" y="6405331"/>
            <a:ext cx="609600" cy="365125"/>
          </a:xfrm>
          <a:prstGeom prst="rect">
            <a:avLst/>
          </a:prstGeom>
        </p:spPr>
        <p:txBody>
          <a:bodyPr/>
          <a:lstStyle/>
          <a:p>
            <a:fld id="{2C6B1FF6-39B9-40F5-8B67-33C6354A3D4F}"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82083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1" y="304800"/>
            <a:ext cx="4948269" cy="719424"/>
          </a:xfrm>
        </p:spPr>
        <p:txBody>
          <a:bodyPr anchor="b"/>
          <a:lstStyle>
            <a:lvl1pPr algn="l">
              <a:defRPr sz="2200" b="0"/>
            </a:lvl1pPr>
          </a:lstStyle>
          <a:p>
            <a:r>
              <a:rPr lang="en-CA"/>
              <a:t>Click to edit Master title style</a:t>
            </a:r>
            <a:endParaRPr/>
          </a:p>
        </p:txBody>
      </p:sp>
      <p:sp>
        <p:nvSpPr>
          <p:cNvPr id="3" name="Content Placeholder 2"/>
          <p:cNvSpPr>
            <a:spLocks noGrp="1"/>
          </p:cNvSpPr>
          <p:nvPr>
            <p:ph idx="1"/>
          </p:nvPr>
        </p:nvSpPr>
        <p:spPr>
          <a:xfrm>
            <a:off x="3418113" y="2292825"/>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429001"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9061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49"/>
            <a:ext cx="4922184" cy="4611688"/>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3426760" y="5069542"/>
            <a:ext cx="4924425" cy="662519"/>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3426761"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51855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1609726"/>
            <a:ext cx="5343525" cy="2281239"/>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2948318" y="3904813"/>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76433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443553"/>
            <a:ext cx="5343525" cy="2281239"/>
          </a:xfrm>
          <a:prstGeom prst="round2SameRect">
            <a:avLst>
              <a:gd name="adj1" fmla="val 5300"/>
              <a:gd name="adj2" fmla="val 0"/>
            </a:avLst>
          </a:prstGeom>
          <a:noFill/>
        </p:spPr>
        <p:txBody>
          <a:bodyPr/>
          <a:lstStyle>
            <a:lvl1pPr marL="0" indent="0">
              <a:buNone/>
              <a:defRPr/>
            </a:lvl1pPr>
          </a:lstStyle>
          <a:p>
            <a:r>
              <a:rPr lang="en-CA"/>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Tree>
    <p:extLst>
      <p:ext uri="{BB962C8B-B14F-4D97-AF65-F5344CB8AC3E}">
        <p14:creationId xmlns:p14="http://schemas.microsoft.com/office/powerpoint/2010/main" val="28481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9"/>
            <a:ext cx="4800600" cy="886968"/>
          </a:xfrm>
        </p:spPr>
        <p:txBody>
          <a:bodyPr lIns="45720"/>
          <a:lstStyle/>
          <a:p>
            <a:r>
              <a:rPr lang="en-CA"/>
              <a:t>Click to edit Master title style</a:t>
            </a:r>
            <a:endParaRPr/>
          </a:p>
        </p:txBody>
      </p:sp>
      <p:sp>
        <p:nvSpPr>
          <p:cNvPr id="3" name="Content Placeholder 2"/>
          <p:cNvSpPr>
            <a:spLocks noGrp="1"/>
          </p:cNvSpPr>
          <p:nvPr>
            <p:ph sz="half" idx="1"/>
          </p:nvPr>
        </p:nvSpPr>
        <p:spPr>
          <a:xfrm>
            <a:off x="752474"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661647"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8321040" y="363072"/>
            <a:ext cx="609600" cy="365125"/>
          </a:xfrm>
          <a:prstGeom prst="rect">
            <a:avLst/>
          </a:prstGeom>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
        <p:nvSpPr>
          <p:cNvPr id="11" name="Picture Placeholder 11"/>
          <p:cNvSpPr>
            <a:spLocks noGrp="1"/>
          </p:cNvSpPr>
          <p:nvPr>
            <p:ph type="pic" sz="quarter" idx="17"/>
          </p:nvPr>
        </p:nvSpPr>
        <p:spPr>
          <a:xfrm>
            <a:off x="5723362"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Tree>
    <p:extLst>
      <p:ext uri="{BB962C8B-B14F-4D97-AF65-F5344CB8AC3E}">
        <p14:creationId xmlns:p14="http://schemas.microsoft.com/office/powerpoint/2010/main" val="2283905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2"/>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1" name="Text Placeholder 3"/>
          <p:cNvSpPr>
            <a:spLocks noGrp="1"/>
          </p:cNvSpPr>
          <p:nvPr>
            <p:ph type="body" sz="half" idx="16"/>
          </p:nvPr>
        </p:nvSpPr>
        <p:spPr>
          <a:xfrm>
            <a:off x="5840505" y="34426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845806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3" name="Text Placeholder 3"/>
          <p:cNvSpPr>
            <a:spLocks noGrp="1"/>
          </p:cNvSpPr>
          <p:nvPr>
            <p:ph type="body" sz="half" idx="19"/>
          </p:nvPr>
        </p:nvSpPr>
        <p:spPr>
          <a:xfrm>
            <a:off x="5840505" y="3133942"/>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4" name="Text Placeholder 3"/>
          <p:cNvSpPr>
            <a:spLocks noGrp="1"/>
          </p:cNvSpPr>
          <p:nvPr>
            <p:ph type="body" sz="half" idx="20"/>
          </p:nvPr>
        </p:nvSpPr>
        <p:spPr>
          <a:xfrm>
            <a:off x="5840505" y="24520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6" name="Text Placeholder 3"/>
          <p:cNvSpPr>
            <a:spLocks noGrp="1"/>
          </p:cNvSpPr>
          <p:nvPr>
            <p:ph type="body" sz="half" idx="21"/>
          </p:nvPr>
        </p:nvSpPr>
        <p:spPr>
          <a:xfrm>
            <a:off x="5840505" y="5135814"/>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8" name="Text Placeholder 3"/>
          <p:cNvSpPr>
            <a:spLocks noGrp="1"/>
          </p:cNvSpPr>
          <p:nvPr>
            <p:ph type="body" sz="half" idx="22"/>
          </p:nvPr>
        </p:nvSpPr>
        <p:spPr>
          <a:xfrm>
            <a:off x="5840505" y="4462817"/>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643486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CA"/>
              <a:t>Click to edit Master title style</a:t>
            </a:r>
            <a:endParaRPr/>
          </a:p>
        </p:txBody>
      </p:sp>
      <p:sp>
        <p:nvSpPr>
          <p:cNvPr id="3" name="Vertical Text Placeholder 2"/>
          <p:cNvSpPr>
            <a:spLocks noGrp="1"/>
          </p:cNvSpPr>
          <p:nvPr>
            <p:ph type="body" orient="vert" idx="1"/>
          </p:nvPr>
        </p:nvSpPr>
        <p:spPr>
          <a:xfrm>
            <a:off x="3440208" y="2020889"/>
            <a:ext cx="4924425" cy="410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364341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1"/>
            <a:ext cx="914400" cy="5381935"/>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3329464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0426"/>
            <a:ext cx="7769690" cy="1470025"/>
          </a:xfrm>
        </p:spPr>
        <p:txBody>
          <a:bodyPr/>
          <a:lstStyle>
            <a:lvl1pPr algn="ctr">
              <a:defRPr>
                <a:solidFill>
                  <a:srgbClr val="215D77"/>
                </a:solidFill>
              </a:defRPr>
            </a:lvl1pPr>
          </a:lstStyle>
          <a:p>
            <a:r>
              <a:rPr lang="en-CA"/>
              <a:t>Click to edit Master title style</a:t>
            </a:r>
            <a:endParaRPr lang="en-US" dirty="0"/>
          </a:p>
        </p:txBody>
      </p:sp>
      <p:sp>
        <p:nvSpPr>
          <p:cNvPr id="3" name="Subtitle 2"/>
          <p:cNvSpPr>
            <a:spLocks noGrp="1"/>
          </p:cNvSpPr>
          <p:nvPr>
            <p:ph type="subTitle" idx="1"/>
          </p:nvPr>
        </p:nvSpPr>
        <p:spPr>
          <a:xfrm>
            <a:off x="683568" y="3886200"/>
            <a:ext cx="77696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Slide Number Placeholder 5"/>
          <p:cNvSpPr>
            <a:spLocks noGrp="1"/>
          </p:cNvSpPr>
          <p:nvPr>
            <p:ph type="sldNum" sz="quarter" idx="10"/>
          </p:nvPr>
        </p:nvSpPr>
        <p:spPr>
          <a:xfrm>
            <a:off x="8453438" y="6291264"/>
            <a:ext cx="690562" cy="365125"/>
          </a:xfrm>
          <a:prstGeom prst="rect">
            <a:avLst/>
          </a:prstGeom>
        </p:spPr>
        <p:txBody>
          <a:bodyPr vert="horz" wrap="square" lIns="91440" tIns="45720" rIns="91440" bIns="45720" numCol="1" anchor="t" anchorCtr="0" compatLnSpc="1">
            <a:prstTxWarp prst="textNoShape">
              <a:avLst/>
            </a:prstTxWarp>
          </a:bodyPr>
          <a:lstStyle>
            <a:lvl1pPr algn="ctr">
              <a:defRPr lang="en-US" sz="1200" b="0" kern="0" smtClean="0">
                <a:solidFill>
                  <a:schemeClr val="tx1"/>
                </a:solidFill>
                <a:latin typeface="Tahoma" charset="0"/>
                <a:ea typeface="ＭＳ Ｐゴシック" charset="0"/>
                <a:cs typeface="+mn-cs"/>
              </a:defRPr>
            </a:lvl1pPr>
          </a:lstStyle>
          <a:p>
            <a:fld id="{FF46CDB1-06E3-47BF-BF59-009953303A71}" type="slidenum">
              <a:rPr lang="en-US" smtClean="0"/>
              <a:pPr/>
              <a:t>‹#›</a:t>
            </a:fld>
            <a:endParaRPr lang="en-US" dirty="0"/>
          </a:p>
        </p:txBody>
      </p:sp>
    </p:spTree>
    <p:extLst>
      <p:ext uri="{BB962C8B-B14F-4D97-AF65-F5344CB8AC3E}">
        <p14:creationId xmlns:p14="http://schemas.microsoft.com/office/powerpoint/2010/main" val="269789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 y="2386981"/>
            <a:ext cx="9144000" cy="1828800"/>
          </a:xfrm>
          <a:prstGeom prst="rect">
            <a:avLst/>
          </a:prstGeom>
          <a:solidFill>
            <a:srgbClr val="339966"/>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4"/>
          <p:cNvSpPr>
            <a:spLocks noGrp="1"/>
          </p:cNvSpPr>
          <p:nvPr>
            <p:ph type="title"/>
          </p:nvPr>
        </p:nvSpPr>
        <p:spPr>
          <a:xfrm>
            <a:off x="-8194" y="2896448"/>
            <a:ext cx="9144000" cy="886968"/>
          </a:xfrm>
          <a:noFill/>
        </p:spPr>
        <p:txBody>
          <a:bodyPr/>
          <a:lstStyle>
            <a:lvl1pPr algn="ctr">
              <a:defRPr sz="4600">
                <a:solidFill>
                  <a:srgbClr val="FFFFFF"/>
                </a:solidFill>
              </a:defRPr>
            </a:lvl1pPr>
          </a:lstStyle>
          <a:p>
            <a:r>
              <a:rPr lang="en-CA" dirty="0"/>
              <a:t>Click to edit Master title style</a:t>
            </a:r>
            <a:endParaRPr lang="en-US" dirty="0"/>
          </a:p>
        </p:txBody>
      </p:sp>
      <p:pic>
        <p:nvPicPr>
          <p:cNvPr id="5" name="Picture 4" descr="gwl_clr_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2072776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4070126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a:xfrm>
            <a:off x="4267200" y="6356351"/>
            <a:ext cx="609600" cy="365125"/>
          </a:xfrm>
          <a:prstGeom prst="rect">
            <a:avLst/>
          </a:prstGeom>
        </p:spPr>
        <p:txBody>
          <a:bodyPr/>
          <a:lstStyle>
            <a:lvl1pPr algn="ctr">
              <a:defRPr sz="900">
                <a:solidFill>
                  <a:schemeClr val="bg1">
                    <a:lumMod val="75000"/>
                  </a:schemeClr>
                </a:solidFill>
              </a:defRPr>
            </a:lvl1pPr>
          </a:lstStyle>
          <a:p>
            <a:fld id="{FA84A37A-AFC2-4A01-80A1-FC20F2C0D5BB}" type="slidenum">
              <a:rPr lang="en-US" smtClean="0"/>
              <a:pPr/>
              <a:t>‹#›</a:t>
            </a:fld>
            <a:endParaRPr lang="en-US" dirty="0"/>
          </a:p>
        </p:txBody>
      </p:sp>
      <p:sp>
        <p:nvSpPr>
          <p:cNvPr id="7" name="Round Same Side Corner Rectangle 6"/>
          <p:cNvSpPr/>
          <p:nvPr/>
        </p:nvSpPr>
        <p:spPr>
          <a:xfrm rot="16200000">
            <a:off x="1066801" y="1603787"/>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7"/>
            <a:ext cx="3474720" cy="3474720"/>
          </a:xfrm>
          <a:prstGeom prst="round2SameRect">
            <a:avLst>
              <a:gd name="adj1" fmla="val 3096"/>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txBody>
          <a:bodyPr vert="vert270"/>
          <a:lstStyle>
            <a:lvl1pPr marL="0" indent="0">
              <a:buNone/>
              <a:defRPr/>
            </a:lvl1pPr>
          </a:lstStyle>
          <a:p>
            <a:r>
              <a:rPr lang="en-CA"/>
              <a:t>Drag picture to placeholder or click icon to add</a:t>
            </a:r>
            <a:endParaRPr/>
          </a:p>
        </p:txBody>
      </p:sp>
      <p:grpSp>
        <p:nvGrpSpPr>
          <p:cNvPr id="8" name="Group 25"/>
          <p:cNvGrpSpPr>
            <a:grpSpLocks noChangeAspect="1"/>
          </p:cNvGrpSpPr>
          <p:nvPr/>
        </p:nvGrpSpPr>
        <p:grpSpPr>
          <a:xfrm>
            <a:off x="2071050"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4"/>
            <a:ext cx="3276600" cy="1162051"/>
          </a:xfrm>
        </p:spPr>
        <p:txBody>
          <a:bodyPr tIns="0" bIns="0" anchor="b" anchorCtr="0">
            <a:noAutofit/>
          </a:bodyPr>
          <a:lstStyle>
            <a:lvl1pPr algn="ctr">
              <a:lnSpc>
                <a:spcPts val="4000"/>
              </a:lnSpc>
              <a:defRPr sz="3600">
                <a:solidFill>
                  <a:schemeClr val="bg1"/>
                </a:solidFill>
              </a:defRPr>
            </a:lvl1pPr>
          </a:lstStyle>
          <a:p>
            <a:r>
              <a:rPr lang="en-CA"/>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Tree>
    <p:extLst>
      <p:ext uri="{BB962C8B-B14F-4D97-AF65-F5344CB8AC3E}">
        <p14:creationId xmlns:p14="http://schemas.microsoft.com/office/powerpoint/2010/main" val="1480117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9"/>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6553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1"/>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AC5B1FEA-406A-7749-A5C3-DDCB5F67A4CE}" type="slidenum">
              <a:rPr lang="en-US" smtClean="0"/>
              <a:pPr/>
              <a:t>‹#›</a:t>
            </a:fld>
            <a:endParaRPr lang="en-US"/>
          </a:p>
        </p:txBody>
      </p:sp>
    </p:spTree>
    <p:extLst>
      <p:ext uri="{BB962C8B-B14F-4D97-AF65-F5344CB8AC3E}">
        <p14:creationId xmlns:p14="http://schemas.microsoft.com/office/powerpoint/2010/main" val="36294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48352" y="2021457"/>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58673" y="2019870"/>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8" name="Footer Placeholder 7"/>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8321729" y="365760"/>
            <a:ext cx="609600" cy="365125"/>
          </a:xfrm>
          <a:prstGeom prst="rect">
            <a:avLst/>
          </a:prstGeo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pPr algn="ctr" eaLnBrk="1" latinLnBrk="0" hangingPunct="1"/>
            <a:fld id="{2C6B1FF6-39B9-40F5-8B67-33C6354A3D4F}" type="slidenum">
              <a:rPr kumimoji="0" lang="en-US" smtClean="0"/>
              <a:pPr algn="ctr" eaLnBrk="1" latinLnBrk="0" hangingPunct="1"/>
              <a:t>‹#›</a:t>
            </a:fld>
            <a:endParaRPr kumimoji="0" lang="en-US" dirty="0"/>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9"/>
            <a:ext cx="4800600" cy="886968"/>
          </a:xfrm>
        </p:spPr>
        <p:txBody>
          <a:bodyPr lIns="45720"/>
          <a:lstStyle/>
          <a:p>
            <a:r>
              <a:rPr lang="en-CA"/>
              <a:t>Click to edit Master title style</a:t>
            </a:r>
            <a:endParaRPr/>
          </a:p>
        </p:txBody>
      </p:sp>
      <p:sp>
        <p:nvSpPr>
          <p:cNvPr id="3" name="Content Placeholder 2"/>
          <p:cNvSpPr>
            <a:spLocks noGrp="1"/>
          </p:cNvSpPr>
          <p:nvPr>
            <p:ph sz="half" idx="1"/>
          </p:nvPr>
        </p:nvSpPr>
        <p:spPr>
          <a:xfrm>
            <a:off x="752474"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661647" y="1600201"/>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8321040" y="363072"/>
            <a:ext cx="609600" cy="365125"/>
          </a:xfrm>
          <a:prstGeom prst="rect">
            <a:avLst/>
          </a:prstGeom>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83084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48352" y="2021457"/>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58673" y="2019870"/>
            <a:ext cx="3703320" cy="4106295"/>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8" name="Footer Placeholder 7"/>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8321729" y="365760"/>
            <a:ext cx="609600" cy="365125"/>
          </a:xfrm>
          <a:prstGeom prst="rect">
            <a:avLst/>
          </a:prstGeo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pPr algn="ctr" eaLnBrk="1" latinLnBrk="0" hangingPunct="1"/>
            <a:fld id="{2C6B1FF6-39B9-40F5-8B67-33C6354A3D4F}" type="slidenum">
              <a:rPr kumimoji="0" lang="en-US" smtClean="0"/>
              <a:pPr algn="ctr" eaLnBrk="1" latinLnBrk="0" hangingPunct="1"/>
              <a:t>‹#›</a:t>
            </a:fld>
            <a:endParaRPr kumimoji="0" lang="en-US" dirty="0"/>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extLst>
      <p:ext uri="{BB962C8B-B14F-4D97-AF65-F5344CB8AC3E}">
        <p14:creationId xmlns:p14="http://schemas.microsoft.com/office/powerpoint/2010/main" val="1955505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Date Placeholder 2"/>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4" name="Footer Placeholder 3"/>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5" name="Slide Number Placeholder 4"/>
          <p:cNvSpPr>
            <a:spLocks noGrp="1"/>
          </p:cNvSpPr>
          <p:nvPr>
            <p:ph type="sldNum" sz="quarter" idx="12"/>
          </p:nvPr>
        </p:nvSpPr>
        <p:spPr>
          <a:xfrm>
            <a:off x="8321040" y="365760"/>
            <a:ext cx="609600" cy="365125"/>
          </a:xfrm>
          <a:prstGeom prst="rect">
            <a:avLst/>
          </a:prstGeom>
        </p:spPr>
        <p:txBody>
          <a:bodyPr/>
          <a:lstStyle/>
          <a:p>
            <a:fld id="{2C6B1FF6-39B9-40F5-8B67-33C6354A3D4F}" type="slidenum">
              <a:rPr kumimoji="0" lang="en-US" smtClean="0"/>
              <a:pPr/>
              <a:t>‹#›</a:t>
            </a:fld>
            <a:endParaRPr kumimoji="0" lang="en-US" dirty="0"/>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extLst>
      <p:ext uri="{BB962C8B-B14F-4D97-AF65-F5344CB8AC3E}">
        <p14:creationId xmlns:p14="http://schemas.microsoft.com/office/powerpoint/2010/main" val="1362960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3" name="Footer Placeholder 2"/>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507164" y="6405331"/>
            <a:ext cx="609600" cy="365125"/>
          </a:xfrm>
          <a:prstGeom prst="rect">
            <a:avLst/>
          </a:prstGeom>
        </p:spPr>
        <p:txBody>
          <a:bodyPr/>
          <a:lstStyle/>
          <a:p>
            <a:fld id="{2C6B1FF6-39B9-40F5-8B67-33C6354A3D4F}"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820836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1" y="304800"/>
            <a:ext cx="4948269" cy="719424"/>
          </a:xfrm>
        </p:spPr>
        <p:txBody>
          <a:bodyPr anchor="b"/>
          <a:lstStyle>
            <a:lvl1pPr algn="l">
              <a:defRPr sz="2200" b="0"/>
            </a:lvl1pPr>
          </a:lstStyle>
          <a:p>
            <a:r>
              <a:rPr lang="en-CA"/>
              <a:t>Click to edit Master title style</a:t>
            </a:r>
            <a:endParaRPr/>
          </a:p>
        </p:txBody>
      </p:sp>
      <p:sp>
        <p:nvSpPr>
          <p:cNvPr id="3" name="Content Placeholder 2"/>
          <p:cNvSpPr>
            <a:spLocks noGrp="1"/>
          </p:cNvSpPr>
          <p:nvPr>
            <p:ph idx="1"/>
          </p:nvPr>
        </p:nvSpPr>
        <p:spPr>
          <a:xfrm>
            <a:off x="3418113" y="2292825"/>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429001"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9061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49"/>
            <a:ext cx="4922184" cy="4611688"/>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3426760" y="5069542"/>
            <a:ext cx="4924425" cy="662519"/>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3426761"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51855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1609726"/>
            <a:ext cx="5343525" cy="2281239"/>
          </a:xfrm>
          <a:prstGeom prst="roundRect">
            <a:avLst>
              <a:gd name="adj" fmla="val 3826"/>
            </a:avLst>
          </a:prstGeom>
          <a:no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2948318" y="3904813"/>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764334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8" y="443553"/>
            <a:ext cx="5343525" cy="2281239"/>
          </a:xfrm>
          <a:prstGeom prst="round2SameRect">
            <a:avLst>
              <a:gd name="adj1" fmla="val 5300"/>
              <a:gd name="adj2" fmla="val 0"/>
            </a:avLst>
          </a:prstGeom>
          <a:noFill/>
        </p:spPr>
        <p:txBody>
          <a:bodyPr/>
          <a:lstStyle>
            <a:lvl1pPr marL="0" indent="0">
              <a:buNone/>
              <a:defRPr/>
            </a:lvl1pPr>
          </a:lstStyle>
          <a:p>
            <a:r>
              <a:rPr lang="en-CA"/>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a:t>Drag picture to placeholder or click icon to add</a:t>
            </a:r>
            <a:endParaRPr/>
          </a:p>
        </p:txBody>
      </p:sp>
    </p:spTree>
    <p:extLst>
      <p:ext uri="{BB962C8B-B14F-4D97-AF65-F5344CB8AC3E}">
        <p14:creationId xmlns:p14="http://schemas.microsoft.com/office/powerpoint/2010/main" val="2848139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a:t>Click to edit Master title style</a:t>
            </a:r>
            <a:endParaRPr/>
          </a:p>
        </p:txBody>
      </p:sp>
      <p:sp>
        <p:nvSpPr>
          <p:cNvPr id="4" name="Text Placeholder 3"/>
          <p:cNvSpPr>
            <a:spLocks noGrp="1"/>
          </p:cNvSpPr>
          <p:nvPr>
            <p:ph type="body" sz="half" idx="2"/>
          </p:nvPr>
        </p:nvSpPr>
        <p:spPr>
          <a:xfrm>
            <a:off x="2948321" y="5737748"/>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3" name="Picture Placeholder 11"/>
          <p:cNvSpPr>
            <a:spLocks noGrp="1"/>
          </p:cNvSpPr>
          <p:nvPr>
            <p:ph type="pic" sz="quarter" idx="14"/>
          </p:nvPr>
        </p:nvSpPr>
        <p:spPr>
          <a:xfrm flipH="1" flipV="1">
            <a:off x="3021106"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
        <p:nvSpPr>
          <p:cNvPr id="11" name="Picture Placeholder 11"/>
          <p:cNvSpPr>
            <a:spLocks noGrp="1"/>
          </p:cNvSpPr>
          <p:nvPr>
            <p:ph type="pic" sz="quarter" idx="17"/>
          </p:nvPr>
        </p:nvSpPr>
        <p:spPr>
          <a:xfrm>
            <a:off x="5723362" y="437202"/>
            <a:ext cx="2642616" cy="2281239"/>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CA"/>
              <a:t>Drag picture to placeholder or click icon to add</a:t>
            </a:r>
            <a:endParaRPr/>
          </a:p>
        </p:txBody>
      </p:sp>
    </p:spTree>
    <p:extLst>
      <p:ext uri="{BB962C8B-B14F-4D97-AF65-F5344CB8AC3E}">
        <p14:creationId xmlns:p14="http://schemas.microsoft.com/office/powerpoint/2010/main" val="2283905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2"/>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1" name="Text Placeholder 3"/>
          <p:cNvSpPr>
            <a:spLocks noGrp="1"/>
          </p:cNvSpPr>
          <p:nvPr>
            <p:ph type="body" sz="half" idx="16"/>
          </p:nvPr>
        </p:nvSpPr>
        <p:spPr>
          <a:xfrm>
            <a:off x="5840505" y="34426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84580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a:t>Click to edit Master title style</a:t>
            </a:r>
            <a:endParaRPr/>
          </a:p>
        </p:txBody>
      </p:sp>
      <p:sp>
        <p:nvSpPr>
          <p:cNvPr id="3" name="Date Placeholder 2"/>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4" name="Footer Placeholder 3"/>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5" name="Slide Number Placeholder 4"/>
          <p:cNvSpPr>
            <a:spLocks noGrp="1"/>
          </p:cNvSpPr>
          <p:nvPr>
            <p:ph type="sldNum" sz="quarter" idx="12"/>
          </p:nvPr>
        </p:nvSpPr>
        <p:spPr>
          <a:xfrm>
            <a:off x="8321040" y="365760"/>
            <a:ext cx="609600" cy="365125"/>
          </a:xfrm>
          <a:prstGeom prst="rect">
            <a:avLst/>
          </a:prstGeom>
        </p:spPr>
        <p:txBody>
          <a:bodyPr/>
          <a:lstStyle/>
          <a:p>
            <a:fld id="{2C6B1FF6-39B9-40F5-8B67-33C6354A3D4F}" type="slidenum">
              <a:rPr kumimoji="0" lang="en-US" smtClean="0"/>
              <a:pPr/>
              <a:t>‹#›</a:t>
            </a:fld>
            <a:endParaRPr kumimoji="0" lang="en-US" dirty="0"/>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9"/>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FA84A37A-AFC2-4A01-80A1-FC20F2C0D5BB}" type="slidenum">
              <a:rPr lang="en-US" smtClean="0"/>
              <a:pPr/>
              <a:t>‹#›</a:t>
            </a:fld>
            <a:endParaRPr lang="en-US" dirty="0"/>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a:t>Drag picture to placeholder or click icon to add</a:t>
            </a:r>
            <a:endParaRPr/>
          </a:p>
        </p:txBody>
      </p:sp>
      <p:sp>
        <p:nvSpPr>
          <p:cNvPr id="22" name="Text Placeholder 3"/>
          <p:cNvSpPr>
            <a:spLocks noGrp="1"/>
          </p:cNvSpPr>
          <p:nvPr>
            <p:ph type="body" sz="half" idx="17"/>
          </p:nvPr>
        </p:nvSpPr>
        <p:spPr>
          <a:xfrm>
            <a:off x="5840505" y="443553"/>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CA"/>
              <a:t>Drag picture to placeholder or click icon to add</a:t>
            </a:r>
            <a:endParaRPr/>
          </a:p>
        </p:txBody>
      </p:sp>
      <p:sp>
        <p:nvSpPr>
          <p:cNvPr id="13" name="Text Placeholder 3"/>
          <p:cNvSpPr>
            <a:spLocks noGrp="1"/>
          </p:cNvSpPr>
          <p:nvPr>
            <p:ph type="body" sz="half" idx="19"/>
          </p:nvPr>
        </p:nvSpPr>
        <p:spPr>
          <a:xfrm>
            <a:off x="5840505" y="3133942"/>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4" name="Text Placeholder 3"/>
          <p:cNvSpPr>
            <a:spLocks noGrp="1"/>
          </p:cNvSpPr>
          <p:nvPr>
            <p:ph type="body" sz="half" idx="20"/>
          </p:nvPr>
        </p:nvSpPr>
        <p:spPr>
          <a:xfrm>
            <a:off x="5840505" y="2452050"/>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6" name="Text Placeholder 3"/>
          <p:cNvSpPr>
            <a:spLocks noGrp="1"/>
          </p:cNvSpPr>
          <p:nvPr>
            <p:ph type="body" sz="half" idx="21"/>
          </p:nvPr>
        </p:nvSpPr>
        <p:spPr>
          <a:xfrm>
            <a:off x="5840505" y="5135814"/>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8" name="Text Placeholder 3"/>
          <p:cNvSpPr>
            <a:spLocks noGrp="1"/>
          </p:cNvSpPr>
          <p:nvPr>
            <p:ph type="body" sz="half" idx="22"/>
          </p:nvPr>
        </p:nvSpPr>
        <p:spPr>
          <a:xfrm>
            <a:off x="5840505" y="4462817"/>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6434864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CA"/>
              <a:t>Click to edit Master title style</a:t>
            </a:r>
            <a:endParaRPr/>
          </a:p>
        </p:txBody>
      </p:sp>
      <p:sp>
        <p:nvSpPr>
          <p:cNvPr id="3" name="Vertical Text Placeholder 2"/>
          <p:cNvSpPr>
            <a:spLocks noGrp="1"/>
          </p:cNvSpPr>
          <p:nvPr>
            <p:ph type="body" orient="vert" idx="1"/>
          </p:nvPr>
        </p:nvSpPr>
        <p:spPr>
          <a:xfrm>
            <a:off x="3440208" y="2020889"/>
            <a:ext cx="4924425" cy="410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364341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1"/>
            <a:ext cx="914400" cy="5381935"/>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5" name="Footer Placeholder 4"/>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67544" y="6381328"/>
            <a:ext cx="609600" cy="365125"/>
          </a:xfrm>
          <a:prstGeom prst="rect">
            <a:avLst/>
          </a:prstGeom>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val="3329464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0426"/>
            <a:ext cx="7769690" cy="1470025"/>
          </a:xfrm>
        </p:spPr>
        <p:txBody>
          <a:bodyPr/>
          <a:lstStyle>
            <a:lvl1pPr algn="ctr">
              <a:defRPr>
                <a:solidFill>
                  <a:srgbClr val="215D77"/>
                </a:solidFill>
              </a:defRPr>
            </a:lvl1pPr>
          </a:lstStyle>
          <a:p>
            <a:r>
              <a:rPr lang="en-CA"/>
              <a:t>Click to edit Master title style</a:t>
            </a:r>
            <a:endParaRPr lang="en-US" dirty="0"/>
          </a:p>
        </p:txBody>
      </p:sp>
      <p:sp>
        <p:nvSpPr>
          <p:cNvPr id="3" name="Subtitle 2"/>
          <p:cNvSpPr>
            <a:spLocks noGrp="1"/>
          </p:cNvSpPr>
          <p:nvPr>
            <p:ph type="subTitle" idx="1"/>
          </p:nvPr>
        </p:nvSpPr>
        <p:spPr>
          <a:xfrm>
            <a:off x="683568" y="3886200"/>
            <a:ext cx="77696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Slide Number Placeholder 5"/>
          <p:cNvSpPr>
            <a:spLocks noGrp="1"/>
          </p:cNvSpPr>
          <p:nvPr>
            <p:ph type="sldNum" sz="quarter" idx="10"/>
          </p:nvPr>
        </p:nvSpPr>
        <p:spPr>
          <a:xfrm>
            <a:off x="8453438" y="6291264"/>
            <a:ext cx="690562" cy="365125"/>
          </a:xfrm>
          <a:prstGeom prst="rect">
            <a:avLst/>
          </a:prstGeom>
        </p:spPr>
        <p:txBody>
          <a:bodyPr vert="horz" wrap="square" lIns="91440" tIns="45720" rIns="91440" bIns="45720" numCol="1" anchor="t" anchorCtr="0" compatLnSpc="1">
            <a:prstTxWarp prst="textNoShape">
              <a:avLst/>
            </a:prstTxWarp>
          </a:bodyPr>
          <a:lstStyle>
            <a:lvl1pPr algn="ctr">
              <a:defRPr lang="en-US" sz="1200" b="0" kern="0" smtClean="0">
                <a:solidFill>
                  <a:schemeClr val="tx1"/>
                </a:solidFill>
                <a:latin typeface="Tahoma" charset="0"/>
                <a:ea typeface="ＭＳ Ｐゴシック" charset="0"/>
                <a:cs typeface="+mn-cs"/>
              </a:defRPr>
            </a:lvl1pPr>
          </a:lstStyle>
          <a:p>
            <a:fld id="{FF46CDB1-06E3-47BF-BF59-009953303A71}" type="slidenum">
              <a:rPr lang="en-US" smtClean="0"/>
              <a:pPr/>
              <a:t>‹#›</a:t>
            </a:fld>
            <a:endParaRPr lang="en-US" dirty="0"/>
          </a:p>
        </p:txBody>
      </p:sp>
    </p:spTree>
    <p:extLst>
      <p:ext uri="{BB962C8B-B14F-4D97-AF65-F5344CB8AC3E}">
        <p14:creationId xmlns:p14="http://schemas.microsoft.com/office/powerpoint/2010/main" val="26978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3" name="Footer Placeholder 2"/>
          <p:cNvSpPr>
            <a:spLocks noGrp="1"/>
          </p:cNvSpPr>
          <p:nvPr>
            <p:ph type="ftr" sz="quarter" idx="11"/>
          </p:nvPr>
        </p:nvSpPr>
        <p:spPr>
          <a:xfrm>
            <a:off x="457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507164" y="6405331"/>
            <a:ext cx="609600" cy="365125"/>
          </a:xfrm>
          <a:prstGeom prst="rect">
            <a:avLst/>
          </a:prstGeom>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1" y="304800"/>
            <a:ext cx="4948269" cy="719424"/>
          </a:xfrm>
        </p:spPr>
        <p:txBody>
          <a:bodyPr anchor="b"/>
          <a:lstStyle>
            <a:lvl1pPr algn="l">
              <a:defRPr sz="2200" b="0"/>
            </a:lvl1pPr>
          </a:lstStyle>
          <a:p>
            <a:r>
              <a:rPr lang="en-CA"/>
              <a:t>Click to edit Master title style</a:t>
            </a:r>
            <a:endParaRPr/>
          </a:p>
        </p:txBody>
      </p:sp>
      <p:sp>
        <p:nvSpPr>
          <p:cNvPr id="3" name="Content Placeholder 2"/>
          <p:cNvSpPr>
            <a:spLocks noGrp="1"/>
          </p:cNvSpPr>
          <p:nvPr>
            <p:ph idx="1"/>
          </p:nvPr>
        </p:nvSpPr>
        <p:spPr>
          <a:xfrm>
            <a:off x="3418113" y="2292825"/>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429001"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6553200" y="6356351"/>
            <a:ext cx="2133600" cy="365125"/>
          </a:xfrm>
          <a:prstGeom prst="rect">
            <a:avLst/>
          </a:prstGeom>
        </p:spPr>
        <p:txBody>
          <a:bodyPr/>
          <a:lstStyle/>
          <a:p>
            <a:pPr eaLnBrk="1" latinLnBrk="0" hangingPunct="1"/>
            <a:endParaRPr lang="en-US"/>
          </a:p>
        </p:txBody>
      </p:sp>
      <p:sp>
        <p:nvSpPr>
          <p:cNvPr id="6" name="Footer Placeholder 5"/>
          <p:cNvSpPr>
            <a:spLocks noGrp="1"/>
          </p:cNvSpPr>
          <p:nvPr>
            <p:ph type="ftr" sz="quarter" idx="11"/>
          </p:nvPr>
        </p:nvSpPr>
        <p:spPr>
          <a:xfrm>
            <a:off x="457200" y="6356351"/>
            <a:ext cx="28956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467544" y="6381328"/>
            <a:ext cx="609600" cy="365125"/>
          </a:xfrm>
          <a:prstGeom prst="rect">
            <a:avLst/>
          </a:prstGeom>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9952" y="2588088"/>
            <a:ext cx="4658570" cy="4105275"/>
          </a:xfrm>
          <a:prstGeom prst="rect">
            <a:avLst/>
          </a:prstGeom>
        </p:spPr>
        <p:txBody>
          <a:bodyPr vert="horz" lIns="91440" tIns="45720" rIns="91440" bIns="45720" rtlCol="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dirty="0"/>
          </a:p>
        </p:txBody>
      </p:sp>
      <p:cxnSp>
        <p:nvCxnSpPr>
          <p:cNvPr id="9" name="Straight Connector 8"/>
          <p:cNvCxnSpPr/>
          <p:nvPr userDrawn="1"/>
        </p:nvCxnSpPr>
        <p:spPr>
          <a:xfrm>
            <a:off x="237067" y="790220"/>
            <a:ext cx="8737600" cy="0"/>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58416" y="176184"/>
            <a:ext cx="5132784" cy="886968"/>
          </a:xfrm>
          <a:prstGeom prst="rect">
            <a:avLst/>
          </a:prstGeom>
          <a:solidFill>
            <a:srgbClr val="FFFFFF"/>
          </a:solidFill>
        </p:spPr>
        <p:txBody>
          <a:bodyPr vert="horz" lIns="91440" tIns="45720" rIns="91440" bIns="45720" rtlCol="0" anchor="b" anchorCtr="0">
            <a:noAutofit/>
          </a:bodyPr>
          <a:lstStyle/>
          <a:p>
            <a:r>
              <a:rPr lang="en-CA" dirty="0"/>
              <a:t>Click to edit Master title style</a:t>
            </a:r>
            <a:endParaRPr dirty="0"/>
          </a:p>
        </p:txBody>
      </p:sp>
      <p:sp>
        <p:nvSpPr>
          <p:cNvPr id="7" name="Slide Number Placeholder 5"/>
          <p:cNvSpPr>
            <a:spLocks noGrp="1"/>
          </p:cNvSpPr>
          <p:nvPr>
            <p:ph type="sldNum" sz="quarter" idx="4"/>
          </p:nvPr>
        </p:nvSpPr>
        <p:spPr>
          <a:xfrm>
            <a:off x="8519634" y="6453488"/>
            <a:ext cx="609600" cy="365125"/>
          </a:xfrm>
          <a:prstGeom prst="rect">
            <a:avLst/>
          </a:prstGeom>
        </p:spPr>
        <p:txBody>
          <a:bodyPr vert="horz" lIns="91440" tIns="45720" rIns="91440" bIns="45720" rtlCol="0" anchor="ctr"/>
          <a:lstStyle>
            <a:lvl1pPr algn="r">
              <a:defRPr sz="1200" b="0">
                <a:solidFill>
                  <a:schemeClr val="tx1">
                    <a:lumMod val="50000"/>
                    <a:lumOff val="50000"/>
                  </a:schemeClr>
                </a:solidFill>
                <a:latin typeface="Century Gothic"/>
                <a:cs typeface="Century Gothic"/>
              </a:defRPr>
            </a:lvl1pPr>
          </a:lstStyle>
          <a:p>
            <a:fld id="{FA84A37A-AFC2-4A01-80A1-FC20F2C0D5BB}" type="slidenum">
              <a:rPr lang="en-US" smtClean="0"/>
              <a:pPr/>
              <a:t>‹#›</a:t>
            </a:fld>
            <a:endParaRPr lang="en-US" dirty="0"/>
          </a:p>
        </p:txBody>
      </p:sp>
      <p:pic>
        <p:nvPicPr>
          <p:cNvPr id="8" name="Picture 7" descr="gwl_clr_E.eps"/>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 id="2147484446" r:id="rId18"/>
    <p:sldLayoutId id="2147484447" r:id="rId19"/>
  </p:sldLayoutIdLst>
  <p:hf hdr="0" ftr="0" dt="0"/>
  <p:txStyles>
    <p:titleStyle>
      <a:lvl1pPr algn="l" defTabSz="914400" rtl="0" eaLnBrk="1" latinLnBrk="0" hangingPunct="1">
        <a:spcBef>
          <a:spcPct val="0"/>
        </a:spcBef>
        <a:buNone/>
        <a:defRPr sz="2800" b="0" i="0" kern="1200">
          <a:solidFill>
            <a:srgbClr val="339966"/>
          </a:solidFill>
          <a:latin typeface="Century Gothic"/>
          <a:ea typeface="+mj-ea"/>
          <a:cs typeface="Century Gothic"/>
        </a:defRPr>
      </a:lvl1pPr>
    </p:titleStyle>
    <p:bodyStyle>
      <a:lvl1pPr marL="2286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1pPr>
      <a:lvl2pPr marL="4572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2pPr>
      <a:lvl3pPr marL="6858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3pPr>
      <a:lvl4pPr marL="9144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4pPr>
      <a:lvl5pPr marL="11430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9952" y="2588088"/>
            <a:ext cx="4658570" cy="4105275"/>
          </a:xfrm>
          <a:prstGeom prst="rect">
            <a:avLst/>
          </a:prstGeom>
        </p:spPr>
        <p:txBody>
          <a:bodyPr vert="horz" lIns="91440" tIns="45720" rIns="91440" bIns="45720" rtlCol="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dirty="0"/>
          </a:p>
        </p:txBody>
      </p:sp>
      <p:cxnSp>
        <p:nvCxnSpPr>
          <p:cNvPr id="9" name="Straight Connector 8"/>
          <p:cNvCxnSpPr/>
          <p:nvPr userDrawn="1"/>
        </p:nvCxnSpPr>
        <p:spPr>
          <a:xfrm>
            <a:off x="237067" y="790220"/>
            <a:ext cx="8737600" cy="0"/>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58416" y="176184"/>
            <a:ext cx="5132784" cy="886968"/>
          </a:xfrm>
          <a:prstGeom prst="rect">
            <a:avLst/>
          </a:prstGeom>
          <a:solidFill>
            <a:srgbClr val="FFFFFF"/>
          </a:solidFill>
        </p:spPr>
        <p:txBody>
          <a:bodyPr vert="horz" lIns="91440" tIns="45720" rIns="91440" bIns="45720" rtlCol="0" anchor="b" anchorCtr="0">
            <a:noAutofit/>
          </a:bodyPr>
          <a:lstStyle/>
          <a:p>
            <a:r>
              <a:rPr lang="en-CA" dirty="0"/>
              <a:t>Click to edit Master title style</a:t>
            </a:r>
            <a:endParaRPr dirty="0"/>
          </a:p>
        </p:txBody>
      </p:sp>
      <p:sp>
        <p:nvSpPr>
          <p:cNvPr id="8" name="Slide Number Placeholder 5"/>
          <p:cNvSpPr>
            <a:spLocks noGrp="1"/>
          </p:cNvSpPr>
          <p:nvPr>
            <p:ph type="sldNum" sz="quarter" idx="4"/>
          </p:nvPr>
        </p:nvSpPr>
        <p:spPr>
          <a:xfrm>
            <a:off x="8519634" y="6453488"/>
            <a:ext cx="609600" cy="365125"/>
          </a:xfrm>
          <a:prstGeom prst="rect">
            <a:avLst/>
          </a:prstGeom>
        </p:spPr>
        <p:txBody>
          <a:bodyPr vert="horz" lIns="91440" tIns="45720" rIns="91440" bIns="45720" rtlCol="0" anchor="ctr"/>
          <a:lstStyle>
            <a:lvl1pPr algn="r">
              <a:defRPr sz="1200" b="0">
                <a:solidFill>
                  <a:schemeClr val="tx1">
                    <a:lumMod val="50000"/>
                    <a:lumOff val="50000"/>
                  </a:schemeClr>
                </a:solidFill>
                <a:latin typeface="Century Gothic"/>
                <a:cs typeface="Century Gothic"/>
              </a:defRPr>
            </a:lvl1pPr>
          </a:lstStyle>
          <a:p>
            <a:fld id="{FA84A37A-AFC2-4A01-80A1-FC20F2C0D5BB}" type="slidenum">
              <a:rPr lang="en-US" smtClean="0"/>
              <a:pPr/>
              <a:t>‹#›</a:t>
            </a:fld>
            <a:endParaRPr lang="en-US" dirty="0"/>
          </a:p>
        </p:txBody>
      </p:sp>
      <p:pic>
        <p:nvPicPr>
          <p:cNvPr id="7" name="Picture 6" descr="gwl_clr_E.eps"/>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2542886060"/>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Lst>
  <p:hf hdr="0" ftr="0" dt="0"/>
  <p:txStyles>
    <p:titleStyle>
      <a:lvl1pPr algn="l" defTabSz="914400" rtl="0" eaLnBrk="1" latinLnBrk="0" hangingPunct="1">
        <a:spcBef>
          <a:spcPct val="0"/>
        </a:spcBef>
        <a:buNone/>
        <a:defRPr sz="2800" b="0" i="0" kern="1200">
          <a:solidFill>
            <a:srgbClr val="339966"/>
          </a:solidFill>
          <a:latin typeface="Century Gothic"/>
          <a:ea typeface="+mj-ea"/>
          <a:cs typeface="Century Gothic"/>
        </a:defRPr>
      </a:lvl1pPr>
    </p:titleStyle>
    <p:bodyStyle>
      <a:lvl1pPr marL="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1pPr>
      <a:lvl2pPr marL="2286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2pPr>
      <a:lvl3pPr marL="4572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3pPr>
      <a:lvl4pPr marL="6858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4pPr>
      <a:lvl5pPr marL="9144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9952" y="2588088"/>
            <a:ext cx="4658570" cy="4105275"/>
          </a:xfrm>
          <a:prstGeom prst="rect">
            <a:avLst/>
          </a:prstGeom>
        </p:spPr>
        <p:txBody>
          <a:bodyPr vert="horz" lIns="91440" tIns="45720" rIns="91440" bIns="45720" rtlCol="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dirty="0"/>
          </a:p>
        </p:txBody>
      </p:sp>
      <p:cxnSp>
        <p:nvCxnSpPr>
          <p:cNvPr id="9" name="Straight Connector 8"/>
          <p:cNvCxnSpPr/>
          <p:nvPr userDrawn="1"/>
        </p:nvCxnSpPr>
        <p:spPr>
          <a:xfrm>
            <a:off x="237067" y="790220"/>
            <a:ext cx="8737600" cy="0"/>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58416" y="176184"/>
            <a:ext cx="5132784" cy="886968"/>
          </a:xfrm>
          <a:prstGeom prst="rect">
            <a:avLst/>
          </a:prstGeom>
          <a:solidFill>
            <a:srgbClr val="FFFFFF"/>
          </a:solidFill>
        </p:spPr>
        <p:txBody>
          <a:bodyPr vert="horz" lIns="91440" tIns="45720" rIns="91440" bIns="45720" rtlCol="0" anchor="b" anchorCtr="0">
            <a:noAutofit/>
          </a:bodyPr>
          <a:lstStyle/>
          <a:p>
            <a:r>
              <a:rPr lang="en-CA" dirty="0"/>
              <a:t>Click to edit Master title style</a:t>
            </a:r>
            <a:endParaRPr dirty="0"/>
          </a:p>
        </p:txBody>
      </p:sp>
      <p:sp>
        <p:nvSpPr>
          <p:cNvPr id="8" name="Slide Number Placeholder 5"/>
          <p:cNvSpPr>
            <a:spLocks noGrp="1"/>
          </p:cNvSpPr>
          <p:nvPr>
            <p:ph type="sldNum" sz="quarter" idx="4"/>
          </p:nvPr>
        </p:nvSpPr>
        <p:spPr>
          <a:xfrm>
            <a:off x="8519634" y="6453488"/>
            <a:ext cx="609600" cy="365125"/>
          </a:xfrm>
          <a:prstGeom prst="rect">
            <a:avLst/>
          </a:prstGeom>
        </p:spPr>
        <p:txBody>
          <a:bodyPr vert="horz" lIns="91440" tIns="45720" rIns="91440" bIns="45720" rtlCol="0" anchor="ctr"/>
          <a:lstStyle>
            <a:lvl1pPr algn="r">
              <a:defRPr sz="1200" b="0">
                <a:solidFill>
                  <a:schemeClr val="tx1">
                    <a:lumMod val="50000"/>
                    <a:lumOff val="50000"/>
                  </a:schemeClr>
                </a:solidFill>
                <a:latin typeface="Century Gothic"/>
                <a:cs typeface="Century Gothic"/>
              </a:defRPr>
            </a:lvl1pPr>
          </a:lstStyle>
          <a:p>
            <a:fld id="{FA84A37A-AFC2-4A01-80A1-FC20F2C0D5BB}" type="slidenum">
              <a:rPr lang="en-US" smtClean="0"/>
              <a:pPr/>
              <a:t>‹#›</a:t>
            </a:fld>
            <a:endParaRPr lang="en-US" dirty="0"/>
          </a:p>
        </p:txBody>
      </p:sp>
      <p:pic>
        <p:nvPicPr>
          <p:cNvPr id="7" name="Picture 6" descr="gwl_clr_E.eps"/>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2542886060"/>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 id="2147484423" r:id="rId15"/>
    <p:sldLayoutId id="2147484424" r:id="rId16"/>
    <p:sldLayoutId id="2147484425" r:id="rId17"/>
    <p:sldLayoutId id="2147484426" r:id="rId18"/>
  </p:sldLayoutIdLst>
  <p:hf hdr="0" ftr="0" dt="0"/>
  <p:txStyles>
    <p:titleStyle>
      <a:lvl1pPr algn="l" defTabSz="914400" rtl="0" eaLnBrk="1" latinLnBrk="0" hangingPunct="1">
        <a:spcBef>
          <a:spcPct val="0"/>
        </a:spcBef>
        <a:buNone/>
        <a:defRPr sz="2800" b="0" i="0" kern="1200">
          <a:solidFill>
            <a:srgbClr val="339966"/>
          </a:solidFill>
          <a:latin typeface="Century Gothic"/>
          <a:ea typeface="+mj-ea"/>
          <a:cs typeface="Century Gothic"/>
        </a:defRPr>
      </a:lvl1pPr>
    </p:titleStyle>
    <p:bodyStyle>
      <a:lvl1pPr marL="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1pPr>
      <a:lvl2pPr marL="2286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2pPr>
      <a:lvl3pPr marL="4572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3pPr>
      <a:lvl4pPr marL="6858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4pPr>
      <a:lvl5pPr marL="9144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9952" y="2588088"/>
            <a:ext cx="4658570" cy="4105275"/>
          </a:xfrm>
          <a:prstGeom prst="rect">
            <a:avLst/>
          </a:prstGeom>
        </p:spPr>
        <p:txBody>
          <a:bodyPr vert="horz" lIns="91440" tIns="45720" rIns="91440" bIns="45720" rtlCol="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dirty="0"/>
          </a:p>
        </p:txBody>
      </p:sp>
      <p:cxnSp>
        <p:nvCxnSpPr>
          <p:cNvPr id="9" name="Straight Connector 8"/>
          <p:cNvCxnSpPr/>
          <p:nvPr userDrawn="1"/>
        </p:nvCxnSpPr>
        <p:spPr>
          <a:xfrm>
            <a:off x="237067" y="790220"/>
            <a:ext cx="8737600" cy="0"/>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58416" y="176184"/>
            <a:ext cx="5132784" cy="886968"/>
          </a:xfrm>
          <a:prstGeom prst="rect">
            <a:avLst/>
          </a:prstGeom>
          <a:solidFill>
            <a:srgbClr val="FFFFFF"/>
          </a:solidFill>
        </p:spPr>
        <p:txBody>
          <a:bodyPr vert="horz" lIns="91440" tIns="45720" rIns="91440" bIns="45720" rtlCol="0" anchor="b" anchorCtr="0">
            <a:noAutofit/>
          </a:bodyPr>
          <a:lstStyle/>
          <a:p>
            <a:r>
              <a:rPr lang="en-CA" dirty="0"/>
              <a:t>Click to edit Master title style</a:t>
            </a:r>
            <a:endParaRPr dirty="0"/>
          </a:p>
        </p:txBody>
      </p:sp>
      <p:sp>
        <p:nvSpPr>
          <p:cNvPr id="8" name="Slide Number Placeholder 5"/>
          <p:cNvSpPr>
            <a:spLocks noGrp="1"/>
          </p:cNvSpPr>
          <p:nvPr>
            <p:ph type="sldNum" sz="quarter" idx="4"/>
          </p:nvPr>
        </p:nvSpPr>
        <p:spPr>
          <a:xfrm>
            <a:off x="8519634" y="6453488"/>
            <a:ext cx="609600" cy="365125"/>
          </a:xfrm>
          <a:prstGeom prst="rect">
            <a:avLst/>
          </a:prstGeom>
        </p:spPr>
        <p:txBody>
          <a:bodyPr vert="horz" lIns="91440" tIns="45720" rIns="91440" bIns="45720" rtlCol="0" anchor="ctr"/>
          <a:lstStyle>
            <a:lvl1pPr algn="r">
              <a:defRPr sz="1200" b="0">
                <a:solidFill>
                  <a:schemeClr val="tx1">
                    <a:lumMod val="50000"/>
                    <a:lumOff val="50000"/>
                  </a:schemeClr>
                </a:solidFill>
                <a:latin typeface="Century Gothic"/>
                <a:cs typeface="Century Gothic"/>
              </a:defRPr>
            </a:lvl1pPr>
          </a:lstStyle>
          <a:p>
            <a:fld id="{FA84A37A-AFC2-4A01-80A1-FC20F2C0D5BB}" type="slidenum">
              <a:rPr lang="en-US" smtClean="0"/>
              <a:pPr/>
              <a:t>‹#›</a:t>
            </a:fld>
            <a:endParaRPr lang="en-US" dirty="0"/>
          </a:p>
        </p:txBody>
      </p:sp>
      <p:pic>
        <p:nvPicPr>
          <p:cNvPr id="7" name="Picture 6" descr="gwl_clr_E.eps"/>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6804248" y="6165304"/>
            <a:ext cx="1936659" cy="436985"/>
          </a:xfrm>
          <a:prstGeom prst="rect">
            <a:avLst/>
          </a:prstGeom>
        </p:spPr>
      </p:pic>
    </p:spTree>
    <p:extLst>
      <p:ext uri="{BB962C8B-B14F-4D97-AF65-F5344CB8AC3E}">
        <p14:creationId xmlns:p14="http://schemas.microsoft.com/office/powerpoint/2010/main" val="254288606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Lst>
  <p:hf hdr="0" ftr="0" dt="0"/>
  <p:txStyles>
    <p:titleStyle>
      <a:lvl1pPr algn="l" defTabSz="914400" rtl="0" eaLnBrk="1" latinLnBrk="0" hangingPunct="1">
        <a:spcBef>
          <a:spcPct val="0"/>
        </a:spcBef>
        <a:buNone/>
        <a:defRPr sz="2800" b="0" i="0" kern="1200">
          <a:solidFill>
            <a:srgbClr val="339966"/>
          </a:solidFill>
          <a:latin typeface="Century Gothic"/>
          <a:ea typeface="+mj-ea"/>
          <a:cs typeface="Century Gothic"/>
        </a:defRPr>
      </a:lvl1pPr>
    </p:titleStyle>
    <p:bodyStyle>
      <a:lvl1pPr marL="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1pPr>
      <a:lvl2pPr marL="2286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2pPr>
      <a:lvl3pPr marL="4572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3pPr>
      <a:lvl4pPr marL="6858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4pPr>
      <a:lvl5pPr marL="914400" indent="0" algn="l" defTabSz="914400" rtl="0" eaLnBrk="1" latinLnBrk="0" hangingPunct="1">
        <a:spcBef>
          <a:spcPts val="600"/>
        </a:spcBef>
        <a:buClr>
          <a:schemeClr val="accent1"/>
        </a:buClr>
        <a:buSzPct val="130000"/>
        <a:buFont typeface="Arial"/>
        <a:buNone/>
        <a:defRPr sz="1800" kern="1200">
          <a:solidFill>
            <a:schemeClr val="tx1">
              <a:lumMod val="65000"/>
              <a:lumOff val="35000"/>
            </a:schemeClr>
          </a:solidFill>
          <a:latin typeface="Century Gothic"/>
          <a:ea typeface="+mn-ea"/>
          <a:cs typeface="Century Gothic"/>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1.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8.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emf"/><Relationship Id="rId5" Type="http://schemas.openxmlformats.org/officeDocument/2006/relationships/oleObject" Target="../embeddings/oleObject10.bin"/><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30.emf"/><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32.emf"/><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34.emf"/><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6.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wl_clr_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4938" y="5456770"/>
            <a:ext cx="1936659" cy="381745"/>
          </a:xfrm>
          <a:prstGeom prst="rect">
            <a:avLst/>
          </a:prstGeom>
        </p:spPr>
      </p:pic>
      <p:sp>
        <p:nvSpPr>
          <p:cNvPr id="11" name="Rectangle 10"/>
          <p:cNvSpPr/>
          <p:nvPr/>
        </p:nvSpPr>
        <p:spPr>
          <a:xfrm>
            <a:off x="0" y="2704786"/>
            <a:ext cx="9144000" cy="1371600"/>
          </a:xfrm>
          <a:prstGeom prst="rect">
            <a:avLst/>
          </a:prstGeom>
          <a:solidFill>
            <a:srgbClr val="339966"/>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3"/>
          <p:cNvSpPr txBox="1">
            <a:spLocks/>
          </p:cNvSpPr>
          <p:nvPr/>
        </p:nvSpPr>
        <p:spPr>
          <a:xfrm>
            <a:off x="1" y="2713762"/>
            <a:ext cx="8799754" cy="1473200"/>
          </a:xfrm>
          <a:prstGeom prst="rect">
            <a:avLst/>
          </a:prstGeom>
        </p:spPr>
        <p:txBody>
          <a:bodyPr/>
          <a:lstStyle>
            <a:defPPr>
              <a:defRPr lang="en-US"/>
            </a:defPPr>
            <a:lvl1pPr algn="ctr" rtl="0" eaLnBrk="0" fontAlgn="base" hangingPunct="0">
              <a:spcBef>
                <a:spcPct val="0"/>
              </a:spcBef>
              <a:spcAft>
                <a:spcPct val="0"/>
              </a:spcAft>
              <a:defRPr sz="2200" kern="1200">
                <a:solidFill>
                  <a:schemeClr val="tx1"/>
                </a:solidFill>
                <a:latin typeface="Times" charset="0"/>
                <a:ea typeface="MS PGothic" pitchFamily="34" charset="-128"/>
                <a:cs typeface="+mn-cs"/>
              </a:defRPr>
            </a:lvl1pPr>
            <a:lvl2pPr marL="409575" indent="47625" algn="ctr" rtl="0" eaLnBrk="0" fontAlgn="base" hangingPunct="0">
              <a:spcBef>
                <a:spcPct val="0"/>
              </a:spcBef>
              <a:spcAft>
                <a:spcPct val="0"/>
              </a:spcAft>
              <a:defRPr sz="2200" kern="1200">
                <a:solidFill>
                  <a:schemeClr val="tx1"/>
                </a:solidFill>
                <a:latin typeface="Times" charset="0"/>
                <a:ea typeface="MS PGothic" pitchFamily="34" charset="-128"/>
                <a:cs typeface="+mn-cs"/>
              </a:defRPr>
            </a:lvl2pPr>
            <a:lvl3pPr marL="819150" indent="95250" algn="ctr" rtl="0" eaLnBrk="0" fontAlgn="base" hangingPunct="0">
              <a:spcBef>
                <a:spcPct val="0"/>
              </a:spcBef>
              <a:spcAft>
                <a:spcPct val="0"/>
              </a:spcAft>
              <a:defRPr sz="2200" kern="1200">
                <a:solidFill>
                  <a:schemeClr val="tx1"/>
                </a:solidFill>
                <a:latin typeface="Times" charset="0"/>
                <a:ea typeface="MS PGothic" pitchFamily="34" charset="-128"/>
                <a:cs typeface="+mn-cs"/>
              </a:defRPr>
            </a:lvl3pPr>
            <a:lvl4pPr marL="1230313" indent="141288" algn="ctr" rtl="0" eaLnBrk="0" fontAlgn="base" hangingPunct="0">
              <a:spcBef>
                <a:spcPct val="0"/>
              </a:spcBef>
              <a:spcAft>
                <a:spcPct val="0"/>
              </a:spcAft>
              <a:defRPr sz="2200" kern="1200">
                <a:solidFill>
                  <a:schemeClr val="tx1"/>
                </a:solidFill>
                <a:latin typeface="Times" charset="0"/>
                <a:ea typeface="MS PGothic" pitchFamily="34" charset="-128"/>
                <a:cs typeface="+mn-cs"/>
              </a:defRPr>
            </a:lvl4pPr>
            <a:lvl5pPr marL="1639888" indent="188913" algn="ctr" rtl="0" eaLnBrk="0" fontAlgn="base" hangingPunct="0">
              <a:spcBef>
                <a:spcPct val="0"/>
              </a:spcBef>
              <a:spcAft>
                <a:spcPct val="0"/>
              </a:spcAft>
              <a:defRPr sz="2200" kern="1200">
                <a:solidFill>
                  <a:schemeClr val="tx1"/>
                </a:solidFill>
                <a:latin typeface="Times" charset="0"/>
                <a:ea typeface="MS PGothic" pitchFamily="34" charset="-128"/>
                <a:cs typeface="+mn-cs"/>
              </a:defRPr>
            </a:lvl5pPr>
            <a:lvl6pPr marL="2286000" algn="l" defTabSz="914400" rtl="0" eaLnBrk="1" latinLnBrk="0" hangingPunct="1">
              <a:defRPr sz="2200" kern="1200">
                <a:solidFill>
                  <a:schemeClr val="tx1"/>
                </a:solidFill>
                <a:latin typeface="Times" charset="0"/>
                <a:ea typeface="MS PGothic" pitchFamily="34" charset="-128"/>
                <a:cs typeface="+mn-cs"/>
              </a:defRPr>
            </a:lvl6pPr>
            <a:lvl7pPr marL="2743200" algn="l" defTabSz="914400" rtl="0" eaLnBrk="1" latinLnBrk="0" hangingPunct="1">
              <a:defRPr sz="2200" kern="1200">
                <a:solidFill>
                  <a:schemeClr val="tx1"/>
                </a:solidFill>
                <a:latin typeface="Times" charset="0"/>
                <a:ea typeface="MS PGothic" pitchFamily="34" charset="-128"/>
                <a:cs typeface="+mn-cs"/>
              </a:defRPr>
            </a:lvl7pPr>
            <a:lvl8pPr marL="3200400" algn="l" defTabSz="914400" rtl="0" eaLnBrk="1" latinLnBrk="0" hangingPunct="1">
              <a:defRPr sz="2200" kern="1200">
                <a:solidFill>
                  <a:schemeClr val="tx1"/>
                </a:solidFill>
                <a:latin typeface="Times" charset="0"/>
                <a:ea typeface="MS PGothic" pitchFamily="34" charset="-128"/>
                <a:cs typeface="+mn-cs"/>
              </a:defRPr>
            </a:lvl8pPr>
            <a:lvl9pPr marL="3657600" algn="l" defTabSz="914400" rtl="0" eaLnBrk="1" latinLnBrk="0" hangingPunct="1">
              <a:defRPr sz="2200" kern="1200">
                <a:solidFill>
                  <a:schemeClr val="tx1"/>
                </a:solidFill>
                <a:latin typeface="Times" charset="0"/>
                <a:ea typeface="MS PGothic" pitchFamily="34" charset="-128"/>
                <a:cs typeface="+mn-cs"/>
              </a:defRPr>
            </a:lvl9pPr>
          </a:lstStyle>
          <a:p>
            <a:r>
              <a:rPr lang="en-CA" sz="3500" dirty="0">
                <a:solidFill>
                  <a:srgbClr val="FFFFFF"/>
                </a:solidFill>
                <a:latin typeface="Calibri Light" panose="020F0302020204030204" pitchFamily="34" charset="0"/>
                <a:cs typeface="Arial" panose="020B0604020202020204" pitchFamily="34" charset="0"/>
              </a:rPr>
              <a:t>Benefits Alliance Group</a:t>
            </a:r>
          </a:p>
          <a:p>
            <a:r>
              <a:rPr lang="en-CA" sz="2000" dirty="0">
                <a:solidFill>
                  <a:srgbClr val="FFFFFF"/>
                </a:solidFill>
                <a:latin typeface="Calibri Light" panose="020F0302020204030204" pitchFamily="34" charset="0"/>
                <a:cs typeface="Arial" panose="020B0604020202020204" pitchFamily="34" charset="0"/>
              </a:rPr>
              <a:t>2018 Fall Conference</a:t>
            </a:r>
          </a:p>
          <a:p>
            <a:r>
              <a:rPr lang="en-CA" sz="2000" dirty="0">
                <a:solidFill>
                  <a:srgbClr val="FFFFFF"/>
                </a:solidFill>
                <a:latin typeface="Calibri Light" panose="020F0302020204030204" pitchFamily="34" charset="0"/>
                <a:cs typeface="Arial" panose="020B0604020202020204" pitchFamily="34" charset="0"/>
              </a:rPr>
              <a:t>Drug Trends and Drug Adherence </a:t>
            </a:r>
          </a:p>
          <a:p>
            <a:endParaRPr lang="en-CA" sz="2000" dirty="0">
              <a:solidFill>
                <a:srgbClr val="FFFFFF"/>
              </a:solidFill>
              <a:latin typeface="Calibri Light" panose="020F0302020204030204" pitchFamily="34" charset="0"/>
              <a:cs typeface="Arial" panose="020B0604020202020204" pitchFamily="34" charset="0"/>
            </a:endParaRPr>
          </a:p>
          <a:p>
            <a:endParaRPr lang="en-CA" sz="2000" dirty="0">
              <a:solidFill>
                <a:srgbClr val="FFFFFF"/>
              </a:solidFill>
              <a:latin typeface="Calibri Light" panose="020F0302020204030204" pitchFamily="34" charset="0"/>
              <a:cs typeface="Arial" panose="020B0604020202020204" pitchFamily="34" charset="0"/>
            </a:endParaRPr>
          </a:p>
          <a:p>
            <a:r>
              <a:rPr lang="en-CA" sz="2000" b="1" dirty="0">
                <a:latin typeface="Calibri Light" panose="020F0302020204030204" pitchFamily="34" charset="0"/>
                <a:cs typeface="Arial" panose="020B0604020202020204" pitchFamily="34" charset="0"/>
              </a:rPr>
              <a:t>Barbara A. Martinez</a:t>
            </a:r>
          </a:p>
          <a:p>
            <a:r>
              <a:rPr lang="en-CA" sz="2000" b="1" dirty="0">
                <a:latin typeface="Calibri Light" panose="020F0302020204030204" pitchFamily="34" charset="0"/>
                <a:cs typeface="Arial" panose="020B0604020202020204" pitchFamily="34" charset="0"/>
              </a:rPr>
              <a:t>Tuesday October 2, 2018</a:t>
            </a:r>
          </a:p>
        </p:txBody>
      </p:sp>
    </p:spTree>
    <p:extLst>
      <p:ext uri="{BB962C8B-B14F-4D97-AF65-F5344CB8AC3E}">
        <p14:creationId xmlns:p14="http://schemas.microsoft.com/office/powerpoint/2010/main" val="87803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230521" y="1095855"/>
            <a:ext cx="8667750" cy="5095875"/>
          </a:xfrm>
          <a:prstGeom prst="rect">
            <a:avLst/>
          </a:prstGeom>
        </p:spPr>
      </p:pic>
      <p:sp>
        <p:nvSpPr>
          <p:cNvPr id="2" name="Title 1"/>
          <p:cNvSpPr>
            <a:spLocks noGrp="1"/>
          </p:cNvSpPr>
          <p:nvPr>
            <p:ph type="title"/>
          </p:nvPr>
        </p:nvSpPr>
        <p:spPr>
          <a:xfrm>
            <a:off x="427590" y="243282"/>
            <a:ext cx="8272518" cy="795366"/>
          </a:xfrm>
        </p:spPr>
        <p:txBody>
          <a:bodyPr/>
          <a:lstStyle/>
          <a:p>
            <a:r>
              <a:rPr lang="en-US" sz="1600" dirty="0">
                <a:latin typeface="Calibri Light" pitchFamily="34" charset="0"/>
              </a:rPr>
              <a:t>DRUG TRENDS: AVERAGE AMOUNTS </a:t>
            </a:r>
            <a:r>
              <a:rPr lang="en-US" sz="1600">
                <a:latin typeface="Calibri Light" pitchFamily="34" charset="0"/>
              </a:rPr>
              <a:t>PER PRESCRIPTION</a:t>
            </a:r>
            <a:r>
              <a:rPr lang="en-US" dirty="0">
                <a:latin typeface="Calibri Light" pitchFamily="34" charset="0"/>
              </a:rPr>
              <a:t/>
            </a:r>
            <a:br>
              <a:rPr lang="en-US" dirty="0">
                <a:latin typeface="Calibri Light" pitchFamily="34" charset="0"/>
              </a:rPr>
            </a:br>
            <a:r>
              <a:rPr lang="en-US" dirty="0">
                <a:latin typeface="Calibri Light" pitchFamily="34" charset="0"/>
              </a:rPr>
              <a:t>Average </a:t>
            </a:r>
            <a:r>
              <a:rPr lang="en-US">
                <a:latin typeface="Calibri Light" pitchFamily="34" charset="0"/>
              </a:rPr>
              <a:t>Covered Amount per Prescription by </a:t>
            </a:r>
            <a:r>
              <a:rPr lang="en-US" dirty="0">
                <a:latin typeface="Calibri Light" pitchFamily="34" charset="0"/>
              </a:rPr>
              <a:t>Province</a:t>
            </a:r>
          </a:p>
        </p:txBody>
      </p:sp>
      <p:pic>
        <p:nvPicPr>
          <p:cNvPr id="23" name="Picture 8" descr="C:\Users\sddc\AppData\Local\Microsoft\Windows\Temporary Internet Files\Content.IE5\YLH32851\Flag_of_Canada_%28leaf%29.svg[1].png"/>
          <p:cNvPicPr>
            <a:picLocks noChangeAspect="1" noChangeArrowheads="1"/>
          </p:cNvPicPr>
          <p:nvPr/>
        </p:nvPicPr>
        <p:blipFill>
          <a:blip r:embed="rId4"/>
          <a:srcRect/>
          <a:stretch>
            <a:fillRect/>
          </a:stretch>
        </p:blipFill>
        <p:spPr bwMode="auto">
          <a:xfrm>
            <a:off x="7051923" y="932429"/>
            <a:ext cx="1250242" cy="1352006"/>
          </a:xfrm>
          <a:prstGeom prst="rect">
            <a:avLst/>
          </a:prstGeom>
          <a:noFill/>
          <a:ln w="9525">
            <a:noFill/>
            <a:miter lim="800000"/>
            <a:headEnd/>
            <a:tailEnd/>
          </a:ln>
        </p:spPr>
      </p:pic>
      <p:sp>
        <p:nvSpPr>
          <p:cNvPr id="12" name="Rounded Rectangular Callout 11"/>
          <p:cNvSpPr/>
          <p:nvPr/>
        </p:nvSpPr>
        <p:spPr>
          <a:xfrm>
            <a:off x="230521" y="2719505"/>
            <a:ext cx="1432491" cy="640080"/>
          </a:xfrm>
          <a:prstGeom prst="wedgeRoundRectCallout">
            <a:avLst>
              <a:gd name="adj1" fmla="val -8516"/>
              <a:gd name="adj2" fmla="val 131199"/>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dirty="0">
                <a:solidFill>
                  <a:schemeClr val="tx1">
                    <a:lumMod val="65000"/>
                    <a:lumOff val="35000"/>
                  </a:schemeClr>
                </a:solidFill>
                <a:latin typeface="Calibri Light" pitchFamily="34" charset="0"/>
              </a:rPr>
              <a:t>British Columbia</a:t>
            </a:r>
          </a:p>
          <a:p>
            <a:pPr algn="l"/>
            <a:r>
              <a:rPr lang="en-CA" sz="1400" b="1" dirty="0">
                <a:solidFill>
                  <a:srgbClr val="339966"/>
                </a:solidFill>
                <a:latin typeface="Calibri Light" pitchFamily="34" charset="0"/>
              </a:rPr>
              <a:t>  I.C. $54</a:t>
            </a:r>
          </a:p>
          <a:p>
            <a:pPr algn="l"/>
            <a:r>
              <a:rPr lang="en-CA" sz="1400" b="1" dirty="0">
                <a:solidFill>
                  <a:srgbClr val="339966"/>
                </a:solidFill>
                <a:latin typeface="Calibri Light" pitchFamily="34" charset="0"/>
              </a:rPr>
              <a:t>  D.F. $10</a:t>
            </a:r>
            <a:endParaRPr lang="en-US" sz="1400" b="1" dirty="0">
              <a:solidFill>
                <a:srgbClr val="339966"/>
              </a:solidFill>
              <a:latin typeface="Calibri Light" pitchFamily="34" charset="0"/>
            </a:endParaRPr>
          </a:p>
        </p:txBody>
      </p:sp>
      <p:sp>
        <p:nvSpPr>
          <p:cNvPr id="13" name="Rounded Rectangular Callout 12"/>
          <p:cNvSpPr/>
          <p:nvPr/>
        </p:nvSpPr>
        <p:spPr>
          <a:xfrm>
            <a:off x="839045" y="4854681"/>
            <a:ext cx="1380335" cy="640080"/>
          </a:xfrm>
          <a:prstGeom prst="wedgeRoundRectCallout">
            <a:avLst>
              <a:gd name="adj1" fmla="val 35915"/>
              <a:gd name="adj2" fmla="val -95194"/>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Alberta</a:t>
            </a:r>
          </a:p>
          <a:p>
            <a:pPr algn="l"/>
            <a:r>
              <a:rPr lang="en-CA" sz="1400" b="1">
                <a:solidFill>
                  <a:srgbClr val="339966"/>
                </a:solidFill>
                <a:latin typeface="Calibri Light" pitchFamily="34" charset="0"/>
              </a:rPr>
              <a:t>  I.C. $60</a:t>
            </a:r>
          </a:p>
          <a:p>
            <a:pPr algn="l"/>
            <a:r>
              <a:rPr lang="en-CA" sz="1400" b="1">
                <a:solidFill>
                  <a:srgbClr val="339966"/>
                </a:solidFill>
                <a:latin typeface="Calibri Light" pitchFamily="34" charset="0"/>
              </a:rPr>
              <a:t>  D.F. $11</a:t>
            </a:r>
            <a:endParaRPr lang="en-US" sz="1400" b="1" dirty="0">
              <a:solidFill>
                <a:srgbClr val="339966"/>
              </a:solidFill>
              <a:latin typeface="Calibri Light" pitchFamily="34" charset="0"/>
            </a:endParaRPr>
          </a:p>
        </p:txBody>
      </p:sp>
      <p:sp>
        <p:nvSpPr>
          <p:cNvPr id="14" name="Rounded Rectangular Callout 13"/>
          <p:cNvSpPr/>
          <p:nvPr/>
        </p:nvSpPr>
        <p:spPr>
          <a:xfrm>
            <a:off x="2458913" y="3028085"/>
            <a:ext cx="1266623" cy="640080"/>
          </a:xfrm>
          <a:prstGeom prst="wedgeRoundRectCallout">
            <a:avLst>
              <a:gd name="adj1" fmla="val -10374"/>
              <a:gd name="adj2" fmla="val 145032"/>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Saskatchewan</a:t>
            </a:r>
          </a:p>
          <a:p>
            <a:pPr algn="l"/>
            <a:r>
              <a:rPr lang="en-CA" sz="1400" b="1">
                <a:solidFill>
                  <a:srgbClr val="339966"/>
                </a:solidFill>
                <a:latin typeface="Calibri Light" pitchFamily="34" charset="0"/>
              </a:rPr>
              <a:t>  I.C. $45</a:t>
            </a:r>
          </a:p>
          <a:p>
            <a:pPr algn="l"/>
            <a:r>
              <a:rPr lang="en-CA" sz="1400" b="1">
                <a:solidFill>
                  <a:srgbClr val="339966"/>
                </a:solidFill>
                <a:latin typeface="Calibri Light" pitchFamily="34" charset="0"/>
              </a:rPr>
              <a:t>  D.F. $11</a:t>
            </a:r>
            <a:endParaRPr lang="en-US" sz="1400" b="1" dirty="0">
              <a:solidFill>
                <a:srgbClr val="339966"/>
              </a:solidFill>
              <a:latin typeface="Calibri Light" pitchFamily="34" charset="0"/>
            </a:endParaRPr>
          </a:p>
        </p:txBody>
      </p:sp>
      <p:sp>
        <p:nvSpPr>
          <p:cNvPr id="15" name="Rounded Rectangular Callout 14"/>
          <p:cNvSpPr/>
          <p:nvPr/>
        </p:nvSpPr>
        <p:spPr>
          <a:xfrm>
            <a:off x="3954608" y="3526485"/>
            <a:ext cx="1170878" cy="640080"/>
          </a:xfrm>
          <a:prstGeom prst="wedgeRoundRectCallout">
            <a:avLst>
              <a:gd name="adj1" fmla="val -51426"/>
              <a:gd name="adj2" fmla="val 96457"/>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Manitoba</a:t>
            </a:r>
          </a:p>
          <a:p>
            <a:pPr algn="l"/>
            <a:r>
              <a:rPr lang="en-CA" sz="1400" b="1">
                <a:solidFill>
                  <a:srgbClr val="339966"/>
                </a:solidFill>
                <a:latin typeface="Calibri Light" pitchFamily="34" charset="0"/>
              </a:rPr>
              <a:t>  I.C. $40</a:t>
            </a:r>
          </a:p>
          <a:p>
            <a:pPr algn="l"/>
            <a:r>
              <a:rPr lang="en-CA" sz="1400" b="1">
                <a:solidFill>
                  <a:srgbClr val="339966"/>
                </a:solidFill>
                <a:latin typeface="Calibri Light" pitchFamily="34" charset="0"/>
              </a:rPr>
              <a:t>  D.F. $11</a:t>
            </a:r>
            <a:endParaRPr lang="en-US" sz="1400" b="1" dirty="0">
              <a:solidFill>
                <a:srgbClr val="339966"/>
              </a:solidFill>
              <a:latin typeface="Calibri Light" pitchFamily="34" charset="0"/>
            </a:endParaRPr>
          </a:p>
        </p:txBody>
      </p:sp>
      <p:sp>
        <p:nvSpPr>
          <p:cNvPr id="16" name="Rounded Rectangular Callout 15"/>
          <p:cNvSpPr/>
          <p:nvPr/>
        </p:nvSpPr>
        <p:spPr>
          <a:xfrm>
            <a:off x="3799915" y="5458841"/>
            <a:ext cx="1349298" cy="640080"/>
          </a:xfrm>
          <a:prstGeom prst="wedgeRoundRectCallout">
            <a:avLst>
              <a:gd name="adj1" fmla="val 28346"/>
              <a:gd name="adj2" fmla="val -105974"/>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Ontario</a:t>
            </a:r>
          </a:p>
          <a:p>
            <a:pPr algn="l"/>
            <a:r>
              <a:rPr lang="en-CA" sz="1400" b="1">
                <a:solidFill>
                  <a:srgbClr val="339966"/>
                </a:solidFill>
                <a:latin typeface="Calibri Light" pitchFamily="34" charset="0"/>
              </a:rPr>
              <a:t>  I.C. $65</a:t>
            </a:r>
          </a:p>
          <a:p>
            <a:pPr algn="l"/>
            <a:r>
              <a:rPr lang="en-CA" sz="1400" b="1">
                <a:solidFill>
                  <a:srgbClr val="339966"/>
                </a:solidFill>
                <a:latin typeface="Calibri Light" pitchFamily="34" charset="0"/>
              </a:rPr>
              <a:t>  D.F. $9</a:t>
            </a:r>
            <a:endParaRPr lang="en-US" sz="1400" b="1" dirty="0">
              <a:solidFill>
                <a:srgbClr val="339966"/>
              </a:solidFill>
              <a:latin typeface="Calibri Light" pitchFamily="34" charset="0"/>
            </a:endParaRPr>
          </a:p>
        </p:txBody>
      </p:sp>
      <p:sp>
        <p:nvSpPr>
          <p:cNvPr id="17" name="Rounded Rectangular Callout 16"/>
          <p:cNvSpPr/>
          <p:nvPr/>
        </p:nvSpPr>
        <p:spPr>
          <a:xfrm>
            <a:off x="5303014" y="3796513"/>
            <a:ext cx="1375131" cy="640080"/>
          </a:xfrm>
          <a:prstGeom prst="wedgeRoundRectCallout">
            <a:avLst>
              <a:gd name="adj1" fmla="val 30873"/>
              <a:gd name="adj2" fmla="val 120603"/>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Quebec</a:t>
            </a:r>
          </a:p>
          <a:p>
            <a:pPr algn="l"/>
            <a:r>
              <a:rPr lang="en-CA" sz="1400" b="1">
                <a:solidFill>
                  <a:srgbClr val="339966"/>
                </a:solidFill>
                <a:latin typeface="Calibri Light" pitchFamily="34" charset="0"/>
              </a:rPr>
              <a:t>  I.C. $35</a:t>
            </a:r>
          </a:p>
          <a:p>
            <a:pPr algn="l"/>
            <a:r>
              <a:rPr lang="en-CA" sz="1400" b="1">
                <a:solidFill>
                  <a:srgbClr val="339966"/>
                </a:solidFill>
                <a:latin typeface="Calibri Light" pitchFamily="34" charset="0"/>
              </a:rPr>
              <a:t>  D.F. $10</a:t>
            </a:r>
            <a:endParaRPr lang="en-US" sz="1400" b="1" dirty="0">
              <a:solidFill>
                <a:srgbClr val="339966"/>
              </a:solidFill>
              <a:latin typeface="Calibri Light" pitchFamily="34" charset="0"/>
            </a:endParaRPr>
          </a:p>
        </p:txBody>
      </p:sp>
      <p:sp>
        <p:nvSpPr>
          <p:cNvPr id="18" name="Rounded Rectangular Callout 17"/>
          <p:cNvSpPr/>
          <p:nvPr/>
        </p:nvSpPr>
        <p:spPr>
          <a:xfrm>
            <a:off x="7562929" y="2971898"/>
            <a:ext cx="1407210" cy="640080"/>
          </a:xfrm>
          <a:prstGeom prst="wedgeRoundRectCallout">
            <a:avLst>
              <a:gd name="adj1" fmla="val 22311"/>
              <a:gd name="adj2" fmla="val 130510"/>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Newfoundland</a:t>
            </a:r>
          </a:p>
          <a:p>
            <a:pPr algn="l"/>
            <a:r>
              <a:rPr lang="en-CA" sz="1400" b="1">
                <a:solidFill>
                  <a:srgbClr val="339966"/>
                </a:solidFill>
                <a:latin typeface="Calibri Light" pitchFamily="34" charset="0"/>
              </a:rPr>
              <a:t>  I.C. $57</a:t>
            </a:r>
          </a:p>
          <a:p>
            <a:pPr algn="l"/>
            <a:r>
              <a:rPr lang="en-CA" sz="1400" b="1">
                <a:solidFill>
                  <a:srgbClr val="339966"/>
                </a:solidFill>
                <a:latin typeface="Calibri Light" pitchFamily="34" charset="0"/>
              </a:rPr>
              <a:t>  D.F. $10</a:t>
            </a:r>
            <a:endParaRPr lang="en-US" sz="1400" b="1" dirty="0">
              <a:solidFill>
                <a:srgbClr val="339966"/>
              </a:solidFill>
              <a:latin typeface="Calibri Light" pitchFamily="34" charset="0"/>
            </a:endParaRPr>
          </a:p>
        </p:txBody>
      </p:sp>
      <p:sp>
        <p:nvSpPr>
          <p:cNvPr id="19" name="Rounded Rectangular Callout 18"/>
          <p:cNvSpPr/>
          <p:nvPr/>
        </p:nvSpPr>
        <p:spPr>
          <a:xfrm>
            <a:off x="6092799" y="5362489"/>
            <a:ext cx="1338146" cy="640080"/>
          </a:xfrm>
          <a:prstGeom prst="wedgeRoundRectCallout">
            <a:avLst>
              <a:gd name="adj1" fmla="val 40867"/>
              <a:gd name="adj2" fmla="val -80042"/>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New Brunswick</a:t>
            </a:r>
          </a:p>
          <a:p>
            <a:pPr algn="l"/>
            <a:r>
              <a:rPr lang="en-CA" sz="1400" b="1">
                <a:solidFill>
                  <a:srgbClr val="339966"/>
                </a:solidFill>
                <a:latin typeface="Calibri Light" pitchFamily="34" charset="0"/>
              </a:rPr>
              <a:t>  I.C. $69</a:t>
            </a:r>
          </a:p>
          <a:p>
            <a:pPr algn="l"/>
            <a:r>
              <a:rPr lang="en-CA" sz="1400" b="1">
                <a:solidFill>
                  <a:srgbClr val="339966"/>
                </a:solidFill>
                <a:latin typeface="Calibri Light" pitchFamily="34" charset="0"/>
              </a:rPr>
              <a:t>  D.F. $11</a:t>
            </a:r>
            <a:endParaRPr lang="en-US" sz="1400" b="1" dirty="0">
              <a:solidFill>
                <a:srgbClr val="339966"/>
              </a:solidFill>
              <a:latin typeface="Calibri Light" pitchFamily="34" charset="0"/>
            </a:endParaRPr>
          </a:p>
        </p:txBody>
      </p:sp>
      <p:sp>
        <p:nvSpPr>
          <p:cNvPr id="20" name="Rounded Rectangular Callout 19"/>
          <p:cNvSpPr/>
          <p:nvPr/>
        </p:nvSpPr>
        <p:spPr>
          <a:xfrm>
            <a:off x="7694728" y="5452381"/>
            <a:ext cx="1360448" cy="640080"/>
          </a:xfrm>
          <a:prstGeom prst="wedgeRoundRectCallout">
            <a:avLst>
              <a:gd name="adj1" fmla="val -23611"/>
              <a:gd name="adj2" fmla="val -97415"/>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Nova Scotia</a:t>
            </a:r>
          </a:p>
          <a:p>
            <a:pPr algn="l"/>
            <a:r>
              <a:rPr lang="en-CA" sz="1400" b="1">
                <a:solidFill>
                  <a:srgbClr val="339966"/>
                </a:solidFill>
                <a:latin typeface="Calibri Light" pitchFamily="34" charset="0"/>
              </a:rPr>
              <a:t>  I.C. $73</a:t>
            </a:r>
          </a:p>
          <a:p>
            <a:pPr algn="l"/>
            <a:r>
              <a:rPr lang="en-CA" sz="1400" b="1">
                <a:solidFill>
                  <a:srgbClr val="339966"/>
                </a:solidFill>
                <a:latin typeface="Calibri Light" pitchFamily="34" charset="0"/>
              </a:rPr>
              <a:t>  D.F. $11</a:t>
            </a:r>
            <a:endParaRPr lang="en-US" sz="1400" b="1" dirty="0">
              <a:solidFill>
                <a:srgbClr val="339966"/>
              </a:solidFill>
              <a:latin typeface="Calibri Light" pitchFamily="34" charset="0"/>
            </a:endParaRPr>
          </a:p>
        </p:txBody>
      </p:sp>
      <p:sp>
        <p:nvSpPr>
          <p:cNvPr id="21" name="Rounded Rectangular Callout 20"/>
          <p:cNvSpPr/>
          <p:nvPr/>
        </p:nvSpPr>
        <p:spPr>
          <a:xfrm>
            <a:off x="6953623" y="4124838"/>
            <a:ext cx="1211951" cy="640080"/>
          </a:xfrm>
          <a:prstGeom prst="wedgeRoundRectCallout">
            <a:avLst>
              <a:gd name="adj1" fmla="val 32621"/>
              <a:gd name="adj2" fmla="val 78444"/>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P.E.I.</a:t>
            </a:r>
          </a:p>
          <a:p>
            <a:pPr algn="l"/>
            <a:r>
              <a:rPr lang="en-CA" sz="1400" b="1">
                <a:solidFill>
                  <a:srgbClr val="339966"/>
                </a:solidFill>
                <a:latin typeface="Calibri Light" pitchFamily="34" charset="0"/>
              </a:rPr>
              <a:t>  I.C. $55</a:t>
            </a:r>
          </a:p>
          <a:p>
            <a:pPr algn="l"/>
            <a:r>
              <a:rPr lang="en-CA" sz="1400" b="1">
                <a:solidFill>
                  <a:srgbClr val="339966"/>
                </a:solidFill>
                <a:latin typeface="Calibri Light" pitchFamily="34" charset="0"/>
              </a:rPr>
              <a:t>  D.F. $12</a:t>
            </a:r>
            <a:endParaRPr lang="en-US" sz="1400" b="1" dirty="0">
              <a:solidFill>
                <a:srgbClr val="339966"/>
              </a:solidFill>
              <a:latin typeface="Calibri Light" pitchFamily="34" charset="0"/>
            </a:endParaRPr>
          </a:p>
        </p:txBody>
      </p:sp>
      <p:sp>
        <p:nvSpPr>
          <p:cNvPr id="24" name="Rounded Rectangular Callout 23"/>
          <p:cNvSpPr/>
          <p:nvPr/>
        </p:nvSpPr>
        <p:spPr>
          <a:xfrm>
            <a:off x="1224473" y="1744483"/>
            <a:ext cx="2468880" cy="640080"/>
          </a:xfrm>
          <a:prstGeom prst="wedgeRoundRectCallout">
            <a:avLst>
              <a:gd name="adj1" fmla="val -4110"/>
              <a:gd name="adj2" fmla="val 145689"/>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dirty="0">
                <a:solidFill>
                  <a:schemeClr val="tx1">
                    <a:lumMod val="65000"/>
                    <a:lumOff val="35000"/>
                  </a:schemeClr>
                </a:solidFill>
                <a:latin typeface="Calibri Light" pitchFamily="34" charset="0"/>
              </a:rPr>
              <a:t>Territories (Y.T., N.W.T., Nun)</a:t>
            </a:r>
          </a:p>
          <a:p>
            <a:pPr algn="l"/>
            <a:r>
              <a:rPr lang="en-CA" sz="1400" b="1" dirty="0">
                <a:solidFill>
                  <a:srgbClr val="339966"/>
                </a:solidFill>
                <a:latin typeface="Calibri Light" pitchFamily="34" charset="0"/>
              </a:rPr>
              <a:t>  I.C. $98</a:t>
            </a:r>
          </a:p>
          <a:p>
            <a:pPr algn="l"/>
            <a:r>
              <a:rPr lang="en-CA" sz="1400" b="1" dirty="0">
                <a:solidFill>
                  <a:srgbClr val="339966"/>
                </a:solidFill>
                <a:latin typeface="Calibri Light" pitchFamily="34" charset="0"/>
              </a:rPr>
              <a:t>  D.F. $10</a:t>
            </a:r>
            <a:endParaRPr lang="en-US" sz="1400" b="1" dirty="0">
              <a:solidFill>
                <a:srgbClr val="339966"/>
              </a:solidFill>
              <a:latin typeface="Calibri Light" pitchFamily="34" charset="0"/>
            </a:endParaRPr>
          </a:p>
        </p:txBody>
      </p:sp>
      <p:sp>
        <p:nvSpPr>
          <p:cNvPr id="28" name="Rounded Rectangle 27"/>
          <p:cNvSpPr/>
          <p:nvPr/>
        </p:nvSpPr>
        <p:spPr>
          <a:xfrm>
            <a:off x="6222382" y="1224992"/>
            <a:ext cx="1462482" cy="902970"/>
          </a:xfrm>
          <a:prstGeom prst="roundRect">
            <a:avLst>
              <a:gd name="adj" fmla="val 2608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sz="1400" b="1">
                <a:solidFill>
                  <a:schemeClr val="tx1">
                    <a:lumMod val="65000"/>
                    <a:lumOff val="35000"/>
                  </a:schemeClr>
                </a:solidFill>
                <a:latin typeface="Calibri Light" pitchFamily="34" charset="0"/>
              </a:rPr>
              <a:t>2017 </a:t>
            </a:r>
          </a:p>
          <a:p>
            <a:r>
              <a:rPr lang="en-CA" sz="1400" b="1">
                <a:solidFill>
                  <a:schemeClr val="tx1">
                    <a:lumMod val="65000"/>
                    <a:lumOff val="35000"/>
                  </a:schemeClr>
                </a:solidFill>
                <a:latin typeface="Calibri Light" pitchFamily="34" charset="0"/>
              </a:rPr>
              <a:t>National</a:t>
            </a:r>
          </a:p>
          <a:p>
            <a:pPr algn="l"/>
            <a:r>
              <a:rPr lang="en-CA" sz="1400" b="1">
                <a:solidFill>
                  <a:schemeClr val="tx1"/>
                </a:solidFill>
                <a:latin typeface="Calibri Light" pitchFamily="34" charset="0"/>
              </a:rPr>
              <a:t>  </a:t>
            </a:r>
            <a:r>
              <a:rPr lang="en-CA" sz="1400" b="1">
                <a:solidFill>
                  <a:srgbClr val="339966"/>
                </a:solidFill>
                <a:latin typeface="Calibri Light" pitchFamily="34" charset="0"/>
              </a:rPr>
              <a:t>I.C. $55</a:t>
            </a:r>
          </a:p>
          <a:p>
            <a:pPr algn="l"/>
            <a:r>
              <a:rPr lang="en-CA" sz="1400" b="1">
                <a:solidFill>
                  <a:srgbClr val="339966"/>
                </a:solidFill>
                <a:latin typeface="Calibri Light" pitchFamily="34" charset="0"/>
              </a:rPr>
              <a:t>  D.F. $10</a:t>
            </a:r>
            <a:endParaRPr lang="en-US" sz="1400" b="1" dirty="0">
              <a:solidFill>
                <a:srgbClr val="339966"/>
              </a:solidFill>
              <a:latin typeface="Calibri Light" pitchFamily="34" charset="0"/>
            </a:endParaRPr>
          </a:p>
        </p:txBody>
      </p:sp>
      <p:sp>
        <p:nvSpPr>
          <p:cNvPr id="29" name="Text Box 5"/>
          <p:cNvSpPr txBox="1">
            <a:spLocks noChangeArrowheads="1"/>
          </p:cNvSpPr>
          <p:nvPr/>
        </p:nvSpPr>
        <p:spPr bwMode="auto">
          <a:xfrm>
            <a:off x="230521" y="6156002"/>
            <a:ext cx="4600071" cy="51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a:solidFill>
                  <a:schemeClr val="tx1">
                    <a:lumMod val="65000"/>
                    <a:lumOff val="35000"/>
                  </a:schemeClr>
                </a:solidFill>
                <a:latin typeface="Calibri Light" pitchFamily="34" charset="0"/>
              </a:rPr>
              <a:t>Source: Great-West Life 2017 Data</a:t>
            </a:r>
          </a:p>
          <a:p>
            <a:pPr algn="l">
              <a:spcBef>
                <a:spcPct val="50000"/>
              </a:spcBef>
            </a:pPr>
            <a:r>
              <a:rPr lang="en-CA" sz="1100" i="1">
                <a:solidFill>
                  <a:schemeClr val="tx1">
                    <a:lumMod val="65000"/>
                    <a:lumOff val="35000"/>
                  </a:schemeClr>
                </a:solidFill>
                <a:latin typeface="Calibri Light" pitchFamily="34" charset="0"/>
              </a:rPr>
              <a:t>I.C. = Ingredient Cost, D.F. = Dispense Fee</a:t>
            </a:r>
            <a:endParaRPr lang="en-US" sz="1100" i="1" dirty="0">
              <a:solidFill>
                <a:schemeClr val="tx1">
                  <a:lumMod val="65000"/>
                  <a:lumOff val="35000"/>
                </a:schemeClr>
              </a:solidFill>
              <a:latin typeface="Calibri Light" pitchFamily="34" charset="0"/>
            </a:endParaRPr>
          </a:p>
        </p:txBody>
      </p:sp>
      <p:sp>
        <p:nvSpPr>
          <p:cNvPr id="22" name="Rounded Rectangle 21"/>
          <p:cNvSpPr/>
          <p:nvPr/>
        </p:nvSpPr>
        <p:spPr>
          <a:xfrm>
            <a:off x="7683190" y="1247573"/>
            <a:ext cx="1460810" cy="902970"/>
          </a:xfrm>
          <a:prstGeom prst="roundRect">
            <a:avLst>
              <a:gd name="adj" fmla="val 2608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sz="1400" b="1">
                <a:solidFill>
                  <a:schemeClr val="tx1">
                    <a:lumMod val="65000"/>
                    <a:lumOff val="35000"/>
                  </a:schemeClr>
                </a:solidFill>
                <a:latin typeface="Calibri Light" pitchFamily="34" charset="0"/>
              </a:rPr>
              <a:t>2010</a:t>
            </a:r>
          </a:p>
          <a:p>
            <a:r>
              <a:rPr lang="en-CA" sz="1400" b="1">
                <a:solidFill>
                  <a:schemeClr val="tx1">
                    <a:lumMod val="65000"/>
                    <a:lumOff val="35000"/>
                  </a:schemeClr>
                </a:solidFill>
                <a:latin typeface="Calibri Light" pitchFamily="34" charset="0"/>
              </a:rPr>
              <a:t>National</a:t>
            </a:r>
          </a:p>
          <a:p>
            <a:pPr algn="l"/>
            <a:r>
              <a:rPr lang="en-CA" sz="1400" b="1">
                <a:solidFill>
                  <a:schemeClr val="tx1"/>
                </a:solidFill>
                <a:latin typeface="Calibri Light" pitchFamily="34" charset="0"/>
              </a:rPr>
              <a:t>  </a:t>
            </a:r>
            <a:r>
              <a:rPr lang="en-CA" sz="1400" b="1">
                <a:solidFill>
                  <a:srgbClr val="339966"/>
                </a:solidFill>
                <a:latin typeface="Calibri Light" pitchFamily="34" charset="0"/>
              </a:rPr>
              <a:t>I.C. $53</a:t>
            </a:r>
          </a:p>
          <a:p>
            <a:pPr algn="l"/>
            <a:r>
              <a:rPr lang="en-CA" sz="1400" b="1">
                <a:solidFill>
                  <a:srgbClr val="339966"/>
                </a:solidFill>
                <a:latin typeface="Calibri Light" pitchFamily="34" charset="0"/>
              </a:rPr>
              <a:t>  D.F. $8</a:t>
            </a:r>
            <a:endParaRPr lang="en-US" sz="1400" b="1" dirty="0">
              <a:solidFill>
                <a:srgbClr val="339966"/>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10</a:t>
            </a:fld>
            <a:endParaRPr lang="en-US" dirty="0"/>
          </a:p>
        </p:txBody>
      </p:sp>
    </p:spTree>
    <p:extLst>
      <p:ext uri="{BB962C8B-B14F-4D97-AF65-F5344CB8AC3E}">
        <p14:creationId xmlns:p14="http://schemas.microsoft.com/office/powerpoint/2010/main" val="98036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extLst>
              <p:ext uri="{D42A27DB-BD31-4B8C-83A1-F6EECF244321}">
                <p14:modId xmlns:p14="http://schemas.microsoft.com/office/powerpoint/2010/main" val="2550688768"/>
              </p:ext>
            </p:extLst>
          </p:nvPr>
        </p:nvGraphicFramePr>
        <p:xfrm>
          <a:off x="-1331913" y="2352675"/>
          <a:ext cx="7761288" cy="4002088"/>
        </p:xfrm>
        <a:graphic>
          <a:graphicData uri="http://schemas.openxmlformats.org/presentationml/2006/ole">
            <mc:AlternateContent xmlns:mc="http://schemas.openxmlformats.org/markup-compatibility/2006">
              <mc:Choice xmlns:v="urn:schemas-microsoft-com:vml" Requires="v">
                <p:oleObj spid="_x0000_s246682" name="Worksheet" r:id="rId4" imgW="7277165" imgH="3749112" progId="Excel.Sheet.8">
                  <p:embed followColorScheme="full"/>
                </p:oleObj>
              </mc:Choice>
              <mc:Fallback>
                <p:oleObj name="Worksheet" r:id="rId4" imgW="7277165" imgH="3749112" progId="Excel.Sheet.8">
                  <p:embed followColorScheme="full"/>
                  <p:pic>
                    <p:nvPicPr>
                      <p:cNvPr id="0" name="Picture 3"/>
                      <p:cNvPicPr>
                        <a:picLocks noChangeAspect="1" noChangeArrowheads="1"/>
                      </p:cNvPicPr>
                      <p:nvPr/>
                    </p:nvPicPr>
                    <p:blipFill>
                      <a:blip r:embed="rId5"/>
                      <a:srcRect/>
                      <a:stretch>
                        <a:fillRect/>
                      </a:stretch>
                    </p:blipFill>
                    <p:spPr bwMode="auto">
                      <a:xfrm>
                        <a:off x="-1331913" y="2352675"/>
                        <a:ext cx="7761288" cy="400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98266"/>
              </p:ext>
            </p:extLst>
          </p:nvPr>
        </p:nvGraphicFramePr>
        <p:xfrm>
          <a:off x="2544763" y="2370138"/>
          <a:ext cx="7891462" cy="4349750"/>
        </p:xfrm>
        <a:graphic>
          <a:graphicData uri="http://schemas.openxmlformats.org/presentationml/2006/ole">
            <mc:AlternateContent xmlns:mc="http://schemas.openxmlformats.org/markup-compatibility/2006">
              <mc:Choice xmlns:v="urn:schemas-microsoft-com:vml" Requires="v">
                <p:oleObj spid="_x0000_s246683" name="Worksheet" r:id="rId6" imgW="7368578" imgH="4061448" progId="Excel.Sheet.8">
                  <p:embed followColorScheme="full"/>
                </p:oleObj>
              </mc:Choice>
              <mc:Fallback>
                <p:oleObj name="Worksheet" r:id="rId6" imgW="7368578" imgH="4061448" progId="Excel.Sheet.8">
                  <p:embed followColorScheme="full"/>
                  <p:pic>
                    <p:nvPicPr>
                      <p:cNvPr id="0" name="Picture 2"/>
                      <p:cNvPicPr>
                        <a:picLocks noChangeAspect="1" noChangeArrowheads="1"/>
                      </p:cNvPicPr>
                      <p:nvPr/>
                    </p:nvPicPr>
                    <p:blipFill>
                      <a:blip r:embed="rId7"/>
                      <a:srcRect/>
                      <a:stretch>
                        <a:fillRect/>
                      </a:stretch>
                    </p:blipFill>
                    <p:spPr bwMode="auto">
                      <a:xfrm>
                        <a:off x="2544763" y="2370138"/>
                        <a:ext cx="7891462"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23041" y="266788"/>
            <a:ext cx="6501384" cy="786384"/>
          </a:xfrm>
        </p:spPr>
        <p:txBody>
          <a:bodyPr anchor="ctr"/>
          <a:lstStyle/>
          <a:p>
            <a:r>
              <a:rPr lang="en-US" sz="1600" dirty="0">
                <a:latin typeface="Calibri Light" pitchFamily="34" charset="0"/>
              </a:rPr>
              <a:t>DRUG TRENDS: ACUTE/MAINTENANCE/SPECIALTY MEDICATIONS</a:t>
            </a:r>
            <a:br>
              <a:rPr lang="en-US" sz="1600" dirty="0">
                <a:latin typeface="Calibri Light" pitchFamily="34" charset="0"/>
              </a:rPr>
            </a:br>
            <a:r>
              <a:rPr lang="en-US" dirty="0">
                <a:latin typeface="Calibri Light" pitchFamily="34" charset="0"/>
              </a:rPr>
              <a:t>Trends in A/M/S Distribution of Claims</a:t>
            </a:r>
          </a:p>
        </p:txBody>
      </p:sp>
      <p:sp>
        <p:nvSpPr>
          <p:cNvPr id="5"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26" name="TextBox 25"/>
          <p:cNvSpPr txBox="1"/>
          <p:nvPr/>
        </p:nvSpPr>
        <p:spPr>
          <a:xfrm>
            <a:off x="1855390" y="3859397"/>
            <a:ext cx="1170877" cy="738664"/>
          </a:xfrm>
          <a:prstGeom prst="rect">
            <a:avLst/>
          </a:prstGeom>
          <a:noFill/>
        </p:spPr>
        <p:txBody>
          <a:bodyPr wrap="square" rtlCol="0">
            <a:spAutoFit/>
          </a:bodyPr>
          <a:lstStyle/>
          <a:p>
            <a:pPr>
              <a:defRPr sz="1800" b="0" i="0" u="none" strike="noStrike" kern="1200" baseline="0">
                <a:solidFill>
                  <a:prstClr val="white">
                    <a:lumMod val="50000"/>
                  </a:prstClr>
                </a:solidFill>
                <a:latin typeface="+mn-lt"/>
                <a:ea typeface="+mn-ea"/>
                <a:cs typeface="+mn-cs"/>
              </a:defRPr>
            </a:pPr>
            <a:r>
              <a:rPr lang="en-US" sz="1400" dirty="0">
                <a:ln>
                  <a:solidFill>
                    <a:schemeClr val="tx1"/>
                  </a:solidFill>
                </a:ln>
                <a:latin typeface="Calibri Light" pitchFamily="34" charset="0"/>
              </a:rPr>
              <a:t>% of Total Covered Amount</a:t>
            </a:r>
          </a:p>
        </p:txBody>
      </p:sp>
      <p:sp>
        <p:nvSpPr>
          <p:cNvPr id="27" name="TextBox 26"/>
          <p:cNvSpPr txBox="1"/>
          <p:nvPr/>
        </p:nvSpPr>
        <p:spPr>
          <a:xfrm>
            <a:off x="5997763" y="3982507"/>
            <a:ext cx="1092819" cy="523220"/>
          </a:xfrm>
          <a:prstGeom prst="rect">
            <a:avLst/>
          </a:prstGeom>
          <a:noFill/>
        </p:spPr>
        <p:txBody>
          <a:bodyPr wrap="square" rtlCol="0">
            <a:spAutoFit/>
          </a:bodyPr>
          <a:lstStyle/>
          <a:p>
            <a:pPr>
              <a:defRPr sz="1800" b="0" i="0" u="none" strike="noStrike" kern="1200" baseline="0">
                <a:solidFill>
                  <a:prstClr val="white">
                    <a:lumMod val="50000"/>
                  </a:prstClr>
                </a:solidFill>
                <a:latin typeface="+mn-lt"/>
                <a:ea typeface="+mn-ea"/>
                <a:cs typeface="+mn-cs"/>
              </a:defRPr>
            </a:pPr>
            <a:r>
              <a:rPr lang="en-US" sz="1400" dirty="0">
                <a:ln>
                  <a:solidFill>
                    <a:schemeClr val="tx1"/>
                  </a:solidFill>
                </a:ln>
                <a:latin typeface="Calibri Light" pitchFamily="34" charset="0"/>
              </a:rPr>
              <a:t>% of Count of Claims</a:t>
            </a:r>
          </a:p>
        </p:txBody>
      </p:sp>
      <p:sp>
        <p:nvSpPr>
          <p:cNvPr id="4" name="TextBox 3"/>
          <p:cNvSpPr txBox="1"/>
          <p:nvPr/>
        </p:nvSpPr>
        <p:spPr>
          <a:xfrm>
            <a:off x="290954" y="1332038"/>
            <a:ext cx="1855391" cy="923330"/>
          </a:xfrm>
          <a:prstGeom prst="rect">
            <a:avLst/>
          </a:prstGeom>
          <a:noFill/>
        </p:spPr>
        <p:txBody>
          <a:bodyPr wrap="square" rtlCol="0">
            <a:spAutoFit/>
          </a:bodyPr>
          <a:lstStyle/>
          <a:p>
            <a:pPr algn="r"/>
            <a:r>
              <a:rPr lang="en-CA" sz="1800" dirty="0">
                <a:latin typeface="Calibri Light" panose="020F0302020204030204" pitchFamily="34" charset="0"/>
              </a:rPr>
              <a:t>Average Covered Amount per Claim:</a:t>
            </a:r>
            <a:endParaRPr lang="en-US" sz="1800" dirty="0">
              <a:latin typeface="Calibri Light" panose="020F0302020204030204" pitchFamily="34" charset="0"/>
            </a:endParaRPr>
          </a:p>
        </p:txBody>
      </p:sp>
      <p:grpSp>
        <p:nvGrpSpPr>
          <p:cNvPr id="12" name="Group 11"/>
          <p:cNvGrpSpPr/>
          <p:nvPr/>
        </p:nvGrpSpPr>
        <p:grpSpPr>
          <a:xfrm>
            <a:off x="2275962" y="1378964"/>
            <a:ext cx="6923318" cy="881085"/>
            <a:chOff x="1985007" y="1378964"/>
            <a:chExt cx="6923318" cy="881085"/>
          </a:xfrm>
        </p:grpSpPr>
        <p:sp>
          <p:nvSpPr>
            <p:cNvPr id="8" name="TextBox 7"/>
            <p:cNvSpPr txBox="1"/>
            <p:nvPr/>
          </p:nvSpPr>
          <p:spPr>
            <a:xfrm>
              <a:off x="1985007" y="1455151"/>
              <a:ext cx="2336800" cy="769441"/>
            </a:xfrm>
            <a:prstGeom prst="rect">
              <a:avLst/>
            </a:prstGeom>
            <a:noFill/>
          </p:spPr>
          <p:txBody>
            <a:bodyPr wrap="square" rtlCol="0">
              <a:spAutoFit/>
            </a:bodyPr>
            <a:lstStyle/>
            <a:p>
              <a:r>
                <a:rPr lang="en-CA" dirty="0">
                  <a:latin typeface="Calibri Light" panose="020F0302020204030204" pitchFamily="34" charset="0"/>
                </a:rPr>
                <a:t>Acute</a:t>
              </a:r>
            </a:p>
            <a:p>
              <a:r>
                <a:rPr lang="en-CA" dirty="0">
                  <a:latin typeface="Calibri Light" panose="020F0302020204030204" pitchFamily="34" charset="0"/>
                </a:rPr>
                <a:t>$ 41</a:t>
              </a:r>
              <a:endParaRPr lang="en-US" dirty="0">
                <a:latin typeface="Calibri Light" panose="020F0302020204030204" pitchFamily="34" charset="0"/>
              </a:endParaRPr>
            </a:p>
          </p:txBody>
        </p:sp>
        <p:sp>
          <p:nvSpPr>
            <p:cNvPr id="35" name="TextBox 34"/>
            <p:cNvSpPr txBox="1"/>
            <p:nvPr/>
          </p:nvSpPr>
          <p:spPr>
            <a:xfrm>
              <a:off x="4241978" y="1447895"/>
              <a:ext cx="2336800" cy="769441"/>
            </a:xfrm>
            <a:prstGeom prst="rect">
              <a:avLst/>
            </a:prstGeom>
            <a:noFill/>
          </p:spPr>
          <p:txBody>
            <a:bodyPr wrap="square" rtlCol="0">
              <a:spAutoFit/>
            </a:bodyPr>
            <a:lstStyle/>
            <a:p>
              <a:r>
                <a:rPr lang="en-CA" dirty="0">
                  <a:latin typeface="Calibri Light" panose="020F0302020204030204" pitchFamily="34" charset="0"/>
                </a:rPr>
                <a:t>Maintenance</a:t>
              </a:r>
            </a:p>
            <a:p>
              <a:r>
                <a:rPr lang="en-CA" dirty="0">
                  <a:latin typeface="Calibri Light" panose="020F0302020204030204" pitchFamily="34" charset="0"/>
                </a:rPr>
                <a:t>$ 50</a:t>
              </a:r>
              <a:endParaRPr lang="en-US" dirty="0">
                <a:latin typeface="Calibri Light" panose="020F0302020204030204" pitchFamily="34" charset="0"/>
              </a:endParaRPr>
            </a:p>
          </p:txBody>
        </p:sp>
        <p:pic>
          <p:nvPicPr>
            <p:cNvPr id="28" name="Picture 27" descr="Untitled.png"/>
            <p:cNvPicPr>
              <a:picLocks noChangeAspect="1"/>
            </p:cNvPicPr>
            <p:nvPr/>
          </p:nvPicPr>
          <p:blipFill>
            <a:blip r:embed="rId8">
              <a:duotone>
                <a:prstClr val="black"/>
                <a:srgbClr val="1486BE">
                  <a:tint val="45000"/>
                  <a:satMod val="400000"/>
                </a:srgbClr>
              </a:duotone>
            </a:blip>
            <a:stretch>
              <a:fillRect/>
            </a:stretch>
          </p:blipFill>
          <p:spPr>
            <a:xfrm>
              <a:off x="2052115" y="1404839"/>
              <a:ext cx="641408" cy="855210"/>
            </a:xfrm>
            <a:prstGeom prst="rect">
              <a:avLst/>
            </a:prstGeom>
          </p:spPr>
        </p:pic>
        <p:pic>
          <p:nvPicPr>
            <p:cNvPr id="33" name="Picture 32" descr="Untitled.png"/>
            <p:cNvPicPr>
              <a:picLocks noChangeAspect="1"/>
            </p:cNvPicPr>
            <p:nvPr/>
          </p:nvPicPr>
          <p:blipFill>
            <a:blip r:embed="rId8">
              <a:duotone>
                <a:prstClr val="black"/>
                <a:srgbClr val="339966">
                  <a:tint val="45000"/>
                  <a:satMod val="400000"/>
                </a:srgbClr>
              </a:duotone>
            </a:blip>
            <a:stretch>
              <a:fillRect/>
            </a:stretch>
          </p:blipFill>
          <p:spPr>
            <a:xfrm>
              <a:off x="3899887" y="1378964"/>
              <a:ext cx="641408" cy="855210"/>
            </a:xfrm>
            <a:prstGeom prst="rect">
              <a:avLst/>
            </a:prstGeom>
            <a:effectLst/>
          </p:spPr>
        </p:pic>
        <p:pic>
          <p:nvPicPr>
            <p:cNvPr id="34" name="Picture 33" descr="Untitled.png"/>
            <p:cNvPicPr>
              <a:picLocks noChangeAspect="1"/>
            </p:cNvPicPr>
            <p:nvPr/>
          </p:nvPicPr>
          <p:blipFill>
            <a:blip r:embed="rId8">
              <a:duotone>
                <a:prstClr val="black"/>
                <a:schemeClr val="tx1">
                  <a:lumMod val="65000"/>
                  <a:lumOff val="35000"/>
                  <a:tint val="45000"/>
                  <a:satMod val="400000"/>
                </a:schemeClr>
              </a:duotone>
            </a:blip>
            <a:stretch>
              <a:fillRect/>
            </a:stretch>
          </p:blipFill>
          <p:spPr>
            <a:xfrm>
              <a:off x="6418163" y="1391425"/>
              <a:ext cx="641408" cy="855210"/>
            </a:xfrm>
            <a:prstGeom prst="rect">
              <a:avLst/>
            </a:prstGeom>
          </p:spPr>
        </p:pic>
        <p:sp>
          <p:nvSpPr>
            <p:cNvPr id="36" name="TextBox 35"/>
            <p:cNvSpPr txBox="1"/>
            <p:nvPr/>
          </p:nvSpPr>
          <p:spPr>
            <a:xfrm>
              <a:off x="6571525" y="1455150"/>
              <a:ext cx="2336800" cy="769441"/>
            </a:xfrm>
            <a:prstGeom prst="rect">
              <a:avLst/>
            </a:prstGeom>
            <a:noFill/>
          </p:spPr>
          <p:txBody>
            <a:bodyPr wrap="square" rtlCol="0">
              <a:spAutoFit/>
            </a:bodyPr>
            <a:lstStyle/>
            <a:p>
              <a:r>
                <a:rPr lang="en-CA" dirty="0">
                  <a:latin typeface="Calibri Light" panose="020F0302020204030204" pitchFamily="34" charset="0"/>
                </a:rPr>
                <a:t>Specialty</a:t>
              </a:r>
            </a:p>
            <a:p>
              <a:r>
                <a:rPr lang="en-CA" dirty="0">
                  <a:latin typeface="Calibri Light" panose="020F0302020204030204" pitchFamily="34" charset="0"/>
                </a:rPr>
                <a:t>$ 2,320</a:t>
              </a:r>
              <a:endParaRPr lang="en-US" dirty="0">
                <a:latin typeface="Calibri Light" panose="020F0302020204030204" pitchFamily="34" charset="0"/>
              </a:endParaRPr>
            </a:p>
          </p:txBody>
        </p:sp>
      </p:grpSp>
      <p:cxnSp>
        <p:nvCxnSpPr>
          <p:cNvPr id="10" name="Straight Connector 9"/>
          <p:cNvCxnSpPr/>
          <p:nvPr/>
        </p:nvCxnSpPr>
        <p:spPr>
          <a:xfrm>
            <a:off x="2185554" y="1158685"/>
            <a:ext cx="0" cy="1335207"/>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fld id="{FA84A37A-AFC2-4A01-80A1-FC20F2C0D5B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861922838"/>
              </p:ext>
            </p:extLst>
          </p:nvPr>
        </p:nvGraphicFramePr>
        <p:xfrm>
          <a:off x="418710" y="3164114"/>
          <a:ext cx="8269285" cy="2585860"/>
        </p:xfrm>
        <a:graphic>
          <a:graphicData uri="http://schemas.openxmlformats.org/drawingml/2006/table">
            <a:tbl>
              <a:tblPr/>
              <a:tblGrid>
                <a:gridCol w="1831004">
                  <a:extLst>
                    <a:ext uri="{9D8B030D-6E8A-4147-A177-3AD203B41FA5}">
                      <a16:colId xmlns="" xmlns:a16="http://schemas.microsoft.com/office/drawing/2014/main" val="20000"/>
                    </a:ext>
                  </a:extLst>
                </a:gridCol>
                <a:gridCol w="2249715">
                  <a:extLst>
                    <a:ext uri="{9D8B030D-6E8A-4147-A177-3AD203B41FA5}">
                      <a16:colId xmlns="" xmlns:a16="http://schemas.microsoft.com/office/drawing/2014/main" val="20001"/>
                    </a:ext>
                  </a:extLst>
                </a:gridCol>
                <a:gridCol w="1001485">
                  <a:extLst>
                    <a:ext uri="{9D8B030D-6E8A-4147-A177-3AD203B41FA5}">
                      <a16:colId xmlns="" xmlns:a16="http://schemas.microsoft.com/office/drawing/2014/main" val="20002"/>
                    </a:ext>
                  </a:extLst>
                </a:gridCol>
                <a:gridCol w="2148115">
                  <a:extLst>
                    <a:ext uri="{9D8B030D-6E8A-4147-A177-3AD203B41FA5}">
                      <a16:colId xmlns="" xmlns:a16="http://schemas.microsoft.com/office/drawing/2014/main" val="20003"/>
                    </a:ext>
                  </a:extLst>
                </a:gridCol>
                <a:gridCol w="1038966">
                  <a:extLst>
                    <a:ext uri="{9D8B030D-6E8A-4147-A177-3AD203B41FA5}">
                      <a16:colId xmlns="" xmlns:a16="http://schemas.microsoft.com/office/drawing/2014/main" val="20004"/>
                    </a:ext>
                  </a:extLst>
                </a:gridCol>
              </a:tblGrid>
              <a:tr h="396858">
                <a:tc>
                  <a:txBody>
                    <a:bodyPr/>
                    <a:lstStyle/>
                    <a:p>
                      <a:pPr algn="ctr"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gridSpan="2">
                  <a:txBody>
                    <a:bodyPr/>
                    <a:lstStyle/>
                    <a:p>
                      <a:pPr algn="ctr" rtl="0" fontAlgn="ctr"/>
                      <a:r>
                        <a:rPr lang="en-CA" sz="1600" b="0" i="0" u="none" strike="noStrike" dirty="0">
                          <a:solidFill>
                            <a:srgbClr val="FFFFFF"/>
                          </a:solidFill>
                          <a:latin typeface="Calibri Light" pitchFamily="34" charset="0"/>
                        </a:rPr>
                        <a:t>Ages</a:t>
                      </a:r>
                      <a:r>
                        <a:rPr lang="en-CA" sz="1600" b="0" i="0" u="none" strike="noStrike" baseline="0" dirty="0">
                          <a:solidFill>
                            <a:srgbClr val="FFFFFF"/>
                          </a:solidFill>
                          <a:latin typeface="Calibri Light" pitchFamily="34" charset="0"/>
                        </a:rPr>
                        <a:t> </a:t>
                      </a:r>
                      <a:r>
                        <a:rPr lang="en-CA" sz="1600" b="0" i="0" u="none" strike="noStrike" dirty="0">
                          <a:solidFill>
                            <a:srgbClr val="FFFFFF"/>
                          </a:solidFill>
                          <a:latin typeface="Calibri Light" pitchFamily="34" charset="0"/>
                        </a:rPr>
                        <a:t>25-29</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ctr" rtl="0" fontAlgn="ctr"/>
                      <a:endParaRPr lang="en-US" sz="1600" b="0" i="0" u="none" strike="noStrike" dirty="0">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gridSpan="2">
                  <a:txBody>
                    <a:bodyPr/>
                    <a:lstStyle/>
                    <a:p>
                      <a:pPr algn="ctr" rtl="0" fontAlgn="ctr"/>
                      <a:r>
                        <a:rPr lang="en-CA" sz="1600" b="0" i="0" u="none" strike="noStrike">
                          <a:solidFill>
                            <a:srgbClr val="FFFFFF"/>
                          </a:solidFill>
                          <a:latin typeface="Calibri Light" pitchFamily="34" charset="0"/>
                        </a:rPr>
                        <a:t>Ages 55-59</a:t>
                      </a:r>
                      <a:endParaRPr lang="en-US" sz="1600" b="0" i="0" u="none" strike="noStrike">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ctr" rtl="0" fontAlgn="ctr"/>
                      <a:endParaRPr lang="en-US" sz="1600" b="0" i="0" u="none" strike="noStrike">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645864">
                <a:tc>
                  <a:txBody>
                    <a:bodyPr/>
                    <a:lstStyle/>
                    <a:p>
                      <a:pPr algn="ctr"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Average Covered Amount per Plan Member</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Utilization</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Average Covered Amount per Plan Member</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Utilization</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1"/>
                  </a:ext>
                </a:extLst>
              </a:tr>
              <a:tr h="589265">
                <a:tc>
                  <a:txBody>
                    <a:bodyPr/>
                    <a:lstStyle/>
                    <a:p>
                      <a:pPr algn="ctr" rtl="0" fontAlgn="ctr"/>
                      <a:r>
                        <a:rPr lang="en-CA" sz="1600" b="0" i="0" u="none" strike="noStrike" dirty="0">
                          <a:solidFill>
                            <a:schemeClr val="tx1"/>
                          </a:solidFill>
                          <a:latin typeface="Calibri Light" pitchFamily="34" charset="0"/>
                        </a:rPr>
                        <a:t>Acute</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600" b="0" i="0" u="none" strike="noStrike" dirty="0">
                          <a:solidFill>
                            <a:schemeClr val="tx1"/>
                          </a:solidFill>
                          <a:latin typeface="Calibri Light" pitchFamily="34" charset="0"/>
                        </a:rPr>
                        <a:t>$117</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600" b="0" i="0" u="none" strike="noStrike" kern="1200" dirty="0">
                          <a:solidFill>
                            <a:schemeClr val="tx1"/>
                          </a:solidFill>
                          <a:latin typeface="Calibri Light" pitchFamily="34" charset="0"/>
                          <a:ea typeface="+mn-ea"/>
                          <a:cs typeface="+mn-cs"/>
                        </a:rPr>
                        <a:t>53%</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600" b="0" i="0" u="none" strike="noStrike" dirty="0">
                          <a:solidFill>
                            <a:schemeClr val="tx1"/>
                          </a:solidFill>
                          <a:latin typeface="Calibri Light" pitchFamily="34" charset="0"/>
                        </a:rPr>
                        <a:t>$336</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600" b="0" i="0" u="none" strike="noStrike" kern="1200" dirty="0">
                          <a:solidFill>
                            <a:schemeClr val="tx1"/>
                          </a:solidFill>
                          <a:latin typeface="Calibri Light" pitchFamily="34" charset="0"/>
                          <a:ea typeface="+mn-ea"/>
                          <a:cs typeface="+mn-cs"/>
                        </a:rPr>
                        <a:t>76%</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2"/>
                  </a:ext>
                </a:extLst>
              </a:tr>
              <a:tr h="36460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600" b="0" i="0" u="none" strike="noStrike">
                          <a:solidFill>
                            <a:schemeClr val="tx1"/>
                          </a:solidFill>
                          <a:latin typeface="Calibri Light" pitchFamily="34" charset="0"/>
                        </a:rPr>
                        <a:t>Maintenance</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600" b="0" i="0" u="none" strike="noStrike">
                          <a:solidFill>
                            <a:schemeClr val="tx1"/>
                          </a:solidFill>
                          <a:latin typeface="Calibri Light" pitchFamily="34" charset="0"/>
                        </a:rPr>
                        <a:t>$193</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CA" sz="1600" b="0" i="0" u="none" strike="noStrike" kern="1200">
                          <a:solidFill>
                            <a:schemeClr val="tx1"/>
                          </a:solidFill>
                          <a:latin typeface="Calibri Light" pitchFamily="34" charset="0"/>
                          <a:ea typeface="+mn-ea"/>
                          <a:cs typeface="+mn-cs"/>
                        </a:rPr>
                        <a:t>48%</a:t>
                      </a:r>
                      <a:endParaRPr lang="en-US" sz="1600" b="0" i="0" u="none" strike="noStrike" kern="120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600" b="0" i="0" u="none" strike="noStrike">
                          <a:solidFill>
                            <a:schemeClr val="tx1"/>
                          </a:solidFill>
                          <a:latin typeface="Calibri Light" pitchFamily="34" charset="0"/>
                        </a:rPr>
                        <a:t>$1,046</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CA" sz="1600" b="0" i="0" u="none" strike="noStrike" kern="1200" dirty="0">
                          <a:solidFill>
                            <a:schemeClr val="tx1"/>
                          </a:solidFill>
                          <a:latin typeface="Calibri Light" pitchFamily="34" charset="0"/>
                          <a:ea typeface="+mn-ea"/>
                          <a:cs typeface="+mn-cs"/>
                        </a:rPr>
                        <a:t>78%</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3"/>
                  </a:ext>
                </a:extLst>
              </a:tr>
              <a:tr h="5892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600" b="0" i="0" u="none" strike="noStrike">
                          <a:solidFill>
                            <a:schemeClr val="tx1"/>
                          </a:solidFill>
                          <a:latin typeface="Calibri Light" pitchFamily="34" charset="0"/>
                        </a:rPr>
                        <a:t>Specialty</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600" b="0" i="0" u="none" strike="noStrike">
                          <a:solidFill>
                            <a:schemeClr val="tx1"/>
                          </a:solidFill>
                          <a:latin typeface="Calibri Light" pitchFamily="34" charset="0"/>
                        </a:rPr>
                        <a:t>$130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600" b="0" i="0" u="none" strike="noStrike" kern="1200">
                          <a:solidFill>
                            <a:schemeClr val="tx1"/>
                          </a:solidFill>
                          <a:latin typeface="Calibri Light" pitchFamily="34" charset="0"/>
                          <a:ea typeface="+mn-ea"/>
                          <a:cs typeface="+mn-cs"/>
                        </a:rPr>
                        <a:t>1%</a:t>
                      </a:r>
                      <a:endParaRPr lang="en-US" sz="1600" b="0" i="0" u="none" strike="noStrike" kern="120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600" b="0" i="0" u="none" strike="noStrike">
                          <a:solidFill>
                            <a:schemeClr val="tx1"/>
                          </a:solidFill>
                          <a:latin typeface="Calibri Light" pitchFamily="34" charset="0"/>
                        </a:rPr>
                        <a:t>$594</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600" b="0" i="0" u="none" strike="noStrike" kern="1200" dirty="0">
                          <a:solidFill>
                            <a:schemeClr val="tx1"/>
                          </a:solidFill>
                          <a:latin typeface="Calibri Light" pitchFamily="34" charset="0"/>
                          <a:ea typeface="+mn-ea"/>
                          <a:cs typeface="+mn-cs"/>
                        </a:rPr>
                        <a:t>3%</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4"/>
                  </a:ext>
                </a:extLst>
              </a:tr>
            </a:tbl>
          </a:graphicData>
        </a:graphic>
      </p:graphicFrame>
      <p:sp>
        <p:nvSpPr>
          <p:cNvPr id="8" name="Content Placeholder 6"/>
          <p:cNvSpPr>
            <a:spLocks noGrp="1"/>
          </p:cNvSpPr>
          <p:nvPr>
            <p:ph idx="1"/>
          </p:nvPr>
        </p:nvSpPr>
        <p:spPr>
          <a:xfrm>
            <a:off x="81343" y="1239967"/>
            <a:ext cx="8894209" cy="1441711"/>
          </a:xfrm>
        </p:spPr>
        <p:txBody>
          <a:bodyPr>
            <a:noAutofit/>
          </a:bodyPr>
          <a:lstStyle/>
          <a:p>
            <a:pPr marL="274320">
              <a:lnSpc>
                <a:spcPct val="110000"/>
              </a:lnSpc>
              <a:spcBef>
                <a:spcPts val="1200"/>
              </a:spcBef>
              <a:buClr>
                <a:srgbClr val="339966"/>
              </a:buClr>
            </a:pPr>
            <a:r>
              <a:rPr lang="en-CA" dirty="0">
                <a:solidFill>
                  <a:schemeClr val="tx1"/>
                </a:solidFill>
                <a:latin typeface="Calibri Light" panose="020F0302020204030204" pitchFamily="34" charset="0"/>
              </a:rPr>
              <a:t>The increase in drug costs by age is primarily due to an increase in spending on maintenance drugs used to treat chronic health conditions that are most prevalent in older ages (diabetes, blood pressure disorders, cholesterol disorders, etc.).</a:t>
            </a:r>
          </a:p>
          <a:p>
            <a:pPr marL="274320">
              <a:lnSpc>
                <a:spcPct val="110000"/>
              </a:lnSpc>
              <a:spcBef>
                <a:spcPts val="1200"/>
              </a:spcBef>
              <a:buClr>
                <a:srgbClr val="339966"/>
              </a:buClr>
            </a:pPr>
            <a:r>
              <a:rPr lang="en-CA" dirty="0">
                <a:solidFill>
                  <a:schemeClr val="tx1"/>
                </a:solidFill>
                <a:latin typeface="Calibri Light" panose="020F0302020204030204" pitchFamily="34" charset="0"/>
              </a:rPr>
              <a:t>The average cost of maintenance medications for a 57 year old is 5.4X</a:t>
            </a:r>
            <a:r>
              <a:rPr lang="en-CA" sz="1600" dirty="0">
                <a:solidFill>
                  <a:schemeClr val="tx1"/>
                </a:solidFill>
                <a:latin typeface="Calibri Light" panose="020F0302020204030204" pitchFamily="34" charset="0"/>
              </a:rPr>
              <a:t> </a:t>
            </a:r>
            <a:r>
              <a:rPr lang="en-CA" dirty="0">
                <a:solidFill>
                  <a:schemeClr val="tx1"/>
                </a:solidFill>
                <a:latin typeface="Calibri Light" panose="020F0302020204030204" pitchFamily="34" charset="0"/>
              </a:rPr>
              <a:t>that of a 27 year old:</a:t>
            </a:r>
          </a:p>
        </p:txBody>
      </p:sp>
      <p:sp>
        <p:nvSpPr>
          <p:cNvPr id="11" name="Title 1"/>
          <p:cNvSpPr>
            <a:spLocks noGrp="1"/>
          </p:cNvSpPr>
          <p:nvPr>
            <p:ph type="title"/>
          </p:nvPr>
        </p:nvSpPr>
        <p:spPr>
          <a:xfrm>
            <a:off x="423042" y="265176"/>
            <a:ext cx="5489486" cy="781422"/>
          </a:xfrm>
        </p:spPr>
        <p:txBody>
          <a:bodyPr anchor="ctr"/>
          <a:lstStyle/>
          <a:p>
            <a:r>
              <a:rPr lang="en-US" sz="1600" dirty="0">
                <a:latin typeface="Calibri Light" pitchFamily="34" charset="0"/>
              </a:rPr>
              <a:t>DRUG TRENDS: ACUTE/MAINTENANCE/SPECIALTY MEDICATIONS</a:t>
            </a:r>
            <a:br>
              <a:rPr lang="en-US" sz="1600" dirty="0">
                <a:latin typeface="Calibri Light" pitchFamily="34" charset="0"/>
              </a:rPr>
            </a:br>
            <a:r>
              <a:rPr lang="en-US">
                <a:latin typeface="Calibri Light" pitchFamily="34" charset="0"/>
              </a:rPr>
              <a:t>A/M/S Trends </a:t>
            </a:r>
            <a:r>
              <a:rPr lang="en-US" dirty="0">
                <a:latin typeface="Calibri Light" pitchFamily="34" charset="0"/>
              </a:rPr>
              <a:t>by Age</a:t>
            </a:r>
          </a:p>
        </p:txBody>
      </p:sp>
      <p:sp>
        <p:nvSpPr>
          <p:cNvPr id="2" name="Slide Number Placeholder 1"/>
          <p:cNvSpPr>
            <a:spLocks noGrp="1"/>
          </p:cNvSpPr>
          <p:nvPr>
            <p:ph type="sldNum" sz="quarter" idx="4"/>
          </p:nvPr>
        </p:nvSpPr>
        <p:spPr/>
        <p:txBody>
          <a:bodyPr/>
          <a:lstStyle/>
          <a:p>
            <a:fld id="{FA84A37A-AFC2-4A01-80A1-FC20F2C0D5BB}" type="slidenum">
              <a:rPr lang="en-US" smtClean="0"/>
              <a:pPr/>
              <a:t>12</a:t>
            </a:fld>
            <a:endParaRPr lang="en-US" dirty="0"/>
          </a:p>
        </p:txBody>
      </p:sp>
    </p:spTree>
    <p:extLst>
      <p:ext uri="{BB962C8B-B14F-4D97-AF65-F5344CB8AC3E}">
        <p14:creationId xmlns:p14="http://schemas.microsoft.com/office/powerpoint/2010/main" val="19850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6" y="509879"/>
            <a:ext cx="6205493" cy="800100"/>
          </a:xfrm>
        </p:spPr>
        <p:txBody>
          <a:bodyPr/>
          <a:lstStyle/>
          <a:p>
            <a:pPr lvl="0"/>
            <a:r>
              <a:rPr lang="en-US" sz="1400" dirty="0">
                <a:latin typeface="Calibri Light" pitchFamily="34" charset="0"/>
              </a:rPr>
              <a:t/>
            </a:r>
            <a:br>
              <a:rPr lang="en-US" sz="1400" dirty="0">
                <a:latin typeface="Calibri Light" pitchFamily="34" charset="0"/>
              </a:rPr>
            </a:br>
            <a:r>
              <a:rPr lang="en-US" sz="1600" dirty="0">
                <a:latin typeface="Calibri Light" pitchFamily="34" charset="0"/>
              </a:rPr>
              <a:t> DRUG TRENDS:  </a:t>
            </a:r>
            <a:r>
              <a:rPr lang="en-CA" sz="1600" dirty="0">
                <a:latin typeface="Calibri Light" pitchFamily="34" charset="0"/>
              </a:rPr>
              <a:t>BRAND/GENERIC DISTRIBUTION OF CLAIMS</a:t>
            </a:r>
            <a:r>
              <a:rPr lang="en-US" sz="1600" dirty="0">
                <a:latin typeface="Calibri Light" pitchFamily="34" charset="0"/>
              </a:rPr>
              <a:t/>
            </a:r>
            <a:br>
              <a:rPr lang="en-US" sz="1600" dirty="0">
                <a:latin typeface="Calibri Light" pitchFamily="34" charset="0"/>
              </a:rPr>
            </a:br>
            <a:r>
              <a:rPr lang="en-US" dirty="0">
                <a:latin typeface="Calibri Light" pitchFamily="34" charset="0"/>
              </a:rPr>
              <a:t>Paid Amount and Number of Prescriptions </a:t>
            </a:r>
            <a:br>
              <a:rPr lang="en-US" dirty="0">
                <a:latin typeface="Calibri Light" pitchFamily="34" charset="0"/>
              </a:rPr>
            </a:br>
            <a:r>
              <a:rPr lang="en-US" dirty="0">
                <a:latin typeface="Calibri Light" pitchFamily="34" charset="0"/>
              </a:rPr>
              <a:t>by Brand/Generic</a:t>
            </a:r>
          </a:p>
        </p:txBody>
      </p:sp>
      <p:sp>
        <p:nvSpPr>
          <p:cNvPr id="8" name="Text Box 5"/>
          <p:cNvSpPr txBox="1">
            <a:spLocks noChangeArrowheads="1"/>
          </p:cNvSpPr>
          <p:nvPr/>
        </p:nvSpPr>
        <p:spPr bwMode="auto">
          <a:xfrm>
            <a:off x="319675" y="6206244"/>
            <a:ext cx="4421652" cy="51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2017 Source: Great-West Life Data, Jan ‘17 to Dec ‘17</a:t>
            </a:r>
          </a:p>
          <a:p>
            <a:pPr algn="l">
              <a:spcBef>
                <a:spcPct val="50000"/>
              </a:spcBef>
            </a:pPr>
            <a:r>
              <a:rPr lang="en-CA" sz="1100" i="1" dirty="0">
                <a:solidFill>
                  <a:schemeClr val="tx1">
                    <a:lumMod val="65000"/>
                    <a:lumOff val="35000"/>
                  </a:schemeClr>
                </a:solidFill>
                <a:latin typeface="Calibri Light" pitchFamily="34" charset="0"/>
              </a:rPr>
              <a:t>2010 Source: Great-West Life Data, Jan ‘10 to Dec ‘10</a:t>
            </a:r>
            <a:endParaRPr lang="en-US" sz="1100" i="1" dirty="0">
              <a:solidFill>
                <a:schemeClr val="tx1">
                  <a:lumMod val="65000"/>
                  <a:lumOff val="35000"/>
                </a:schemeClr>
              </a:solidFill>
              <a:latin typeface="Calibri Light" pitchFamily="34" charset="0"/>
            </a:endParaRPr>
          </a:p>
        </p:txBody>
      </p:sp>
      <p:grpSp>
        <p:nvGrpSpPr>
          <p:cNvPr id="11" name="Group 10"/>
          <p:cNvGrpSpPr/>
          <p:nvPr/>
        </p:nvGrpSpPr>
        <p:grpSpPr>
          <a:xfrm>
            <a:off x="7018687" y="2286382"/>
            <a:ext cx="1951752" cy="2409604"/>
            <a:chOff x="7093258" y="2553631"/>
            <a:chExt cx="1928079" cy="1867450"/>
          </a:xfrm>
        </p:grpSpPr>
        <p:sp>
          <p:nvSpPr>
            <p:cNvPr id="7" name="Round Diagonal Corner Rectangle 6"/>
            <p:cNvSpPr/>
            <p:nvPr/>
          </p:nvSpPr>
          <p:spPr>
            <a:xfrm>
              <a:off x="7093258" y="2553631"/>
              <a:ext cx="1928079" cy="1867450"/>
            </a:xfrm>
            <a:prstGeom prst="round2DiagRect">
              <a:avLst/>
            </a:prstGeom>
            <a:solidFill>
              <a:srgbClr val="339966"/>
            </a:solidFill>
            <a:ln>
              <a:solidFill>
                <a:srgbClr val="339966"/>
              </a:solid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t" anchorCtr="0"/>
            <a:lstStyle/>
            <a:p>
              <a:pPr marL="0" lvl="1" indent="0" defTabSz="409575">
                <a:spcBef>
                  <a:spcPct val="30000"/>
                </a:spcBef>
                <a:defRPr/>
              </a:pPr>
              <a:r>
                <a:rPr lang="en-CA" sz="1600">
                  <a:solidFill>
                    <a:schemeClr val="bg1"/>
                  </a:solidFill>
                  <a:latin typeface="Calibri Light" pitchFamily="34" charset="0"/>
                </a:rPr>
                <a:t>2017 Average </a:t>
              </a:r>
              <a:r>
                <a:rPr lang="en-CA" sz="1600" dirty="0">
                  <a:solidFill>
                    <a:schemeClr val="bg1"/>
                  </a:solidFill>
                  <a:latin typeface="Calibri Light" pitchFamily="34" charset="0"/>
                </a:rPr>
                <a:t>Paid Amounts per Prescription</a:t>
              </a:r>
              <a:endParaRPr lang="en-CA" sz="4400" b="1" i="1" dirty="0">
                <a:solidFill>
                  <a:srgbClr val="E6651E"/>
                </a:solidFill>
                <a:latin typeface="Calibri Light" pitchFamily="34" charset="0"/>
              </a:endParaRPr>
            </a:p>
          </p:txBody>
        </p:sp>
        <p:sp>
          <p:nvSpPr>
            <p:cNvPr id="9" name="Round Diagonal Corner Rectangle 8"/>
            <p:cNvSpPr/>
            <p:nvPr/>
          </p:nvSpPr>
          <p:spPr>
            <a:xfrm>
              <a:off x="7226423" y="3243981"/>
              <a:ext cx="1674143" cy="1059406"/>
            </a:xfrm>
            <a:prstGeom prst="round2Diag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l">
                <a:spcAft>
                  <a:spcPts val="600"/>
                </a:spcAft>
              </a:pPr>
              <a:r>
                <a:rPr lang="en-CA" sz="1600" dirty="0">
                  <a:solidFill>
                    <a:schemeClr val="tx1"/>
                  </a:solidFill>
                  <a:latin typeface="Calibri Light" pitchFamily="34" charset="0"/>
                  <a:cs typeface="Century Gothic"/>
                </a:rPr>
                <a:t>Single-source brand:   $112</a:t>
              </a:r>
            </a:p>
            <a:p>
              <a:pPr algn="l">
                <a:spcAft>
                  <a:spcPts val="600"/>
                </a:spcAft>
              </a:pPr>
              <a:r>
                <a:rPr lang="en-CA" sz="1600" dirty="0">
                  <a:solidFill>
                    <a:schemeClr val="tx1"/>
                  </a:solidFill>
                  <a:latin typeface="Calibri Light" pitchFamily="34" charset="0"/>
                  <a:cs typeface="Century Gothic"/>
                </a:rPr>
                <a:t>Multi-source brand: $53</a:t>
              </a:r>
            </a:p>
            <a:p>
              <a:pPr algn="l"/>
              <a:r>
                <a:rPr lang="en-CA" sz="1600" dirty="0">
                  <a:solidFill>
                    <a:schemeClr val="tx1"/>
                  </a:solidFill>
                  <a:latin typeface="Calibri Light" pitchFamily="34" charset="0"/>
                  <a:cs typeface="Century Gothic"/>
                </a:rPr>
                <a:t>Generic: $19</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4249759934"/>
              </p:ext>
            </p:extLst>
          </p:nvPr>
        </p:nvGraphicFramePr>
        <p:xfrm>
          <a:off x="-526943" y="1325563"/>
          <a:ext cx="3928955" cy="4884737"/>
        </p:xfrm>
        <a:graphic>
          <a:graphicData uri="http://schemas.openxmlformats.org/presentationml/2006/ole">
            <mc:AlternateContent xmlns:mc="http://schemas.openxmlformats.org/markup-compatibility/2006">
              <mc:Choice xmlns:v="urn:schemas-microsoft-com:vml" Requires="v">
                <p:oleObj spid="_x0000_s248733" name="Worksheet" r:id="rId4" imgW="4038487" imgH="4457700" progId="Excel.Sheet.8">
                  <p:embed followColorScheme="full"/>
                </p:oleObj>
              </mc:Choice>
              <mc:Fallback>
                <p:oleObj name="Worksheet" r:id="rId4" imgW="4038487" imgH="4457700" progId="Excel.Sheet.8">
                  <p:embed followColorScheme="full"/>
                  <p:pic>
                    <p:nvPicPr>
                      <p:cNvPr id="0" name="Picture 1"/>
                      <p:cNvPicPr>
                        <a:picLocks noChangeAspect="1" noChangeArrowheads="1"/>
                      </p:cNvPicPr>
                      <p:nvPr/>
                    </p:nvPicPr>
                    <p:blipFill>
                      <a:blip r:embed="rId5"/>
                      <a:srcRect/>
                      <a:stretch>
                        <a:fillRect/>
                      </a:stretch>
                    </p:blipFill>
                    <p:spPr bwMode="auto">
                      <a:xfrm>
                        <a:off x="-526943" y="1325563"/>
                        <a:ext cx="3928955" cy="4884737"/>
                      </a:xfrm>
                      <a:prstGeom prst="rect">
                        <a:avLst/>
                      </a:prstGeom>
                      <a:noFill/>
                      <a:extLst/>
                    </p:spPr>
                  </p:pic>
                </p:oleObj>
              </mc:Fallback>
            </mc:AlternateContent>
          </a:graphicData>
        </a:graphic>
      </p:graphicFrame>
      <p:graphicFrame>
        <p:nvGraphicFramePr>
          <p:cNvPr id="16386" name="Object 2"/>
          <p:cNvGraphicFramePr>
            <a:graphicFrameLocks noChangeAspect="1"/>
          </p:cNvGraphicFramePr>
          <p:nvPr>
            <p:extLst>
              <p:ext uri="{D42A27DB-BD31-4B8C-83A1-F6EECF244321}">
                <p14:modId xmlns:p14="http://schemas.microsoft.com/office/powerpoint/2010/main" val="1175006708"/>
              </p:ext>
            </p:extLst>
          </p:nvPr>
        </p:nvGraphicFramePr>
        <p:xfrm>
          <a:off x="2010220" y="1160102"/>
          <a:ext cx="5021013" cy="5030558"/>
        </p:xfrm>
        <a:graphic>
          <a:graphicData uri="http://schemas.openxmlformats.org/presentationml/2006/ole">
            <mc:AlternateContent xmlns:mc="http://schemas.openxmlformats.org/markup-compatibility/2006">
              <mc:Choice xmlns:v="urn:schemas-microsoft-com:vml" Requires="v">
                <p:oleObj spid="_x0000_s248734" name="Worksheet" r:id="rId6" imgW="5029335" imgH="4076730" progId="Excel.Sheet.8">
                  <p:embed followColorScheme="full"/>
                </p:oleObj>
              </mc:Choice>
              <mc:Fallback>
                <p:oleObj name="Worksheet" r:id="rId6" imgW="5029335" imgH="4076730" progId="Excel.Sheet.8">
                  <p:embed followColorScheme="full"/>
                  <p:pic>
                    <p:nvPicPr>
                      <p:cNvPr id="0" name="Picture 2"/>
                      <p:cNvPicPr>
                        <a:picLocks noChangeAspect="1" noChangeArrowheads="1"/>
                      </p:cNvPicPr>
                      <p:nvPr/>
                    </p:nvPicPr>
                    <p:blipFill>
                      <a:blip r:embed="rId7"/>
                      <a:srcRect/>
                      <a:stretch>
                        <a:fillRect/>
                      </a:stretch>
                    </p:blipFill>
                    <p:spPr bwMode="auto">
                      <a:xfrm>
                        <a:off x="2010220" y="1160102"/>
                        <a:ext cx="5021013" cy="5030558"/>
                      </a:xfrm>
                      <a:prstGeom prst="rect">
                        <a:avLst/>
                      </a:prstGeom>
                      <a:noFill/>
                      <a:extLst/>
                    </p:spPr>
                  </p:pic>
                </p:oleObj>
              </mc:Fallback>
            </mc:AlternateContent>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9" y="243539"/>
            <a:ext cx="5246454" cy="800100"/>
          </a:xfrm>
        </p:spPr>
        <p:txBody>
          <a:bodyPr/>
          <a:lstStyle/>
          <a:p>
            <a:pPr lvl="0"/>
            <a:r>
              <a:rPr lang="en-US" sz="1400" dirty="0">
                <a:latin typeface="Calibri Light" pitchFamily="34" charset="0"/>
              </a:rPr>
              <a:t/>
            </a:r>
            <a:br>
              <a:rPr lang="en-US" sz="1400" dirty="0">
                <a:latin typeface="Calibri Light" pitchFamily="34" charset="0"/>
              </a:rPr>
            </a:br>
            <a:r>
              <a:rPr lang="en-US" sz="1600" dirty="0">
                <a:latin typeface="Calibri Light" pitchFamily="34" charset="0"/>
              </a:rPr>
              <a:t> DRUG TRENDS:  </a:t>
            </a:r>
            <a:r>
              <a:rPr lang="en-CA" sz="1600" dirty="0">
                <a:latin typeface="Calibri Light" pitchFamily="34" charset="0"/>
              </a:rPr>
              <a:t>BRAND/GENERIC DISTRIBUTION OF CLAIMS</a:t>
            </a:r>
            <a:r>
              <a:rPr lang="en-US" sz="1600" dirty="0">
                <a:latin typeface="Calibri Light" pitchFamily="34" charset="0"/>
              </a:rPr>
              <a:t/>
            </a:r>
            <a:br>
              <a:rPr lang="en-US" sz="1600" dirty="0">
                <a:latin typeface="Calibri Light" pitchFamily="34" charset="0"/>
              </a:rPr>
            </a:br>
            <a:r>
              <a:rPr lang="en-US" dirty="0">
                <a:latin typeface="Calibri Light" pitchFamily="34" charset="0"/>
              </a:rPr>
              <a:t>Generic Fill Rate by Province</a:t>
            </a:r>
          </a:p>
        </p:txBody>
      </p:sp>
      <p:sp>
        <p:nvSpPr>
          <p:cNvPr id="8" name="Text Box 5"/>
          <p:cNvSpPr txBox="1">
            <a:spLocks noChangeArrowheads="1"/>
          </p:cNvSpPr>
          <p:nvPr/>
        </p:nvSpPr>
        <p:spPr bwMode="auto">
          <a:xfrm>
            <a:off x="319675" y="6105885"/>
            <a:ext cx="4421652" cy="51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a:solidFill>
                  <a:schemeClr val="tx1">
                    <a:lumMod val="65000"/>
                    <a:lumOff val="35000"/>
                  </a:schemeClr>
                </a:solidFill>
                <a:latin typeface="Calibri Light" pitchFamily="34" charset="0"/>
              </a:rPr>
              <a:t>2017 </a:t>
            </a:r>
            <a:r>
              <a:rPr lang="en-CA" sz="1100" i="1" dirty="0">
                <a:solidFill>
                  <a:schemeClr val="tx1">
                    <a:lumMod val="65000"/>
                    <a:lumOff val="35000"/>
                  </a:schemeClr>
                </a:solidFill>
                <a:latin typeface="Calibri Light" pitchFamily="34" charset="0"/>
              </a:rPr>
              <a:t>Source: Great-West Life Data</a:t>
            </a:r>
            <a:r>
              <a:rPr lang="en-CA" sz="1100" i="1">
                <a:solidFill>
                  <a:schemeClr val="tx1">
                    <a:lumMod val="65000"/>
                    <a:lumOff val="35000"/>
                  </a:schemeClr>
                </a:solidFill>
                <a:latin typeface="Calibri Light" pitchFamily="34" charset="0"/>
              </a:rPr>
              <a:t>, Jan ‘17 to Dec ‘17</a:t>
            </a:r>
            <a:endParaRPr lang="en-CA" sz="1100" i="1" dirty="0">
              <a:solidFill>
                <a:schemeClr val="tx1">
                  <a:lumMod val="65000"/>
                  <a:lumOff val="35000"/>
                </a:schemeClr>
              </a:solidFill>
              <a:latin typeface="Calibri Light" pitchFamily="34" charset="0"/>
            </a:endParaRPr>
          </a:p>
          <a:p>
            <a:pPr algn="l">
              <a:spcBef>
                <a:spcPct val="50000"/>
              </a:spcBef>
            </a:pPr>
            <a:r>
              <a:rPr lang="en-CA" sz="1100" i="1" dirty="0">
                <a:solidFill>
                  <a:schemeClr val="tx1">
                    <a:lumMod val="65000"/>
                    <a:lumOff val="35000"/>
                  </a:schemeClr>
                </a:solidFill>
                <a:latin typeface="Calibri Light" pitchFamily="34" charset="0"/>
              </a:rPr>
              <a:t>2010 Source: Great-West Life Data, Jan ‘10 to Dec ’10</a:t>
            </a:r>
            <a:endParaRPr lang="en-US" sz="1100" i="1" dirty="0">
              <a:solidFill>
                <a:schemeClr val="tx1">
                  <a:lumMod val="65000"/>
                  <a:lumOff val="35000"/>
                </a:schemeClr>
              </a:solidFill>
              <a:latin typeface="Calibri Light" pitchFamily="34" charset="0"/>
            </a:endParaRPr>
          </a:p>
        </p:txBody>
      </p:sp>
      <p:graphicFrame>
        <p:nvGraphicFramePr>
          <p:cNvPr id="177156" name="Object 4"/>
          <p:cNvGraphicFramePr>
            <a:graphicFrameLocks noChangeAspect="1"/>
          </p:cNvGraphicFramePr>
          <p:nvPr>
            <p:extLst>
              <p:ext uri="{D42A27DB-BD31-4B8C-83A1-F6EECF244321}">
                <p14:modId xmlns:p14="http://schemas.microsoft.com/office/powerpoint/2010/main" val="70533361"/>
              </p:ext>
            </p:extLst>
          </p:nvPr>
        </p:nvGraphicFramePr>
        <p:xfrm>
          <a:off x="-239713" y="1247775"/>
          <a:ext cx="8940801" cy="5024438"/>
        </p:xfrm>
        <a:graphic>
          <a:graphicData uri="http://schemas.openxmlformats.org/presentationml/2006/ole">
            <mc:AlternateContent xmlns:mc="http://schemas.openxmlformats.org/markup-compatibility/2006">
              <mc:Choice xmlns:v="urn:schemas-microsoft-com:vml" Requires="v">
                <p:oleObj spid="_x0000_s229333" name="Worksheet" r:id="rId4" imgW="7970434" imgH="4640544" progId="Excel.Sheet.8">
                  <p:embed followColorScheme="full"/>
                </p:oleObj>
              </mc:Choice>
              <mc:Fallback>
                <p:oleObj name="Worksheet" r:id="rId4" imgW="7970434" imgH="4640544" progId="Excel.Sheet.8">
                  <p:embed followColorScheme="full"/>
                  <p:pic>
                    <p:nvPicPr>
                      <p:cNvPr id="0" name="Picture 4"/>
                      <p:cNvPicPr>
                        <a:picLocks noChangeAspect="1" noChangeArrowheads="1"/>
                      </p:cNvPicPr>
                      <p:nvPr/>
                    </p:nvPicPr>
                    <p:blipFill>
                      <a:blip r:embed="rId5"/>
                      <a:srcRect/>
                      <a:stretch>
                        <a:fillRect/>
                      </a:stretch>
                    </p:blipFill>
                    <p:spPr bwMode="auto">
                      <a:xfrm>
                        <a:off x="-239713" y="1247775"/>
                        <a:ext cx="8940801" cy="5024438"/>
                      </a:xfrm>
                      <a:prstGeom prst="rect">
                        <a:avLst/>
                      </a:prstGeom>
                      <a:noFill/>
                      <a:extLst/>
                    </p:spPr>
                  </p:pic>
                </p:oleObj>
              </mc:Fallback>
            </mc:AlternateContent>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87" y="206700"/>
            <a:ext cx="5244344" cy="920763"/>
          </a:xfrm>
        </p:spPr>
        <p:txBody>
          <a:bodyPr anchor="ctr"/>
          <a:lstStyle/>
          <a:p>
            <a:r>
              <a:rPr lang="en-US" sz="1600" dirty="0">
                <a:latin typeface="Calibri Light" pitchFamily="34" charset="0"/>
              </a:rPr>
              <a:t>DRUG TRENDS:  </a:t>
            </a:r>
            <a:r>
              <a:rPr lang="en-CA" sz="1600" dirty="0">
                <a:latin typeface="Calibri Light" pitchFamily="34" charset="0"/>
              </a:rPr>
              <a:t>TOP THERAPEUTIC CLASSIFICATIONS</a:t>
            </a:r>
            <a:r>
              <a:rPr lang="en-US" sz="1600" dirty="0">
                <a:latin typeface="Calibri Light" pitchFamily="34" charset="0"/>
              </a:rPr>
              <a:t/>
            </a:r>
            <a:br>
              <a:rPr lang="en-US" sz="1600" dirty="0">
                <a:latin typeface="Calibri Light" pitchFamily="34" charset="0"/>
              </a:rPr>
            </a:br>
            <a:r>
              <a:rPr lang="en-US" dirty="0">
                <a:latin typeface="Calibri Light" pitchFamily="34" charset="0"/>
              </a:rPr>
              <a:t>Top 10 </a:t>
            </a:r>
            <a:r>
              <a:rPr lang="en-US">
                <a:latin typeface="Calibri Light" pitchFamily="34" charset="0"/>
              </a:rPr>
              <a:t>Therapeutic Classifications:</a:t>
            </a:r>
            <a:br>
              <a:rPr lang="en-US">
                <a:latin typeface="Calibri Light" pitchFamily="34" charset="0"/>
              </a:rPr>
            </a:br>
            <a:r>
              <a:rPr lang="en-US">
                <a:latin typeface="Calibri Light" pitchFamily="34" charset="0"/>
              </a:rPr>
              <a:t>2010 </a:t>
            </a:r>
            <a:r>
              <a:rPr lang="en-US" dirty="0">
                <a:latin typeface="Calibri Light" pitchFamily="34" charset="0"/>
              </a:rPr>
              <a:t>vs</a:t>
            </a:r>
            <a:r>
              <a:rPr lang="en-US">
                <a:latin typeface="Calibri Light" pitchFamily="34" charset="0"/>
              </a:rPr>
              <a:t>. 2017</a:t>
            </a:r>
            <a:endParaRPr lang="en-US" sz="3200" dirty="0">
              <a:latin typeface="Calibri Light"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20245549"/>
              </p:ext>
            </p:extLst>
          </p:nvPr>
        </p:nvGraphicFramePr>
        <p:xfrm>
          <a:off x="4698243" y="1597741"/>
          <a:ext cx="4301186" cy="3657600"/>
        </p:xfrm>
        <a:graphic>
          <a:graphicData uri="http://schemas.openxmlformats.org/drawingml/2006/table">
            <a:tbl>
              <a:tblPr/>
              <a:tblGrid>
                <a:gridCol w="502407">
                  <a:extLst>
                    <a:ext uri="{9D8B030D-6E8A-4147-A177-3AD203B41FA5}">
                      <a16:colId xmlns="" xmlns:a16="http://schemas.microsoft.com/office/drawing/2014/main" val="20000"/>
                    </a:ext>
                  </a:extLst>
                </a:gridCol>
                <a:gridCol w="2657475">
                  <a:extLst>
                    <a:ext uri="{9D8B030D-6E8A-4147-A177-3AD203B41FA5}">
                      <a16:colId xmlns="" xmlns:a16="http://schemas.microsoft.com/office/drawing/2014/main" val="20001"/>
                    </a:ext>
                  </a:extLst>
                </a:gridCol>
                <a:gridCol w="1141304">
                  <a:extLst>
                    <a:ext uri="{9D8B030D-6E8A-4147-A177-3AD203B41FA5}">
                      <a16:colId xmlns="" xmlns:a16="http://schemas.microsoft.com/office/drawing/2014/main" val="20002"/>
                    </a:ext>
                  </a:extLst>
                </a:gridCol>
              </a:tblGrid>
              <a:tr h="640080">
                <a:tc>
                  <a:txBody>
                    <a:bodyPr/>
                    <a:lstStyle/>
                    <a:p>
                      <a:pPr algn="ctr" rtl="0" fontAlgn="ctr"/>
                      <a:r>
                        <a:rPr lang="en-US" sz="1600" b="0" i="0" u="none" strike="noStrike">
                          <a:solidFill>
                            <a:srgbClr val="FFFFFF"/>
                          </a:solidFill>
                          <a:latin typeface="Calibri Light" pitchFamily="34" charset="0"/>
                        </a:rPr>
                        <a:t>2017</a:t>
                      </a:r>
                      <a:r>
                        <a:rPr lang="en-US" sz="1600" b="0" i="0" u="none" strike="noStrike" baseline="0">
                          <a:solidFill>
                            <a:srgbClr val="FFFFFF"/>
                          </a:solidFill>
                          <a:latin typeface="Calibri Light" pitchFamily="34" charset="0"/>
                        </a:rPr>
                        <a:t> R</a:t>
                      </a:r>
                      <a:r>
                        <a:rPr lang="en-US" sz="1600" b="0" i="0" u="none" strike="noStrike">
                          <a:solidFill>
                            <a:srgbClr val="FFFFFF"/>
                          </a:solidFill>
                          <a:latin typeface="Calibri Light" pitchFamily="34" charset="0"/>
                        </a:rPr>
                        <a:t>ank</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Therapeutic Class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 of Total </a:t>
                      </a:r>
                      <a:r>
                        <a:rPr lang="en-US" sz="1600" b="0" i="0" u="none" strike="noStrike" dirty="0">
                          <a:solidFill>
                            <a:srgbClr val="FFFFFF"/>
                          </a:solidFill>
                          <a:latin typeface="Calibri Light" pitchFamily="34" charset="0"/>
                        </a:rPr>
                        <a:t/>
                      </a:r>
                      <a:br>
                        <a:rPr lang="en-US" sz="1600" b="0" i="0" u="none" strike="noStrike" dirty="0">
                          <a:solidFill>
                            <a:srgbClr val="FFFFFF"/>
                          </a:solidFill>
                          <a:latin typeface="Calibri Light" pitchFamily="34" charset="0"/>
                        </a:rPr>
                      </a:br>
                      <a:r>
                        <a:rPr lang="en-US" sz="1600" b="0" i="0" u="none" strike="noStrike">
                          <a:solidFill>
                            <a:srgbClr val="FFFFFF"/>
                          </a:solidFill>
                          <a:latin typeface="Calibri Light" pitchFamily="34" charset="0"/>
                        </a:rPr>
                        <a:t>Paid Amount</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274320">
                <a:tc>
                  <a:txBody>
                    <a:bodyPr/>
                    <a:lstStyle/>
                    <a:p>
                      <a:pPr algn="ctr" fontAlgn="ctr"/>
                      <a:r>
                        <a:rPr lang="en-US" sz="16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a:solidFill>
                            <a:schemeClr val="tx1"/>
                          </a:solidFill>
                          <a:latin typeface="Calibri Light" pitchFamily="34" charset="0"/>
                        </a:rPr>
                        <a:t>Biological-</a:t>
                      </a:r>
                      <a:r>
                        <a:rPr lang="en-US" sz="1600" b="0" i="0" u="none" strike="noStrike" baseline="0">
                          <a:solidFill>
                            <a:schemeClr val="tx1"/>
                          </a:solidFill>
                          <a:latin typeface="Calibri Light" pitchFamily="34" charset="0"/>
                        </a:rPr>
                        <a:t>Response Modifiers</a:t>
                      </a:r>
                      <a:r>
                        <a:rPr lang="en-US" sz="1600" b="0" i="0" u="none" strike="noStrike" baseline="30000">
                          <a:solidFill>
                            <a:schemeClr val="tx1"/>
                          </a:solidFill>
                          <a:latin typeface="Calibri Light" pitchFamily="34" charset="0"/>
                        </a:rPr>
                        <a:t>1</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a:solidFill>
                            <a:schemeClr val="tx1"/>
                          </a:solidFill>
                          <a:latin typeface="Calibri Light" pitchFamily="34" charset="0"/>
                        </a:rPr>
                        <a:t>10.3%</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274320">
                <a:tc>
                  <a:txBody>
                    <a:bodyPr/>
                    <a:lstStyle/>
                    <a:p>
                      <a:pPr algn="ctr" fontAlgn="ctr"/>
                      <a:r>
                        <a:rPr lang="en-US" sz="1600" b="0" i="0" u="none" strike="noStrike">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Diabetes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a:solidFill>
                            <a:schemeClr val="tx1"/>
                          </a:solidFill>
                          <a:latin typeface="Calibri Light" pitchFamily="34" charset="0"/>
                        </a:rPr>
                        <a:t>8.7%</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274320">
                <a:tc>
                  <a:txBody>
                    <a:bodyPr/>
                    <a:lstStyle/>
                    <a:p>
                      <a:pPr algn="ctr" fontAlgn="ctr"/>
                      <a:r>
                        <a:rPr lang="en-US" sz="16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Blood Pressure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a:solidFill>
                            <a:schemeClr val="tx1"/>
                          </a:solidFill>
                          <a:latin typeface="Calibri Light" pitchFamily="34" charset="0"/>
                        </a:rPr>
                        <a:t>6.9%</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274320">
                <a:tc>
                  <a:txBody>
                    <a:bodyPr/>
                    <a:lstStyle/>
                    <a:p>
                      <a:pPr algn="ctr" fontAlgn="ctr"/>
                      <a:r>
                        <a:rPr lang="en-US" sz="16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Depression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a:solidFill>
                            <a:schemeClr val="tx1"/>
                          </a:solidFill>
                          <a:latin typeface="Calibri Light" pitchFamily="34" charset="0"/>
                        </a:rPr>
                        <a:t>5.2%</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274320">
                <a:tc>
                  <a:txBody>
                    <a:bodyPr/>
                    <a:lstStyle/>
                    <a:p>
                      <a:pPr algn="ctr" fontAlgn="ctr"/>
                      <a:r>
                        <a:rPr lang="en-US" sz="16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Cancer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a:solidFill>
                            <a:schemeClr val="tx1"/>
                          </a:solidFill>
                          <a:latin typeface="Calibri Light" pitchFamily="34" charset="0"/>
                        </a:rPr>
                        <a:t>4.8%</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r h="274320">
                <a:tc>
                  <a:txBody>
                    <a:bodyPr/>
                    <a:lstStyle/>
                    <a:p>
                      <a:pPr algn="ctr" fontAlgn="ctr"/>
                      <a:r>
                        <a:rPr lang="en-US" sz="1600" b="0" i="0" u="none" strike="noStrike" dirty="0">
                          <a:solidFill>
                            <a:schemeClr val="tx1"/>
                          </a:solidFill>
                          <a:latin typeface="Calibri Light"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Skin Disorders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a:solidFill>
                            <a:schemeClr val="tx1"/>
                          </a:solidFill>
                          <a:latin typeface="Calibri Light" pitchFamily="34" charset="0"/>
                        </a:rPr>
                        <a:t>4.5%</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6"/>
                  </a:ext>
                </a:extLst>
              </a:tr>
              <a:tr h="274320">
                <a:tc>
                  <a:txBody>
                    <a:bodyPr/>
                    <a:lstStyle/>
                    <a:p>
                      <a:pPr algn="ctr" fontAlgn="ctr"/>
                      <a:r>
                        <a:rPr lang="en-US" sz="1600" b="0" i="0" u="none" strike="noStrike" dirty="0">
                          <a:solidFill>
                            <a:schemeClr val="tx1"/>
                          </a:solidFill>
                          <a:latin typeface="Calibri Light"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CA" sz="1600" b="0" i="0" u="none" strike="noStrike" dirty="0">
                          <a:solidFill>
                            <a:schemeClr val="tx1"/>
                          </a:solidFill>
                          <a:latin typeface="Calibri Light" pitchFamily="34" charset="0"/>
                        </a:rPr>
                        <a:t>Cholesterol </a:t>
                      </a:r>
                      <a:r>
                        <a:rPr lang="en-CA" sz="1600" b="0" i="0" u="none" strike="noStrike" baseline="0" dirty="0">
                          <a:solidFill>
                            <a:schemeClr val="tx1"/>
                          </a:solidFill>
                          <a:latin typeface="Calibri Light" pitchFamily="34" charset="0"/>
                        </a:rPr>
                        <a:t>Disorders</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a:solidFill>
                            <a:schemeClr val="tx1"/>
                          </a:solidFill>
                          <a:latin typeface="Calibri Light" pitchFamily="34" charset="0"/>
                        </a:rPr>
                        <a:t>4.3%</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7"/>
                  </a:ext>
                </a:extLst>
              </a:tr>
              <a:tr h="274320">
                <a:tc>
                  <a:txBody>
                    <a:bodyPr/>
                    <a:lstStyle/>
                    <a:p>
                      <a:pPr algn="ctr" fontAlgn="ctr"/>
                      <a:r>
                        <a:rPr lang="en-US" sz="1600" b="0" i="0" u="none" strike="noStrike" dirty="0">
                          <a:solidFill>
                            <a:schemeClr val="tx1"/>
                          </a:solidFill>
                          <a:latin typeface="Calibri Light"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Heartburn/stomach acid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8"/>
                  </a:ext>
                </a:extLst>
              </a:tr>
              <a:tr h="274320">
                <a:tc>
                  <a:txBody>
                    <a:bodyPr/>
                    <a:lstStyle/>
                    <a:p>
                      <a:pPr algn="ctr" fontAlgn="ctr"/>
                      <a:r>
                        <a:rPr lang="en-US" sz="1600" b="0" i="0" u="none" strike="noStrike" dirty="0">
                          <a:solidFill>
                            <a:schemeClr val="tx1"/>
                          </a:solidFill>
                          <a:latin typeface="Calibri Light"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Asthma/Allergies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9"/>
                  </a:ext>
                </a:extLst>
              </a:tr>
              <a:tr h="274320">
                <a:tc>
                  <a:txBody>
                    <a:bodyPr/>
                    <a:lstStyle/>
                    <a:p>
                      <a:pPr algn="ctr" fontAlgn="ctr"/>
                      <a:r>
                        <a:rPr lang="en-US" sz="1600" b="0" i="0" u="none" strike="noStrike" dirty="0">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Narcotic Analgesics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0"/>
                  </a:ext>
                </a:extLst>
              </a:tr>
              <a:tr h="274320">
                <a:tc gridSpan="2">
                  <a:txBody>
                    <a:bodyPr/>
                    <a:lstStyle/>
                    <a:p>
                      <a:pPr algn="l" rtl="0" fontAlgn="ctr"/>
                      <a:r>
                        <a:rPr lang="en-US" sz="1600" b="0" i="0" u="none" strike="noStrike" dirty="0">
                          <a:solidFill>
                            <a:srgbClr val="FFFFFF"/>
                          </a:solidFill>
                          <a:latin typeface="Calibri Light" pitchFamily="34" charset="0"/>
                        </a:rPr>
                        <a:t> Top 10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hMerge="1">
                  <a:txBody>
                    <a:bodyPr/>
                    <a:lstStyle/>
                    <a:p>
                      <a:endParaRPr lang="en-US"/>
                    </a:p>
                  </a:txBody>
                  <a:tcPr/>
                </a:tc>
                <a:tc>
                  <a:txBody>
                    <a:bodyPr/>
                    <a:lstStyle/>
                    <a:p>
                      <a:pPr algn="ctr" rtl="0" fontAlgn="ctr"/>
                      <a:r>
                        <a:rPr lang="en-US" sz="1600" b="0" i="0" u="none" strike="noStrike" dirty="0">
                          <a:solidFill>
                            <a:srgbClr val="FFFFFF"/>
                          </a:solidFill>
                          <a:latin typeface="Calibri Light" pitchFamily="34" charset="0"/>
                        </a:rPr>
                        <a:t>54.1%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extLst>
                  <a:ext uri="{0D108BD9-81ED-4DB2-BD59-A6C34878D82A}">
                    <a16:rowId xmlns="" xmlns:a16="http://schemas.microsoft.com/office/drawing/2014/main" val="100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44118970"/>
              </p:ext>
            </p:extLst>
          </p:nvPr>
        </p:nvGraphicFramePr>
        <p:xfrm>
          <a:off x="152463" y="1590106"/>
          <a:ext cx="4401505" cy="3657600"/>
        </p:xfrm>
        <a:graphic>
          <a:graphicData uri="http://schemas.openxmlformats.org/drawingml/2006/table">
            <a:tbl>
              <a:tblPr/>
              <a:tblGrid>
                <a:gridCol w="547625">
                  <a:extLst>
                    <a:ext uri="{9D8B030D-6E8A-4147-A177-3AD203B41FA5}">
                      <a16:colId xmlns="" xmlns:a16="http://schemas.microsoft.com/office/drawing/2014/main" val="20000"/>
                    </a:ext>
                  </a:extLst>
                </a:gridCol>
                <a:gridCol w="2671762">
                  <a:extLst>
                    <a:ext uri="{9D8B030D-6E8A-4147-A177-3AD203B41FA5}">
                      <a16:colId xmlns="" xmlns:a16="http://schemas.microsoft.com/office/drawing/2014/main" val="20001"/>
                    </a:ext>
                  </a:extLst>
                </a:gridCol>
                <a:gridCol w="1182118">
                  <a:extLst>
                    <a:ext uri="{9D8B030D-6E8A-4147-A177-3AD203B41FA5}">
                      <a16:colId xmlns="" xmlns:a16="http://schemas.microsoft.com/office/drawing/2014/main" val="20002"/>
                    </a:ext>
                  </a:extLst>
                </a:gridCol>
              </a:tblGrid>
              <a:tr h="640080">
                <a:tc>
                  <a:txBody>
                    <a:bodyPr/>
                    <a:lstStyle/>
                    <a:p>
                      <a:pPr algn="ctr" rtl="0" fontAlgn="ctr"/>
                      <a:r>
                        <a:rPr lang="en-US" sz="1600" b="0" i="0" u="none" strike="noStrike" dirty="0">
                          <a:solidFill>
                            <a:srgbClr val="FFFFFF"/>
                          </a:solidFill>
                          <a:latin typeface="Calibri Light" pitchFamily="34" charset="0"/>
                        </a:rPr>
                        <a:t>2010</a:t>
                      </a:r>
                      <a:r>
                        <a:rPr lang="en-US" sz="1600" b="0" i="0" u="none" strike="noStrike" baseline="0" dirty="0">
                          <a:solidFill>
                            <a:srgbClr val="FFFFFF"/>
                          </a:solidFill>
                          <a:latin typeface="Calibri Light" pitchFamily="34" charset="0"/>
                        </a:rPr>
                        <a:t> </a:t>
                      </a:r>
                      <a:r>
                        <a:rPr lang="en-US" sz="1600" b="0" i="0" u="none" strike="noStrike" dirty="0">
                          <a:solidFill>
                            <a:srgbClr val="FFFFFF"/>
                          </a:solidFill>
                          <a:latin typeface="Calibri Light" pitchFamily="34" charset="0"/>
                        </a:rPr>
                        <a:t>Rank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Therapeutic Class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 of Total </a:t>
                      </a:r>
                      <a:r>
                        <a:rPr lang="en-US" sz="1600" b="0" i="0" u="none" strike="noStrike" dirty="0">
                          <a:solidFill>
                            <a:srgbClr val="FFFFFF"/>
                          </a:solidFill>
                          <a:latin typeface="Calibri Light" pitchFamily="34" charset="0"/>
                        </a:rPr>
                        <a:t/>
                      </a:r>
                      <a:br>
                        <a:rPr lang="en-US" sz="1600" b="0" i="0" u="none" strike="noStrike" dirty="0">
                          <a:solidFill>
                            <a:srgbClr val="FFFFFF"/>
                          </a:solidFill>
                          <a:latin typeface="Calibri Light" pitchFamily="34" charset="0"/>
                        </a:rPr>
                      </a:br>
                      <a:r>
                        <a:rPr lang="en-US" sz="1600" b="0" i="0" u="none" strike="noStrike">
                          <a:solidFill>
                            <a:srgbClr val="FFFFFF"/>
                          </a:solidFill>
                          <a:latin typeface="Calibri Light" pitchFamily="34" charset="0"/>
                        </a:rPr>
                        <a:t>Paid Amount</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274320">
                <a:tc>
                  <a:txBody>
                    <a:bodyPr/>
                    <a:lstStyle/>
                    <a:p>
                      <a:pPr algn="ctr" fontAlgn="ctr"/>
                      <a:r>
                        <a:rPr lang="en-US" sz="16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Blood Pressure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274320">
                <a:tc>
                  <a:txBody>
                    <a:bodyPr/>
                    <a:lstStyle/>
                    <a:p>
                      <a:pPr algn="ctr" fontAlgn="ctr"/>
                      <a:r>
                        <a:rPr lang="en-US" sz="1600" b="0" i="0" u="none" strike="noStrike">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Cholesterol Disorders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274320">
                <a:tc>
                  <a:txBody>
                    <a:bodyPr/>
                    <a:lstStyle/>
                    <a:p>
                      <a:pPr algn="ctr" fontAlgn="ctr"/>
                      <a:r>
                        <a:rPr lang="en-US" sz="1600" b="0" i="0" u="none" strike="noStrike">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Depression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274320">
                <a:tc>
                  <a:txBody>
                    <a:bodyPr/>
                    <a:lstStyle/>
                    <a:p>
                      <a:pPr algn="ctr" fontAlgn="ctr"/>
                      <a:r>
                        <a:rPr lang="en-US" sz="16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Diabetes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274320">
                <a:tc>
                  <a:txBody>
                    <a:bodyPr/>
                    <a:lstStyle/>
                    <a:p>
                      <a:pPr algn="ctr" fontAlgn="ctr"/>
                      <a:r>
                        <a:rPr lang="en-US" sz="1600" b="0" i="0" u="none" strike="noStrike">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latin typeface="Calibri Light" pitchFamily="34" charset="0"/>
                        </a:rPr>
                        <a:t>Biological-Response Modifiers</a:t>
                      </a:r>
                      <a:r>
                        <a:rPr lang="en-US" sz="1600" b="0" i="0" u="none" strike="noStrike" baseline="30000">
                          <a:solidFill>
                            <a:schemeClr val="tx1"/>
                          </a:solidFill>
                          <a:latin typeface="Calibri Light" pitchFamily="34" charset="0"/>
                        </a:rPr>
                        <a:t>1</a:t>
                      </a:r>
                      <a:r>
                        <a:rPr lang="en-US" sz="1600" b="0" i="0" u="none" strike="noStrike">
                          <a:solidFill>
                            <a:schemeClr val="tx1"/>
                          </a:solidFill>
                          <a:latin typeface="Calibri Light" pitchFamily="34" charset="0"/>
                        </a:rPr>
                        <a:t>              </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r h="274320">
                <a:tc>
                  <a:txBody>
                    <a:bodyPr/>
                    <a:lstStyle/>
                    <a:p>
                      <a:pPr algn="ctr" fontAlgn="ctr"/>
                      <a:r>
                        <a:rPr lang="en-US" sz="1600" b="0" i="0" u="none" strike="noStrike" dirty="0">
                          <a:solidFill>
                            <a:schemeClr val="tx1"/>
                          </a:solidFill>
                          <a:latin typeface="Calibri Light"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Heartburn/stomach acid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6"/>
                  </a:ext>
                </a:extLst>
              </a:tr>
              <a:tr h="274320">
                <a:tc>
                  <a:txBody>
                    <a:bodyPr/>
                    <a:lstStyle/>
                    <a:p>
                      <a:pPr algn="ctr" fontAlgn="ctr"/>
                      <a:r>
                        <a:rPr lang="en-US" sz="1600" b="0" i="0" u="none" strike="noStrike">
                          <a:solidFill>
                            <a:schemeClr val="tx1"/>
                          </a:solidFill>
                          <a:latin typeface="Calibri Light"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Antibiotics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7"/>
                  </a:ext>
                </a:extLst>
              </a:tr>
              <a:tr h="274320">
                <a:tc>
                  <a:txBody>
                    <a:bodyPr/>
                    <a:lstStyle/>
                    <a:p>
                      <a:pPr algn="ctr" fontAlgn="ctr"/>
                      <a:r>
                        <a:rPr lang="en-US" sz="1600" b="0" i="0" u="none" strike="noStrike">
                          <a:solidFill>
                            <a:schemeClr val="tx1"/>
                          </a:solidFill>
                          <a:latin typeface="Calibri Light"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a:solidFill>
                            <a:schemeClr val="tx1"/>
                          </a:solidFill>
                          <a:latin typeface="Calibri Light" pitchFamily="34" charset="0"/>
                        </a:rPr>
                        <a:t>Skin Disorders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8"/>
                  </a:ext>
                </a:extLst>
              </a:tr>
              <a:tr h="274320">
                <a:tc>
                  <a:txBody>
                    <a:bodyPr/>
                    <a:lstStyle/>
                    <a:p>
                      <a:pPr algn="ctr" fontAlgn="ctr"/>
                      <a:r>
                        <a:rPr lang="en-US" sz="1600" b="0" i="0" u="none" strike="noStrike">
                          <a:solidFill>
                            <a:schemeClr val="tx1"/>
                          </a:solidFill>
                          <a:latin typeface="Calibri Light"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a:solidFill>
                            <a:schemeClr val="tx1"/>
                          </a:solidFill>
                          <a:latin typeface="Calibri Light" pitchFamily="34" charset="0"/>
                        </a:rPr>
                        <a:t>Anti Inflammatory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9"/>
                  </a:ext>
                </a:extLst>
              </a:tr>
              <a:tr h="274320">
                <a:tc>
                  <a:txBody>
                    <a:bodyPr/>
                    <a:lstStyle/>
                    <a:p>
                      <a:pPr algn="ctr" fontAlgn="ctr"/>
                      <a:r>
                        <a:rPr lang="en-US" sz="1600" b="0" i="0" u="none" strike="noStrike">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a:solidFill>
                            <a:schemeClr val="tx1"/>
                          </a:solidFill>
                          <a:latin typeface="Calibri Light" pitchFamily="34" charset="0"/>
                        </a:rPr>
                        <a:t>Narcotic Analgesics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0"/>
                  </a:ext>
                </a:extLst>
              </a:tr>
              <a:tr h="274320">
                <a:tc gridSpan="2">
                  <a:txBody>
                    <a:bodyPr/>
                    <a:lstStyle/>
                    <a:p>
                      <a:pPr algn="l" rtl="0" fontAlgn="ctr"/>
                      <a:r>
                        <a:rPr lang="en-US" sz="1600" b="0" i="0" u="none" strike="noStrike" dirty="0">
                          <a:solidFill>
                            <a:srgbClr val="FFFFFF"/>
                          </a:solidFill>
                          <a:latin typeface="Calibri Light" pitchFamily="34" charset="0"/>
                        </a:rPr>
                        <a:t> Top 10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hMerge="1">
                  <a:txBody>
                    <a:bodyPr/>
                    <a:lstStyle/>
                    <a:p>
                      <a:endParaRPr lang="en-US"/>
                    </a:p>
                  </a:txBody>
                  <a:tcPr/>
                </a:tc>
                <a:tc>
                  <a:txBody>
                    <a:bodyPr/>
                    <a:lstStyle/>
                    <a:p>
                      <a:pPr algn="ctr" rtl="0" fontAlgn="ctr"/>
                      <a:r>
                        <a:rPr lang="en-US" sz="1600" b="0" i="0" u="none" strike="noStrike" dirty="0">
                          <a:solidFill>
                            <a:srgbClr val="FFFFFF"/>
                          </a:solidFill>
                          <a:latin typeface="Calibri Light" pitchFamily="34" charset="0"/>
                        </a:rPr>
                        <a:t>58.4%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extLst>
                  <a:ext uri="{0D108BD9-81ED-4DB2-BD59-A6C34878D82A}">
                    <a16:rowId xmlns="" xmlns:a16="http://schemas.microsoft.com/office/drawing/2014/main" val="10011"/>
                  </a:ext>
                </a:extLst>
              </a:tr>
            </a:tbl>
          </a:graphicData>
        </a:graphic>
      </p:graphicFrame>
      <p:sp>
        <p:nvSpPr>
          <p:cNvPr id="10" name="Text Box 5"/>
          <p:cNvSpPr txBox="1">
            <a:spLocks noChangeArrowheads="1"/>
          </p:cNvSpPr>
          <p:nvPr/>
        </p:nvSpPr>
        <p:spPr bwMode="auto">
          <a:xfrm>
            <a:off x="319675" y="6206244"/>
            <a:ext cx="4421652" cy="51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a:solidFill>
                  <a:schemeClr val="tx1">
                    <a:lumMod val="65000"/>
                    <a:lumOff val="35000"/>
                  </a:schemeClr>
                </a:solidFill>
                <a:latin typeface="Calibri Light" pitchFamily="34" charset="0"/>
              </a:rPr>
              <a:t>2017 </a:t>
            </a:r>
            <a:r>
              <a:rPr lang="en-CA" sz="1100" i="1" dirty="0">
                <a:solidFill>
                  <a:schemeClr val="tx1">
                    <a:lumMod val="65000"/>
                    <a:lumOff val="35000"/>
                  </a:schemeClr>
                </a:solidFill>
                <a:latin typeface="Calibri Light" pitchFamily="34" charset="0"/>
              </a:rPr>
              <a:t>Source: Great-West Life Data</a:t>
            </a:r>
            <a:r>
              <a:rPr lang="en-CA" sz="1100" i="1">
                <a:solidFill>
                  <a:schemeClr val="tx1">
                    <a:lumMod val="65000"/>
                    <a:lumOff val="35000"/>
                  </a:schemeClr>
                </a:solidFill>
                <a:latin typeface="Calibri Light" pitchFamily="34" charset="0"/>
              </a:rPr>
              <a:t>, Jan ‘17 to Dec ‘17</a:t>
            </a:r>
            <a:endParaRPr lang="en-CA" sz="1100" i="1" dirty="0">
              <a:solidFill>
                <a:schemeClr val="tx1">
                  <a:lumMod val="65000"/>
                  <a:lumOff val="35000"/>
                </a:schemeClr>
              </a:solidFill>
              <a:latin typeface="Calibri Light" pitchFamily="34" charset="0"/>
            </a:endParaRPr>
          </a:p>
          <a:p>
            <a:pPr algn="l">
              <a:spcBef>
                <a:spcPct val="50000"/>
              </a:spcBef>
            </a:pPr>
            <a:r>
              <a:rPr lang="en-CA" sz="1100" i="1" dirty="0">
                <a:solidFill>
                  <a:schemeClr val="tx1">
                    <a:lumMod val="65000"/>
                    <a:lumOff val="35000"/>
                  </a:schemeClr>
                </a:solidFill>
                <a:latin typeface="Calibri Light" pitchFamily="34" charset="0"/>
              </a:rPr>
              <a:t>2010 Source: Great-West Life Data, Jan ‘10 to Dec ‘10</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8" y="160020"/>
            <a:ext cx="7137400" cy="1177290"/>
          </a:xfrm>
        </p:spPr>
        <p:txBody>
          <a:bodyPr/>
          <a:lstStyle/>
          <a:p>
            <a:r>
              <a:rPr lang="en-US" sz="1600" dirty="0">
                <a:latin typeface="Calibri Light" pitchFamily="34" charset="0"/>
              </a:rPr>
              <a:t>DRUG TRENDS:  </a:t>
            </a:r>
            <a:r>
              <a:rPr lang="en-CA" sz="1600" dirty="0">
                <a:latin typeface="Calibri Light" pitchFamily="34" charset="0"/>
              </a:rPr>
              <a:t>TOP THERAPEUTIC CLASSIFICATIONS </a:t>
            </a:r>
            <a:r>
              <a:rPr lang="en-CA" sz="1400" dirty="0">
                <a:latin typeface="Calibri Light" pitchFamily="34" charset="0"/>
              </a:rPr>
              <a:t/>
            </a:r>
            <a:br>
              <a:rPr lang="en-CA" sz="1400" dirty="0">
                <a:latin typeface="Calibri Light" pitchFamily="34" charset="0"/>
              </a:rPr>
            </a:br>
            <a:r>
              <a:rPr lang="en-US" dirty="0">
                <a:latin typeface="Calibri Light" pitchFamily="34" charset="0"/>
              </a:rPr>
              <a:t>Impact of Age on Top Therapeutic Classifications by Counts of Scripts</a:t>
            </a:r>
          </a:p>
        </p:txBody>
      </p:sp>
      <p:sp>
        <p:nvSpPr>
          <p:cNvPr id="13"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60893139"/>
              </p:ext>
            </p:extLst>
          </p:nvPr>
        </p:nvGraphicFramePr>
        <p:xfrm>
          <a:off x="460579" y="1588457"/>
          <a:ext cx="2560320" cy="3670477"/>
        </p:xfrm>
        <a:graphic>
          <a:graphicData uri="http://schemas.openxmlformats.org/drawingml/2006/table">
            <a:tbl>
              <a:tblPr/>
              <a:tblGrid>
                <a:gridCol w="1645920">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tblGrid>
              <a:tr h="927277">
                <a:tc>
                  <a:txBody>
                    <a:bodyPr/>
                    <a:lstStyle/>
                    <a:p>
                      <a:pPr algn="ctr" rtl="0" fontAlgn="ctr"/>
                      <a:r>
                        <a:rPr lang="en-US" sz="1600" b="0" i="0" u="none" strike="noStrike" dirty="0">
                          <a:solidFill>
                            <a:srgbClr val="FFFFFF"/>
                          </a:solidFill>
                          <a:latin typeface="Calibri Light" pitchFamily="34" charset="0"/>
                        </a:rPr>
                        <a:t>Age</a:t>
                      </a:r>
                      <a:r>
                        <a:rPr lang="en-US" sz="1600" b="0" i="0" u="none" strike="noStrike" baseline="0" dirty="0">
                          <a:solidFill>
                            <a:srgbClr val="FFFFFF"/>
                          </a:solidFill>
                          <a:latin typeface="Calibri Light" pitchFamily="34" charset="0"/>
                        </a:rPr>
                        <a:t>s 0-24</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Counts of Scripts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Antibiotics/Anti-</a:t>
                      </a:r>
                      <a:r>
                        <a:rPr lang="en-US" sz="1400" b="0" i="0" u="none" strike="noStrike" kern="1200" dirty="0" err="1">
                          <a:solidFill>
                            <a:schemeClr val="tx1"/>
                          </a:solidFill>
                          <a:latin typeface="Calibri Light" pitchFamily="34" charset="0"/>
                          <a:ea typeface="+mn-ea"/>
                          <a:cs typeface="+mn-cs"/>
                        </a:rPr>
                        <a:t>infectives</a:t>
                      </a:r>
                      <a:endParaRPr lang="en-US" sz="1400" b="0" i="0" u="none" strike="noStrike" kern="1200" dirty="0">
                        <a:solidFill>
                          <a:schemeClr val="tx1"/>
                        </a:solidFill>
                        <a:latin typeface="Calibri Light"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Birth Control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Skin Disorders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Depression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Cerebral Stimulant</a:t>
                      </a:r>
                      <a:r>
                        <a:rPr lang="en-US" sz="1400" b="0" i="0" u="none" strike="noStrike" kern="1200" baseline="30000">
                          <a:solidFill>
                            <a:schemeClr val="tx1"/>
                          </a:solidFill>
                          <a:latin typeface="Calibri Light" pitchFamily="34" charset="0"/>
                          <a:ea typeface="+mn-ea"/>
                          <a:cs typeface="+mn-cs"/>
                        </a:rPr>
                        <a:t>1</a:t>
                      </a:r>
                      <a:endParaRPr lang="en-US" sz="1400" b="0" i="0" u="none" strike="noStrike" kern="1200">
                        <a:solidFill>
                          <a:schemeClr val="tx1"/>
                        </a:solidFill>
                        <a:latin typeface="Calibri Light"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96583281"/>
              </p:ext>
            </p:extLst>
          </p:nvPr>
        </p:nvGraphicFramePr>
        <p:xfrm>
          <a:off x="3314449" y="1588338"/>
          <a:ext cx="2560320" cy="3670477"/>
        </p:xfrm>
        <a:graphic>
          <a:graphicData uri="http://schemas.openxmlformats.org/drawingml/2006/table">
            <a:tbl>
              <a:tblPr/>
              <a:tblGrid>
                <a:gridCol w="1645920">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tblGrid>
              <a:tr h="927277">
                <a:tc>
                  <a:txBody>
                    <a:bodyPr/>
                    <a:lstStyle/>
                    <a:p>
                      <a:pPr algn="ctr" rtl="0" fontAlgn="ctr"/>
                      <a:r>
                        <a:rPr lang="en-US" sz="1600" b="0" i="0" u="none" strike="noStrike" dirty="0">
                          <a:solidFill>
                            <a:srgbClr val="FFFFFF"/>
                          </a:solidFill>
                          <a:latin typeface="Calibri Light" pitchFamily="34" charset="0"/>
                        </a:rPr>
                        <a:t>Ages</a:t>
                      </a:r>
                      <a:r>
                        <a:rPr lang="en-US" sz="1600" b="0" i="0" u="none" strike="noStrike" baseline="0" dirty="0">
                          <a:solidFill>
                            <a:srgbClr val="FFFFFF"/>
                          </a:solidFill>
                          <a:latin typeface="Calibri Light" pitchFamily="34" charset="0"/>
                        </a:rPr>
                        <a:t> </a:t>
                      </a:r>
                      <a:r>
                        <a:rPr lang="en-US" sz="1600" b="0" i="0" u="none" strike="noStrike" dirty="0">
                          <a:solidFill>
                            <a:srgbClr val="FFFFFF"/>
                          </a:solidFill>
                          <a:latin typeface="Calibri Light" pitchFamily="34" charset="0"/>
                        </a:rPr>
                        <a:t>40-44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Counts of Scripts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Depression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Narcotic Analgesics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Blood Pressure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Antibiotics/Anti-infectives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Diabetes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92319046"/>
              </p:ext>
            </p:extLst>
          </p:nvPr>
        </p:nvGraphicFramePr>
        <p:xfrm>
          <a:off x="6158218" y="1589751"/>
          <a:ext cx="2560321" cy="3670477"/>
        </p:xfrm>
        <a:graphic>
          <a:graphicData uri="http://schemas.openxmlformats.org/drawingml/2006/table">
            <a:tbl>
              <a:tblPr/>
              <a:tblGrid>
                <a:gridCol w="1685620">
                  <a:extLst>
                    <a:ext uri="{9D8B030D-6E8A-4147-A177-3AD203B41FA5}">
                      <a16:colId xmlns="" xmlns:a16="http://schemas.microsoft.com/office/drawing/2014/main" val="20000"/>
                    </a:ext>
                  </a:extLst>
                </a:gridCol>
                <a:gridCol w="874701">
                  <a:extLst>
                    <a:ext uri="{9D8B030D-6E8A-4147-A177-3AD203B41FA5}">
                      <a16:colId xmlns="" xmlns:a16="http://schemas.microsoft.com/office/drawing/2014/main" val="20001"/>
                    </a:ext>
                  </a:extLst>
                </a:gridCol>
              </a:tblGrid>
              <a:tr h="927277">
                <a:tc>
                  <a:txBody>
                    <a:bodyPr/>
                    <a:lstStyle/>
                    <a:p>
                      <a:pPr algn="ctr" rtl="0" fontAlgn="ctr"/>
                      <a:r>
                        <a:rPr lang="en-US" sz="1600" b="0" i="0" u="none" strike="noStrike" dirty="0">
                          <a:solidFill>
                            <a:srgbClr val="FFFFFF"/>
                          </a:solidFill>
                          <a:latin typeface="Calibri Light" pitchFamily="34" charset="0"/>
                        </a:rPr>
                        <a:t>Ages 60-64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Counts of Scripts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Blood Pressure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Cholesterol Disorders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Diabetes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Depression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5486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latin typeface="Calibri Light" pitchFamily="34" charset="0"/>
                        </a:rPr>
                        <a:t>Heartburn/stomach acid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7" y="168898"/>
            <a:ext cx="7341586" cy="1177290"/>
          </a:xfrm>
        </p:spPr>
        <p:txBody>
          <a:bodyPr/>
          <a:lstStyle/>
          <a:p>
            <a:r>
              <a:rPr lang="en-US" sz="1600" dirty="0">
                <a:latin typeface="Calibri Light" pitchFamily="34" charset="0"/>
              </a:rPr>
              <a:t>DRUG TRENDS:  </a:t>
            </a:r>
            <a:r>
              <a:rPr lang="en-CA" sz="1600" dirty="0">
                <a:latin typeface="Calibri Light" pitchFamily="34" charset="0"/>
              </a:rPr>
              <a:t>TOP THERAPEUTIC CLASSIFICATIONS </a:t>
            </a:r>
            <a:r>
              <a:rPr lang="en-US" sz="1600" dirty="0">
                <a:latin typeface="Calibri Light" pitchFamily="34" charset="0"/>
              </a:rPr>
              <a:t/>
            </a:r>
            <a:br>
              <a:rPr lang="en-US" sz="1600" dirty="0">
                <a:latin typeface="Calibri Light" pitchFamily="34" charset="0"/>
              </a:rPr>
            </a:br>
            <a:r>
              <a:rPr lang="en-US" dirty="0">
                <a:latin typeface="Calibri Light" pitchFamily="34" charset="0"/>
              </a:rPr>
              <a:t>Impact of Age on </a:t>
            </a:r>
            <a:r>
              <a:rPr lang="en-US">
                <a:latin typeface="Calibri Light" pitchFamily="34" charset="0"/>
              </a:rPr>
              <a:t>Top Therapeutic </a:t>
            </a:r>
            <a:r>
              <a:rPr lang="en-US" dirty="0">
                <a:latin typeface="Calibri Light" pitchFamily="34" charset="0"/>
              </a:rPr>
              <a:t>Classifications by Paid Amounts</a:t>
            </a:r>
          </a:p>
        </p:txBody>
      </p:sp>
      <p:sp>
        <p:nvSpPr>
          <p:cNvPr id="13"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47664012"/>
              </p:ext>
            </p:extLst>
          </p:nvPr>
        </p:nvGraphicFramePr>
        <p:xfrm>
          <a:off x="413627" y="1584302"/>
          <a:ext cx="2651760" cy="3606412"/>
        </p:xfrm>
        <a:graphic>
          <a:graphicData uri="http://schemas.openxmlformats.org/drawingml/2006/table">
            <a:tbl>
              <a:tblPr/>
              <a:tblGrid>
                <a:gridCol w="1645920">
                  <a:extLst>
                    <a:ext uri="{9D8B030D-6E8A-4147-A177-3AD203B41FA5}">
                      <a16:colId xmlns="" xmlns:a16="http://schemas.microsoft.com/office/drawing/2014/main" val="20000"/>
                    </a:ext>
                  </a:extLst>
                </a:gridCol>
                <a:gridCol w="1005840">
                  <a:extLst>
                    <a:ext uri="{9D8B030D-6E8A-4147-A177-3AD203B41FA5}">
                      <a16:colId xmlns="" xmlns:a16="http://schemas.microsoft.com/office/drawing/2014/main" val="20001"/>
                    </a:ext>
                  </a:extLst>
                </a:gridCol>
              </a:tblGrid>
              <a:tr h="863212">
                <a:tc>
                  <a:txBody>
                    <a:bodyPr/>
                    <a:lstStyle/>
                    <a:p>
                      <a:pPr algn="ctr" rtl="0" fontAlgn="ctr"/>
                      <a:r>
                        <a:rPr lang="en-US" sz="1600" b="0" i="0" u="none" strike="noStrike" dirty="0">
                          <a:solidFill>
                            <a:srgbClr val="FFFFFF"/>
                          </a:solidFill>
                          <a:latin typeface="Calibri Light" pitchFamily="34" charset="0"/>
                        </a:rPr>
                        <a:t>Ages 0-24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Paid Amount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Cerebral Stimulant</a:t>
                      </a:r>
                      <a:r>
                        <a:rPr lang="en-US" sz="1400" b="0" i="0" u="none" strike="noStrike" kern="1200" baseline="30000" dirty="0">
                          <a:solidFill>
                            <a:schemeClr val="tx1"/>
                          </a:solidFill>
                          <a:latin typeface="Calibri Light" pitchFamily="34" charset="0"/>
                          <a:ea typeface="+mn-ea"/>
                          <a:cs typeface="+mn-cs"/>
                        </a:rPr>
                        <a:t>1</a:t>
                      </a:r>
                      <a:endParaRPr lang="en-US" sz="1400" b="0" i="0" u="none" strike="noStrike" kern="1200" dirty="0">
                        <a:solidFill>
                          <a:schemeClr val="tx1"/>
                        </a:solidFill>
                        <a:latin typeface="Calibri Light"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Biological-Response Modifiers</a:t>
                      </a:r>
                      <a:r>
                        <a:rPr lang="en-US" sz="1400" b="0" i="0" u="none" strike="noStrike" kern="1200" baseline="30000" dirty="0">
                          <a:solidFill>
                            <a:schemeClr val="tx1"/>
                          </a:solidFill>
                          <a:latin typeface="Calibri Light" pitchFamily="34" charset="0"/>
                          <a:ea typeface="+mn-ea"/>
                          <a:cs typeface="+mn-cs"/>
                        </a:rPr>
                        <a:t>2</a:t>
                      </a:r>
                      <a:endParaRPr lang="en-US" sz="1400" b="0" i="0" u="none" strike="noStrike" kern="1200" dirty="0">
                        <a:solidFill>
                          <a:schemeClr val="tx1"/>
                        </a:solidFill>
                        <a:latin typeface="Calibri Light"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Skin Disorders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Asthma/Allergies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Birth Control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52136413"/>
              </p:ext>
            </p:extLst>
          </p:nvPr>
        </p:nvGraphicFramePr>
        <p:xfrm>
          <a:off x="3244645" y="1590660"/>
          <a:ext cx="2651760" cy="3606412"/>
        </p:xfrm>
        <a:graphic>
          <a:graphicData uri="http://schemas.openxmlformats.org/drawingml/2006/table">
            <a:tbl>
              <a:tblPr/>
              <a:tblGrid>
                <a:gridCol w="1645920">
                  <a:extLst>
                    <a:ext uri="{9D8B030D-6E8A-4147-A177-3AD203B41FA5}">
                      <a16:colId xmlns="" xmlns:a16="http://schemas.microsoft.com/office/drawing/2014/main" val="20000"/>
                    </a:ext>
                  </a:extLst>
                </a:gridCol>
                <a:gridCol w="1005840">
                  <a:extLst>
                    <a:ext uri="{9D8B030D-6E8A-4147-A177-3AD203B41FA5}">
                      <a16:colId xmlns="" xmlns:a16="http://schemas.microsoft.com/office/drawing/2014/main" val="20001"/>
                    </a:ext>
                  </a:extLst>
                </a:gridCol>
              </a:tblGrid>
              <a:tr h="863212">
                <a:tc>
                  <a:txBody>
                    <a:bodyPr/>
                    <a:lstStyle/>
                    <a:p>
                      <a:pPr algn="ctr" rtl="0" fontAlgn="ctr"/>
                      <a:r>
                        <a:rPr lang="en-US" sz="1600" b="0" i="0" u="none" strike="noStrike" dirty="0">
                          <a:solidFill>
                            <a:srgbClr val="FFFFFF"/>
                          </a:solidFill>
                          <a:latin typeface="Calibri Light" pitchFamily="34" charset="0"/>
                        </a:rPr>
                        <a:t>Ages 40-44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Paid Amount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Biological-Response Modifiers</a:t>
                      </a:r>
                      <a:r>
                        <a:rPr lang="en-US" sz="1400" b="0" i="0" u="none" strike="noStrike" kern="1200" baseline="30000" dirty="0">
                          <a:solidFill>
                            <a:schemeClr val="tx1"/>
                          </a:solidFill>
                          <a:latin typeface="Calibri Light" pitchFamily="34" charset="0"/>
                          <a:ea typeface="+mn-ea"/>
                          <a:cs typeface="+mn-cs"/>
                        </a:rPr>
                        <a:t>2</a:t>
                      </a:r>
                      <a:endParaRPr lang="en-US" sz="1400" b="0" i="0" u="none" strike="noStrike" kern="1200" dirty="0">
                        <a:solidFill>
                          <a:schemeClr val="tx1"/>
                        </a:solidFill>
                        <a:latin typeface="Calibri Light"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Depression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Multiple Sclerosis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Diabetes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Skin Disorders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21815302"/>
              </p:ext>
            </p:extLst>
          </p:nvPr>
        </p:nvGraphicFramePr>
        <p:xfrm>
          <a:off x="6063897" y="1583040"/>
          <a:ext cx="2651760" cy="3606412"/>
        </p:xfrm>
        <a:graphic>
          <a:graphicData uri="http://schemas.openxmlformats.org/drawingml/2006/table">
            <a:tbl>
              <a:tblPr/>
              <a:tblGrid>
                <a:gridCol w="1672217">
                  <a:extLst>
                    <a:ext uri="{9D8B030D-6E8A-4147-A177-3AD203B41FA5}">
                      <a16:colId xmlns="" xmlns:a16="http://schemas.microsoft.com/office/drawing/2014/main" val="20000"/>
                    </a:ext>
                  </a:extLst>
                </a:gridCol>
                <a:gridCol w="979543">
                  <a:extLst>
                    <a:ext uri="{9D8B030D-6E8A-4147-A177-3AD203B41FA5}">
                      <a16:colId xmlns="" xmlns:a16="http://schemas.microsoft.com/office/drawing/2014/main" val="20001"/>
                    </a:ext>
                  </a:extLst>
                </a:gridCol>
              </a:tblGrid>
              <a:tr h="863212">
                <a:tc>
                  <a:txBody>
                    <a:bodyPr/>
                    <a:lstStyle/>
                    <a:p>
                      <a:pPr algn="ctr" rtl="0" fontAlgn="ctr"/>
                      <a:r>
                        <a:rPr lang="en-US" sz="1600" b="0" i="0" u="none" strike="noStrike" dirty="0">
                          <a:solidFill>
                            <a:srgbClr val="FFFFFF"/>
                          </a:solidFill>
                          <a:latin typeface="Calibri Light" pitchFamily="34" charset="0"/>
                        </a:rPr>
                        <a:t>Ages 60-64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Paid Amount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48640">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Diabetes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Blood Pressure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Biological-Response Modifiers</a:t>
                      </a:r>
                      <a:r>
                        <a:rPr lang="en-US" sz="1400" b="0" i="0" u="none" strike="noStrike" kern="1200" baseline="30000">
                          <a:solidFill>
                            <a:schemeClr val="tx1"/>
                          </a:solidFill>
                          <a:latin typeface="Calibri Light" pitchFamily="34" charset="0"/>
                          <a:ea typeface="+mn-ea"/>
                          <a:cs typeface="+mn-cs"/>
                        </a:rPr>
                        <a:t>2</a:t>
                      </a:r>
                      <a:endParaRPr lang="en-US" sz="1400" b="0" i="0" u="none" strike="noStrike" kern="1200">
                        <a:solidFill>
                          <a:schemeClr val="tx1"/>
                        </a:solidFill>
                        <a:latin typeface="Calibri Light"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Cancer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548640">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Cholesterol Disorders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10" y="248908"/>
            <a:ext cx="5573708" cy="788670"/>
          </a:xfrm>
        </p:spPr>
        <p:txBody>
          <a:bodyPr/>
          <a:lstStyle/>
          <a:p>
            <a:r>
              <a:rPr lang="en-US" sz="1600" dirty="0">
                <a:latin typeface="Calibri Light" pitchFamily="34" charset="0"/>
              </a:rPr>
              <a:t>DRUG TRENDS:  </a:t>
            </a:r>
            <a:r>
              <a:rPr lang="en-CA" sz="1600" dirty="0">
                <a:latin typeface="Calibri Light" pitchFamily="34" charset="0"/>
              </a:rPr>
              <a:t>TOP THERAPEUTIC CLASSIFICATIONS </a:t>
            </a:r>
            <a:r>
              <a:rPr lang="en-US" sz="1600" dirty="0">
                <a:latin typeface="Calibri Light" pitchFamily="34" charset="0"/>
              </a:rPr>
              <a:t/>
            </a:r>
            <a:br>
              <a:rPr lang="en-US" sz="1600" dirty="0">
                <a:latin typeface="Calibri Light" pitchFamily="34" charset="0"/>
              </a:rPr>
            </a:br>
            <a:r>
              <a:rPr lang="en-US" dirty="0">
                <a:latin typeface="Calibri Light" pitchFamily="34" charset="0"/>
              </a:rPr>
              <a:t>Claiming Patterns by Age and Gender</a:t>
            </a:r>
          </a:p>
        </p:txBody>
      </p:sp>
      <p:sp>
        <p:nvSpPr>
          <p:cNvPr id="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3973359357"/>
              </p:ext>
            </p:extLst>
          </p:nvPr>
        </p:nvGraphicFramePr>
        <p:xfrm>
          <a:off x="392213" y="3711261"/>
          <a:ext cx="8503920" cy="2171426"/>
        </p:xfrm>
        <a:graphic>
          <a:graphicData uri="http://schemas.openxmlformats.org/drawingml/2006/table">
            <a:tbl>
              <a:tblPr/>
              <a:tblGrid>
                <a:gridCol w="1024195">
                  <a:extLst>
                    <a:ext uri="{9D8B030D-6E8A-4147-A177-3AD203B41FA5}">
                      <a16:colId xmlns="" xmlns:a16="http://schemas.microsoft.com/office/drawing/2014/main" val="20000"/>
                    </a:ext>
                  </a:extLst>
                </a:gridCol>
                <a:gridCol w="660143">
                  <a:extLst>
                    <a:ext uri="{9D8B030D-6E8A-4147-A177-3AD203B41FA5}">
                      <a16:colId xmlns="" xmlns:a16="http://schemas.microsoft.com/office/drawing/2014/main" val="20001"/>
                    </a:ext>
                  </a:extLst>
                </a:gridCol>
                <a:gridCol w="2374271">
                  <a:extLst>
                    <a:ext uri="{9D8B030D-6E8A-4147-A177-3AD203B41FA5}">
                      <a16:colId xmlns="" xmlns:a16="http://schemas.microsoft.com/office/drawing/2014/main" val="20002"/>
                    </a:ext>
                  </a:extLst>
                </a:gridCol>
                <a:gridCol w="1035520">
                  <a:extLst>
                    <a:ext uri="{9D8B030D-6E8A-4147-A177-3AD203B41FA5}">
                      <a16:colId xmlns="" xmlns:a16="http://schemas.microsoft.com/office/drawing/2014/main" val="20003"/>
                    </a:ext>
                  </a:extLst>
                </a:gridCol>
                <a:gridCol w="2374271">
                  <a:extLst>
                    <a:ext uri="{9D8B030D-6E8A-4147-A177-3AD203B41FA5}">
                      <a16:colId xmlns="" xmlns:a16="http://schemas.microsoft.com/office/drawing/2014/main" val="20004"/>
                    </a:ext>
                  </a:extLst>
                </a:gridCol>
                <a:gridCol w="1035520">
                  <a:extLst>
                    <a:ext uri="{9D8B030D-6E8A-4147-A177-3AD203B41FA5}">
                      <a16:colId xmlns="" xmlns:a16="http://schemas.microsoft.com/office/drawing/2014/main" val="20005"/>
                    </a:ext>
                  </a:extLst>
                </a:gridCol>
              </a:tblGrid>
              <a:tr h="662666">
                <a:tc rowSpan="6">
                  <a:txBody>
                    <a:bodyPr/>
                    <a:lstStyle/>
                    <a:p>
                      <a:pPr algn="ctr"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Rank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Therapeutic Class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a:solidFill>
                            <a:srgbClr val="FFFFFF"/>
                          </a:solidFill>
                          <a:latin typeface="Calibri Light" pitchFamily="34" charset="0"/>
                        </a:rPr>
                        <a:t>% of Total </a:t>
                      </a:r>
                      <a:br>
                        <a:rPr lang="en-US" sz="1400" b="0" i="0" u="none" strike="noStrike">
                          <a:solidFill>
                            <a:srgbClr val="FFFFFF"/>
                          </a:solidFill>
                          <a:latin typeface="Calibri Light" pitchFamily="34" charset="0"/>
                        </a:rPr>
                      </a:br>
                      <a:r>
                        <a:rPr lang="en-US" sz="1400" b="0" i="0" u="none" strike="noStrike">
                          <a:solidFill>
                            <a:srgbClr val="FFFFFF"/>
                          </a:solidFill>
                          <a:latin typeface="Calibri Light" pitchFamily="34" charset="0"/>
                        </a:rPr>
                        <a:t>Paid Amount</a:t>
                      </a:r>
                      <a:endParaRPr lang="en-US" sz="14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Therapeutic Class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a:solidFill>
                            <a:srgbClr val="FFFFFF"/>
                          </a:solidFill>
                          <a:latin typeface="Calibri Light" pitchFamily="34" charset="0"/>
                        </a:rPr>
                        <a:t>% of Total </a:t>
                      </a:r>
                      <a:br>
                        <a:rPr lang="en-US" sz="1400" b="0" i="0" u="none" strike="noStrike">
                          <a:solidFill>
                            <a:srgbClr val="FFFFFF"/>
                          </a:solidFill>
                          <a:latin typeface="Calibri Light" pitchFamily="34" charset="0"/>
                        </a:rPr>
                      </a:br>
                      <a:r>
                        <a:rPr lang="en-US" sz="1400" b="0" i="0" u="none" strike="noStrike">
                          <a:solidFill>
                            <a:srgbClr val="FFFFFF"/>
                          </a:solidFill>
                          <a:latin typeface="Calibri Light" pitchFamily="34" charset="0"/>
                        </a:rPr>
                        <a:t>Paid Amount</a:t>
                      </a:r>
                      <a:endParaRPr lang="en-US" sz="14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dirty="0">
                          <a:solidFill>
                            <a:schemeClr val="tx1"/>
                          </a:solidFill>
                          <a:latin typeface="Calibri Light" pitchFamily="34" charset="0"/>
                        </a:rPr>
                        <a:t>Birth Control</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a:solidFill>
                            <a:schemeClr val="tx1"/>
                          </a:solidFill>
                          <a:latin typeface="Calibri Light" pitchFamily="34" charset="0"/>
                        </a:rPr>
                        <a:t>19.2%</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a:solidFill>
                            <a:schemeClr val="tx1"/>
                          </a:solidFill>
                          <a:latin typeface="Calibri Light" pitchFamily="34" charset="0"/>
                        </a:rPr>
                        <a:t>Biological-Response</a:t>
                      </a:r>
                      <a:r>
                        <a:rPr lang="en-CA" sz="1400" b="0" i="0" u="none" strike="noStrike" baseline="0">
                          <a:solidFill>
                            <a:schemeClr val="tx1"/>
                          </a:solidFill>
                          <a:latin typeface="Calibri Light" pitchFamily="34" charset="0"/>
                        </a:rPr>
                        <a:t> Modifiers</a:t>
                      </a:r>
                      <a:r>
                        <a:rPr lang="en-US" sz="1400" b="0" i="0" u="none" strike="noStrike" baseline="30000">
                          <a:solidFill>
                            <a:schemeClr val="tx1"/>
                          </a:solidFill>
                          <a:latin typeface="Calibri Light" pitchFamily="34" charset="0"/>
                        </a:rPr>
                        <a:t>1</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11.0%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400" b="0" i="0" u="none" strike="noStrike" dirty="0">
                          <a:solidFill>
                            <a:schemeClr val="tx1"/>
                          </a:solidFill>
                          <a:latin typeface="Calibri Light" pitchFamily="34" charset="0"/>
                        </a:rPr>
                        <a:t>Biological-Response Modifiers</a:t>
                      </a:r>
                      <a:r>
                        <a:rPr lang="en-US" sz="1400" b="0" i="0" u="none" strike="noStrike" baseline="30000" dirty="0">
                          <a:solidFill>
                            <a:schemeClr val="tx1"/>
                          </a:solidFill>
                          <a:latin typeface="Calibri Light" pitchFamily="34" charset="0"/>
                        </a:rPr>
                        <a:t>1</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400" b="0" i="0" u="none" strike="noStrike" dirty="0">
                          <a:solidFill>
                            <a:schemeClr val="tx1"/>
                          </a:solidFill>
                          <a:latin typeface="Calibri Light" pitchFamily="34" charset="0"/>
                        </a:rPr>
                        <a:t>12.0%</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400" b="0" i="0" u="none" strike="noStrike">
                          <a:solidFill>
                            <a:schemeClr val="tx1"/>
                          </a:solidFill>
                          <a:latin typeface="Calibri Light" pitchFamily="34" charset="0"/>
                        </a:rPr>
                        <a:t>Diabetes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8.1%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400" b="0" i="0" u="none" strike="noStrike">
                          <a:solidFill>
                            <a:schemeClr val="tx1"/>
                          </a:solidFill>
                          <a:latin typeface="Calibri Light" pitchFamily="34" charset="0"/>
                        </a:rPr>
                        <a:t>Skin Disorders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dirty="0">
                          <a:solidFill>
                            <a:schemeClr val="tx1"/>
                          </a:solidFill>
                          <a:latin typeface="Calibri Light" pitchFamily="34" charset="0"/>
                        </a:rPr>
                        <a:t>7.2%</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dirty="0">
                          <a:solidFill>
                            <a:schemeClr val="tx1"/>
                          </a:solidFill>
                          <a:latin typeface="Calibri Light" pitchFamily="34" charset="0"/>
                        </a:rPr>
                        <a:t>Depression</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6.7%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400" b="0" i="0" u="none" strike="noStrike">
                          <a:solidFill>
                            <a:schemeClr val="tx1"/>
                          </a:solidFill>
                          <a:latin typeface="Calibri Light" pitchFamily="34" charset="0"/>
                        </a:rPr>
                        <a:t>Depression</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6.5%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400" b="0" i="0" u="none" strike="noStrike" dirty="0">
                          <a:solidFill>
                            <a:schemeClr val="tx1"/>
                          </a:solidFill>
                          <a:latin typeface="Calibri Light" pitchFamily="34" charset="0"/>
                        </a:rPr>
                        <a:t>Blood Pressure</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6.5%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a:solidFill>
                            <a:schemeClr val="tx1"/>
                          </a:solidFill>
                          <a:latin typeface="Calibri Light" pitchFamily="34" charset="0"/>
                        </a:rPr>
                        <a:t>Asthma/Allergies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4.5%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dirty="0">
                          <a:solidFill>
                            <a:schemeClr val="tx1"/>
                          </a:solidFill>
                          <a:latin typeface="Calibri Light" pitchFamily="34" charset="0"/>
                        </a:rPr>
                        <a:t>Cancer</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6.4%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2064905242"/>
              </p:ext>
            </p:extLst>
          </p:nvPr>
        </p:nvGraphicFramePr>
        <p:xfrm>
          <a:off x="395745" y="1331153"/>
          <a:ext cx="8503920" cy="2371725"/>
        </p:xfrm>
        <a:graphic>
          <a:graphicData uri="http://schemas.openxmlformats.org/drawingml/2006/table">
            <a:tbl>
              <a:tblPr/>
              <a:tblGrid>
                <a:gridCol w="1024195">
                  <a:extLst>
                    <a:ext uri="{9D8B030D-6E8A-4147-A177-3AD203B41FA5}">
                      <a16:colId xmlns="" xmlns:a16="http://schemas.microsoft.com/office/drawing/2014/main" val="20000"/>
                    </a:ext>
                  </a:extLst>
                </a:gridCol>
                <a:gridCol w="660143">
                  <a:extLst>
                    <a:ext uri="{9D8B030D-6E8A-4147-A177-3AD203B41FA5}">
                      <a16:colId xmlns="" xmlns:a16="http://schemas.microsoft.com/office/drawing/2014/main" val="20001"/>
                    </a:ext>
                  </a:extLst>
                </a:gridCol>
                <a:gridCol w="2374271">
                  <a:extLst>
                    <a:ext uri="{9D8B030D-6E8A-4147-A177-3AD203B41FA5}">
                      <a16:colId xmlns="" xmlns:a16="http://schemas.microsoft.com/office/drawing/2014/main" val="20002"/>
                    </a:ext>
                  </a:extLst>
                </a:gridCol>
                <a:gridCol w="1035520">
                  <a:extLst>
                    <a:ext uri="{9D8B030D-6E8A-4147-A177-3AD203B41FA5}">
                      <a16:colId xmlns="" xmlns:a16="http://schemas.microsoft.com/office/drawing/2014/main" val="20003"/>
                    </a:ext>
                  </a:extLst>
                </a:gridCol>
                <a:gridCol w="2374271">
                  <a:extLst>
                    <a:ext uri="{9D8B030D-6E8A-4147-A177-3AD203B41FA5}">
                      <a16:colId xmlns="" xmlns:a16="http://schemas.microsoft.com/office/drawing/2014/main" val="20004"/>
                    </a:ext>
                  </a:extLst>
                </a:gridCol>
                <a:gridCol w="1035520">
                  <a:extLst>
                    <a:ext uri="{9D8B030D-6E8A-4147-A177-3AD203B41FA5}">
                      <a16:colId xmlns="" xmlns:a16="http://schemas.microsoft.com/office/drawing/2014/main" val="20005"/>
                    </a:ext>
                  </a:extLst>
                </a:gridCol>
              </a:tblGrid>
              <a:tr h="328443">
                <a:tc gridSpan="2">
                  <a:txBody>
                    <a:bodyPr/>
                    <a:lstStyle/>
                    <a:p>
                      <a:pPr algn="l"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l" rtl="0" fontAlgn="ctr"/>
                      <a:endParaRPr lang="en-US" sz="1600" b="0" i="0" u="none" strike="noStrike">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gridSpan="2">
                  <a:txBody>
                    <a:bodyPr/>
                    <a:lstStyle/>
                    <a:p>
                      <a:pPr algn="ctr" rtl="0" fontAlgn="ctr"/>
                      <a:r>
                        <a:rPr lang="en-CA" sz="1600" b="0" i="0" u="none" strike="noStrike" dirty="0">
                          <a:solidFill>
                            <a:srgbClr val="FFFFFF"/>
                          </a:solidFill>
                          <a:latin typeface="Calibri Light" pitchFamily="34" charset="0"/>
                        </a:rPr>
                        <a:t>Ages</a:t>
                      </a:r>
                      <a:r>
                        <a:rPr lang="en-CA" sz="1600" b="0" i="0" u="none" strike="noStrike" baseline="0" dirty="0">
                          <a:solidFill>
                            <a:srgbClr val="FFFFFF"/>
                          </a:solidFill>
                          <a:latin typeface="Calibri Light" pitchFamily="34" charset="0"/>
                        </a:rPr>
                        <a:t> </a:t>
                      </a:r>
                      <a:r>
                        <a:rPr lang="en-CA" sz="1600" b="0" i="0" u="none" strike="noStrike" dirty="0">
                          <a:solidFill>
                            <a:srgbClr val="FFFFFF"/>
                          </a:solidFill>
                          <a:latin typeface="Calibri Light" pitchFamily="34" charset="0"/>
                        </a:rPr>
                        <a:t>25-29</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ctr" rtl="0" fontAlgn="ctr"/>
                      <a:endParaRPr lang="en-US" sz="1600" b="0" i="0" u="none" strike="noStrike" dirty="0">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gridSpan="2">
                  <a:txBody>
                    <a:bodyPr/>
                    <a:lstStyle/>
                    <a:p>
                      <a:pPr algn="ctr" rtl="0" fontAlgn="ctr"/>
                      <a:r>
                        <a:rPr lang="en-CA" sz="1600" b="0" i="0" u="none" strike="noStrike">
                          <a:solidFill>
                            <a:srgbClr val="FFFFFF"/>
                          </a:solidFill>
                          <a:latin typeface="Calibri Light" pitchFamily="34" charset="0"/>
                        </a:rPr>
                        <a:t>Ages 55-59</a:t>
                      </a:r>
                      <a:endParaRPr lang="en-US" sz="1600" b="0" i="0" u="none" strike="noStrike">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ctr" rtl="0" fontAlgn="ctr"/>
                      <a:endParaRPr lang="en-US" sz="1600" b="0" i="0" u="none" strike="noStrike">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34522">
                <a:tc rowSpan="6">
                  <a:txBody>
                    <a:bodyPr/>
                    <a:lstStyle/>
                    <a:p>
                      <a:pPr algn="ctr"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Rank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Therapeutic Class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of Total </a:t>
                      </a:r>
                      <a:br>
                        <a:rPr lang="en-US" sz="1400" b="0" i="0" u="none" strike="noStrike" dirty="0">
                          <a:solidFill>
                            <a:srgbClr val="FFFFFF"/>
                          </a:solidFill>
                          <a:latin typeface="Calibri Light" pitchFamily="34" charset="0"/>
                        </a:rPr>
                      </a:br>
                      <a:r>
                        <a:rPr lang="en-US" sz="1400" b="0" i="0" u="none" strike="noStrike" dirty="0">
                          <a:solidFill>
                            <a:srgbClr val="FFFFFF"/>
                          </a:solidFill>
                          <a:latin typeface="Calibri Light" pitchFamily="34" charset="0"/>
                        </a:rPr>
                        <a:t>Paid Amount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Therapeutic Class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a:solidFill>
                            <a:srgbClr val="FFFFFF"/>
                          </a:solidFill>
                          <a:latin typeface="Calibri Light" pitchFamily="34" charset="0"/>
                        </a:rPr>
                        <a:t>% of Total </a:t>
                      </a:r>
                      <a:br>
                        <a:rPr lang="en-US" sz="1400" b="0" i="0" u="none" strike="noStrike">
                          <a:solidFill>
                            <a:srgbClr val="FFFFFF"/>
                          </a:solidFill>
                          <a:latin typeface="Calibri Light" pitchFamily="34" charset="0"/>
                        </a:rPr>
                      </a:br>
                      <a:r>
                        <a:rPr lang="en-US" sz="1400" b="0" i="0" u="none" strike="noStrike">
                          <a:solidFill>
                            <a:srgbClr val="FFFFFF"/>
                          </a:solidFill>
                          <a:latin typeface="Calibri Light" pitchFamily="34" charset="0"/>
                        </a:rPr>
                        <a:t>Paid Amount</a:t>
                      </a:r>
                      <a:endParaRPr lang="en-US" sz="14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1"/>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a:solidFill>
                            <a:schemeClr val="tx1"/>
                          </a:solidFill>
                          <a:latin typeface="Calibri Light" pitchFamily="34" charset="0"/>
                        </a:rPr>
                        <a:t>Biological-Response</a:t>
                      </a:r>
                      <a:r>
                        <a:rPr lang="en-US" sz="1400" b="0" i="0" u="none" strike="noStrike" baseline="0">
                          <a:solidFill>
                            <a:schemeClr val="tx1"/>
                          </a:solidFill>
                          <a:latin typeface="Calibri Light" pitchFamily="34" charset="0"/>
                        </a:rPr>
                        <a:t> </a:t>
                      </a:r>
                      <a:r>
                        <a:rPr lang="en-US" sz="1400" b="0" i="0" u="none" strike="noStrike">
                          <a:solidFill>
                            <a:schemeClr val="tx1"/>
                          </a:solidFill>
                          <a:latin typeface="Calibri Light" pitchFamily="34" charset="0"/>
                        </a:rPr>
                        <a:t>Modifiers</a:t>
                      </a:r>
                      <a:r>
                        <a:rPr lang="en-US" sz="1400" b="0" i="0" u="none" strike="noStrike" baseline="30000">
                          <a:solidFill>
                            <a:schemeClr val="tx1"/>
                          </a:solidFill>
                          <a:latin typeface="Calibri Light" pitchFamily="34" charset="0"/>
                        </a:rPr>
                        <a:t>1</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24.2%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a:solidFill>
                            <a:schemeClr val="tx1"/>
                          </a:solidFill>
                          <a:latin typeface="Calibri Light" pitchFamily="34" charset="0"/>
                        </a:rPr>
                        <a:t>Diabetes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13.5%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2"/>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latin typeface="Calibri Light" pitchFamily="34" charset="0"/>
                        </a:rPr>
                        <a:t>Skin Disorders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6.5%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400" b="0" i="0" u="none" strike="noStrike">
                          <a:solidFill>
                            <a:schemeClr val="tx1"/>
                          </a:solidFill>
                          <a:latin typeface="Calibri Light" pitchFamily="34" charset="0"/>
                        </a:rPr>
                        <a:t>Blood Pressure</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9.9%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3"/>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latin typeface="Calibri Light" pitchFamily="34" charset="0"/>
                        </a:rPr>
                        <a:t>Depression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a:solidFill>
                            <a:schemeClr val="tx1"/>
                          </a:solidFill>
                          <a:latin typeface="Calibri Light" pitchFamily="34" charset="0"/>
                        </a:rPr>
                        <a:t>Biological-Response Modifiers</a:t>
                      </a:r>
                      <a:r>
                        <a:rPr lang="en-US" sz="1400" b="0" i="0" u="none" strike="noStrike" baseline="30000">
                          <a:solidFill>
                            <a:schemeClr val="tx1"/>
                          </a:solidFill>
                          <a:latin typeface="Calibri Light" pitchFamily="34" charset="0"/>
                        </a:rPr>
                        <a:t>1</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8.4%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4"/>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latin typeface="Calibri Light" pitchFamily="34" charset="0"/>
                        </a:rPr>
                        <a:t>Diabetes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4.8%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CA" sz="1400" b="0" i="0" u="none" strike="noStrike">
                          <a:solidFill>
                            <a:schemeClr val="tx1"/>
                          </a:solidFill>
                          <a:latin typeface="Calibri Light" pitchFamily="34" charset="0"/>
                        </a:rPr>
                        <a:t>Cholesterol Disorders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6.8%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5"/>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HIV/Hepatitis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4.6%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CA" sz="1400" b="0" i="0" u="none" strike="noStrike" dirty="0">
                          <a:solidFill>
                            <a:schemeClr val="tx1"/>
                          </a:solidFill>
                          <a:latin typeface="Calibri Light" pitchFamily="34" charset="0"/>
                        </a:rPr>
                        <a:t>Cancer</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5.3%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6"/>
                  </a:ext>
                </a:extLst>
              </a:tr>
            </a:tbl>
          </a:graphicData>
        </a:graphic>
      </p:graphicFrame>
      <p:pic>
        <p:nvPicPr>
          <p:cNvPr id="77" name="Picture 76" descr="3male-female3.png"/>
          <p:cNvPicPr>
            <a:picLocks noChangeAspect="1"/>
          </p:cNvPicPr>
          <p:nvPr/>
        </p:nvPicPr>
        <p:blipFill>
          <a:blip r:embed="rId3"/>
          <a:srcRect l="61428"/>
          <a:stretch>
            <a:fillRect/>
          </a:stretch>
        </p:blipFill>
        <p:spPr>
          <a:xfrm>
            <a:off x="506027" y="1807939"/>
            <a:ext cx="745721" cy="1778641"/>
          </a:xfrm>
          <a:prstGeom prst="rect">
            <a:avLst/>
          </a:prstGeom>
        </p:spPr>
      </p:pic>
      <p:pic>
        <p:nvPicPr>
          <p:cNvPr id="78" name="Picture 77" descr="3male-female3.png"/>
          <p:cNvPicPr>
            <a:picLocks noChangeAspect="1"/>
          </p:cNvPicPr>
          <p:nvPr/>
        </p:nvPicPr>
        <p:blipFill>
          <a:blip r:embed="rId3"/>
          <a:srcRect r="55180"/>
          <a:stretch>
            <a:fillRect/>
          </a:stretch>
        </p:blipFill>
        <p:spPr>
          <a:xfrm>
            <a:off x="500654" y="3975570"/>
            <a:ext cx="866507" cy="1778641"/>
          </a:xfrm>
          <a:prstGeom prst="rect">
            <a:avLst/>
          </a:prstGeom>
        </p:spPr>
      </p:pic>
      <p:sp>
        <p:nvSpPr>
          <p:cNvPr id="3" name="Slide Number Placeholder 2"/>
          <p:cNvSpPr>
            <a:spLocks noGrp="1"/>
          </p:cNvSpPr>
          <p:nvPr>
            <p:ph type="sldNum" sz="quarter" idx="4"/>
          </p:nvPr>
        </p:nvSpPr>
        <p:spPr/>
        <p:txBody>
          <a:bodyPr/>
          <a:lstStyle/>
          <a:p>
            <a:fld id="{FA84A37A-AFC2-4A01-80A1-FC20F2C0D5B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15" y="233334"/>
            <a:ext cx="5447917" cy="1172556"/>
          </a:xfrm>
        </p:spPr>
        <p:txBody>
          <a:bodyPr/>
          <a:lstStyle/>
          <a:p>
            <a:r>
              <a:rPr lang="en-US" sz="1400" dirty="0"/>
              <a:t>DRUG TRENDS: DRUG COSTS PER CLAIMANT</a:t>
            </a:r>
            <a:r>
              <a:rPr lang="en-US" dirty="0"/>
              <a:t/>
            </a:r>
            <a:br>
              <a:rPr lang="en-US" dirty="0"/>
            </a:br>
            <a:r>
              <a:rPr lang="en-US" dirty="0"/>
              <a:t>Drug Costs Associated with </a:t>
            </a:r>
            <a:r>
              <a:rPr lang="en-US"/>
              <a:t>Biological-Response Modifiers</a:t>
            </a:r>
            <a:r>
              <a:rPr lang="en-US" baseline="30000"/>
              <a:t>1</a:t>
            </a:r>
            <a:endParaRPr lang="en-US" baseline="30000" dirty="0"/>
          </a:p>
        </p:txBody>
      </p:sp>
      <p:sp>
        <p:nvSpPr>
          <p:cNvPr id="13" name="Content Placeholder 6"/>
          <p:cNvSpPr>
            <a:spLocks noGrp="1"/>
          </p:cNvSpPr>
          <p:nvPr>
            <p:ph idx="1"/>
          </p:nvPr>
        </p:nvSpPr>
        <p:spPr>
          <a:xfrm>
            <a:off x="0" y="1542721"/>
            <a:ext cx="9144000" cy="2189083"/>
          </a:xfrm>
        </p:spPr>
        <p:txBody>
          <a:bodyPr>
            <a:noAutofit/>
          </a:bodyPr>
          <a:lstStyle/>
          <a:p>
            <a:pPr marL="274320">
              <a:lnSpc>
                <a:spcPct val="110000"/>
              </a:lnSpc>
              <a:spcBef>
                <a:spcPts val="1200"/>
              </a:spcBef>
              <a:buClr>
                <a:srgbClr val="339966"/>
              </a:buClr>
            </a:pPr>
            <a:r>
              <a:rPr lang="en-CA" dirty="0">
                <a:solidFill>
                  <a:schemeClr val="tx1"/>
                </a:solidFill>
                <a:latin typeface="Calibri Light" panose="020F0302020204030204" pitchFamily="34" charset="0"/>
              </a:rPr>
              <a:t>Biological-Response Modifiers are the #1 therapeutic classification on the Great-West Life block by amount paid. Just 0.8% of all eligible plan members claimed a biological-</a:t>
            </a:r>
            <a:r>
              <a:rPr lang="en-CA" dirty="0" err="1">
                <a:solidFill>
                  <a:schemeClr val="tx1"/>
                </a:solidFill>
                <a:latin typeface="Calibri Light" panose="020F0302020204030204" pitchFamily="34" charset="0"/>
              </a:rPr>
              <a:t>reponse</a:t>
            </a:r>
            <a:r>
              <a:rPr lang="en-CA" dirty="0">
                <a:solidFill>
                  <a:schemeClr val="tx1"/>
                </a:solidFill>
                <a:latin typeface="Calibri Light" panose="020F0302020204030204" pitchFamily="34" charset="0"/>
              </a:rPr>
              <a:t> modifier in 2017.</a:t>
            </a:r>
          </a:p>
          <a:p>
            <a:pPr marL="274320">
              <a:lnSpc>
                <a:spcPct val="110000"/>
              </a:lnSpc>
              <a:spcBef>
                <a:spcPts val="1200"/>
              </a:spcBef>
              <a:buClr>
                <a:srgbClr val="339966"/>
              </a:buClr>
            </a:pPr>
            <a:r>
              <a:rPr lang="en-CA" dirty="0">
                <a:solidFill>
                  <a:schemeClr val="tx1"/>
                </a:solidFill>
                <a:latin typeface="Calibri Light" panose="020F0302020204030204" pitchFamily="34" charset="0"/>
              </a:rPr>
              <a:t>The average total covered amount is higher for individuals who claimed a biological-response modifier drug. This is due to the cost of biological-response modifier drugs themselves and to increased spending on other drugs, which may also be associated with their autoimmune disorder (“co-morbid” conditions).</a:t>
            </a:r>
          </a:p>
          <a:p>
            <a:pPr marL="274320">
              <a:lnSpc>
                <a:spcPct val="110000"/>
              </a:lnSpc>
              <a:spcBef>
                <a:spcPts val="1200"/>
              </a:spcBef>
              <a:buClr>
                <a:srgbClr val="339966"/>
              </a:buClr>
            </a:pPr>
            <a:endParaRPr lang="en-CA" dirty="0">
              <a:latin typeface="Calibri Light" panose="020F03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87849183"/>
              </p:ext>
            </p:extLst>
          </p:nvPr>
        </p:nvGraphicFramePr>
        <p:xfrm>
          <a:off x="372944" y="3731805"/>
          <a:ext cx="8402566" cy="2434061"/>
        </p:xfrm>
        <a:graphic>
          <a:graphicData uri="http://schemas.openxmlformats.org/drawingml/2006/table">
            <a:tbl>
              <a:tblPr/>
              <a:tblGrid>
                <a:gridCol w="1890973">
                  <a:extLst>
                    <a:ext uri="{9D8B030D-6E8A-4147-A177-3AD203B41FA5}">
                      <a16:colId xmlns="" xmlns:a16="http://schemas.microsoft.com/office/drawing/2014/main" val="20000"/>
                    </a:ext>
                  </a:extLst>
                </a:gridCol>
                <a:gridCol w="1993830">
                  <a:extLst>
                    <a:ext uri="{9D8B030D-6E8A-4147-A177-3AD203B41FA5}">
                      <a16:colId xmlns="" xmlns:a16="http://schemas.microsoft.com/office/drawing/2014/main" val="20001"/>
                    </a:ext>
                  </a:extLst>
                </a:gridCol>
                <a:gridCol w="1550756">
                  <a:extLst>
                    <a:ext uri="{9D8B030D-6E8A-4147-A177-3AD203B41FA5}">
                      <a16:colId xmlns="" xmlns:a16="http://schemas.microsoft.com/office/drawing/2014/main" val="20002"/>
                    </a:ext>
                  </a:extLst>
                </a:gridCol>
                <a:gridCol w="1297571">
                  <a:extLst>
                    <a:ext uri="{9D8B030D-6E8A-4147-A177-3AD203B41FA5}">
                      <a16:colId xmlns="" xmlns:a16="http://schemas.microsoft.com/office/drawing/2014/main" val="20003"/>
                    </a:ext>
                  </a:extLst>
                </a:gridCol>
                <a:gridCol w="1669436">
                  <a:extLst>
                    <a:ext uri="{9D8B030D-6E8A-4147-A177-3AD203B41FA5}">
                      <a16:colId xmlns="" xmlns:a16="http://schemas.microsoft.com/office/drawing/2014/main" val="20004"/>
                    </a:ext>
                  </a:extLst>
                </a:gridCol>
              </a:tblGrid>
              <a:tr h="888704">
                <a:tc>
                  <a:txBody>
                    <a:bodyPr/>
                    <a:lstStyle/>
                    <a:p>
                      <a:pPr algn="l" fontAlgn="b"/>
                      <a:endParaRPr lang="en-US" sz="1000" b="0" i="0" u="none" strike="noStrike" dirty="0">
                        <a:solidFill>
                          <a:srgbClr val="000000"/>
                        </a:solidFill>
                        <a:latin typeface="Calibri Light" panose="020F0302020204030204" pitchFamily="34" charset="0"/>
                      </a:endParaRPr>
                    </a:p>
                  </a:txBody>
                  <a:tcPr marL="0" marR="0" marT="0" marB="0" anchor="b">
                    <a:lnL>
                      <a:noFill/>
                    </a:lnL>
                    <a:lnR>
                      <a:noFill/>
                    </a:lnR>
                    <a:lnT>
                      <a:noFill/>
                    </a:lnT>
                    <a:lnB>
                      <a:noFill/>
                    </a:lnB>
                  </a:tcPr>
                </a:tc>
                <a:tc>
                  <a:txBody>
                    <a:bodyPr/>
                    <a:lstStyle/>
                    <a:p>
                      <a:pPr algn="ctr" rtl="0" fontAlgn="ctr"/>
                      <a:endParaRPr lang="en-US" sz="1400" b="0" i="0" u="none" strike="noStrike" dirty="0">
                        <a:solidFill>
                          <a:srgbClr val="FFFFFF"/>
                        </a:solidFill>
                        <a:latin typeface="Calibri Light" panose="020F0302020204030204" pitchFamily="34" charset="0"/>
                      </a:endParaRPr>
                    </a:p>
                  </a:txBody>
                  <a:tcPr marL="0" marR="0" marT="0" marB="0" anchor="ctr">
                    <a:lnL>
                      <a:noFill/>
                    </a:lnL>
                    <a:lnR>
                      <a:noFill/>
                    </a:lnR>
                    <a:lnT>
                      <a:noFill/>
                    </a:lnT>
                    <a:lnB>
                      <a:noFill/>
                    </a:lnB>
                  </a:tcPr>
                </a:tc>
                <a:tc>
                  <a:txBody>
                    <a:bodyPr/>
                    <a:lstStyle/>
                    <a:p>
                      <a:pPr algn="ctr" rtl="0" fontAlgn="ctr"/>
                      <a:r>
                        <a:rPr lang="en-US" sz="1600" b="0" i="0" u="none" strike="noStrike" dirty="0">
                          <a:solidFill>
                            <a:srgbClr val="FFFFFF"/>
                          </a:solidFill>
                          <a:latin typeface="Calibri Light" panose="020F0302020204030204" pitchFamily="34" charset="0"/>
                        </a:rPr>
                        <a:t>Average Covered Amount per Claimant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Average # of Scripts per Claimant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Average Covered</a:t>
                      </a:r>
                      <a:r>
                        <a:rPr lang="en-US" sz="1600" b="0" i="0" u="none" strike="noStrike" baseline="0" dirty="0">
                          <a:solidFill>
                            <a:srgbClr val="FFFFFF"/>
                          </a:solidFill>
                          <a:latin typeface="Calibri Light" panose="020F0302020204030204" pitchFamily="34" charset="0"/>
                        </a:rPr>
                        <a:t> Amount </a:t>
                      </a:r>
                      <a:r>
                        <a:rPr lang="en-US" sz="1600" b="0" i="0" u="none" strike="noStrike" dirty="0">
                          <a:solidFill>
                            <a:srgbClr val="FFFFFF"/>
                          </a:solidFill>
                          <a:latin typeface="Calibri Light" panose="020F0302020204030204" pitchFamily="34" charset="0"/>
                        </a:rPr>
                        <a:t>per Script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436010">
                <a:tc rowSpan="3">
                  <a:txBody>
                    <a:bodyPr/>
                    <a:lstStyle/>
                    <a:p>
                      <a:pPr algn="ctr" rtl="0" fontAlgn="ctr"/>
                      <a:r>
                        <a:rPr lang="en-CA" sz="1600" b="0" i="0" u="none" strike="noStrike" dirty="0">
                          <a:solidFill>
                            <a:srgbClr val="FFFFFF"/>
                          </a:solidFill>
                          <a:latin typeface="Calibri Light" panose="020F0302020204030204" pitchFamily="34" charset="0"/>
                        </a:rPr>
                        <a:t>Individuals who claimed a Biological-Response</a:t>
                      </a:r>
                      <a:r>
                        <a:rPr lang="en-CA" sz="1600" b="0" i="0" u="none" strike="noStrike" baseline="0" dirty="0">
                          <a:solidFill>
                            <a:srgbClr val="FFFFFF"/>
                          </a:solidFill>
                          <a:latin typeface="Calibri Light" panose="020F0302020204030204" pitchFamily="34" charset="0"/>
                        </a:rPr>
                        <a:t> Modifier</a:t>
                      </a:r>
                      <a:endParaRPr lang="en-CA" sz="1600" b="0" i="0" u="none" strike="noStrike" dirty="0">
                        <a:solidFill>
                          <a:srgbClr val="FFFFFF"/>
                        </a:solidFill>
                        <a:latin typeface="Calibri Light" panose="020F0302020204030204"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Biological-Response</a:t>
                      </a:r>
                      <a:r>
                        <a:rPr lang="en-US" sz="1600" b="0" i="0" u="none" strike="noStrike" baseline="0" dirty="0">
                          <a:solidFill>
                            <a:srgbClr val="FFFFFF"/>
                          </a:solidFill>
                          <a:latin typeface="Calibri Light" panose="020F0302020204030204" pitchFamily="34" charset="0"/>
                        </a:rPr>
                        <a:t> Modifiers</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chemeClr val="tx1"/>
                          </a:solidFill>
                          <a:latin typeface="Calibri Light" panose="020F0302020204030204" pitchFamily="34" charset="0"/>
                        </a:rPr>
                        <a:t>$19,956</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7.8</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$2,546</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52559">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Other</a:t>
                      </a:r>
                      <a:r>
                        <a:rPr lang="en-US" sz="1600" b="0" i="0" u="none" strike="noStrike" baseline="0" dirty="0">
                          <a:solidFill>
                            <a:srgbClr val="FFFFFF"/>
                          </a:solidFill>
                          <a:latin typeface="Calibri Light" panose="020F0302020204030204" pitchFamily="34" charset="0"/>
                        </a:rPr>
                        <a:t> </a:t>
                      </a:r>
                      <a:r>
                        <a:rPr lang="en-US" sz="1600" b="0" i="0" u="none" strike="noStrike" dirty="0">
                          <a:solidFill>
                            <a:srgbClr val="FFFFFF"/>
                          </a:solidFill>
                          <a:latin typeface="Calibri Light" panose="020F0302020204030204" pitchFamily="34" charset="0"/>
                        </a:rPr>
                        <a:t>Drugs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chemeClr val="tx1"/>
                          </a:solidFill>
                          <a:latin typeface="Calibri Light" panose="020F0302020204030204" pitchFamily="34" charset="0"/>
                        </a:rPr>
                        <a:t>$2,051</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anose="020F0302020204030204" pitchFamily="34" charset="0"/>
                        </a:rPr>
                        <a:t>29.3</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anose="020F0302020204030204" pitchFamily="34" charset="0"/>
                        </a:rPr>
                        <a:t>$70</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52559">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chemeClr val="tx1"/>
                          </a:solidFill>
                          <a:latin typeface="Calibri Light" panose="020F0302020204030204" pitchFamily="34" charset="0"/>
                        </a:rPr>
                        <a:t>$22,007</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37.1</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$593</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52559">
                <a:tc>
                  <a:txBody>
                    <a:bodyPr/>
                    <a:lstStyle/>
                    <a:p>
                      <a:pPr algn="ctr" rtl="0" fontAlgn="ctr"/>
                      <a:r>
                        <a:rPr lang="en-US" sz="1600" b="0" i="0" u="none" strike="noStrike" dirty="0">
                          <a:solidFill>
                            <a:srgbClr val="FFFFFF"/>
                          </a:solidFill>
                          <a:latin typeface="Calibri Light" panose="020F0302020204030204" pitchFamily="34" charset="0"/>
                        </a:rPr>
                        <a:t>Great-West Life</a:t>
                      </a:r>
                      <a:r>
                        <a:rPr lang="en-US" sz="1600" b="0" i="0" u="none" strike="noStrike" baseline="0" dirty="0">
                          <a:solidFill>
                            <a:srgbClr val="FFFFFF"/>
                          </a:solidFill>
                          <a:latin typeface="Calibri Light" panose="020F0302020204030204" pitchFamily="34" charset="0"/>
                        </a:rPr>
                        <a:t> </a:t>
                      </a:r>
                      <a:r>
                        <a:rPr lang="en-US" sz="1600" b="0" i="0" u="none" strike="noStrike" dirty="0">
                          <a:solidFill>
                            <a:srgbClr val="FFFFFF"/>
                          </a:solidFill>
                          <a:latin typeface="Calibri Light" panose="020F0302020204030204" pitchFamily="34" charset="0"/>
                        </a:rPr>
                        <a:t>Block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chemeClr val="tx1"/>
                          </a:solidFill>
                          <a:latin typeface="Calibri Light" panose="020F0302020204030204" pitchFamily="34" charset="0"/>
                        </a:rPr>
                        <a:t>$1,052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bl>
          </a:graphicData>
        </a:graphic>
      </p:graphicFrame>
      <p:sp>
        <p:nvSpPr>
          <p:cNvPr id="6"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19</a:t>
            </a:fld>
            <a:endParaRPr lang="en-US" dirty="0"/>
          </a:p>
        </p:txBody>
      </p:sp>
    </p:spTree>
    <p:extLst>
      <p:ext uri="{BB962C8B-B14F-4D97-AF65-F5344CB8AC3E}">
        <p14:creationId xmlns:p14="http://schemas.microsoft.com/office/powerpoint/2010/main" val="122718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2362059"/>
            <a:ext cx="9144000" cy="1828800"/>
          </a:xfrm>
        </p:spPr>
        <p:txBody>
          <a:bodyPr anchor="ctr"/>
          <a:lstStyle/>
          <a:p>
            <a:pPr algn="ctr"/>
            <a:r>
              <a:rPr lang="en-CA" sz="4800" dirty="0">
                <a:solidFill>
                  <a:srgbClr val="FFFFFF"/>
                </a:solidFill>
                <a:latin typeface="Calibri Light" pitchFamily="34" charset="0"/>
              </a:rPr>
              <a:t>Annual Drug Trend Study</a:t>
            </a:r>
            <a:endParaRPr lang="en-US" sz="4800" dirty="0">
              <a:solidFill>
                <a:srgbClr val="FFFFFF"/>
              </a:solidFill>
              <a:effectLst/>
              <a:latin typeface="Calibri Light" pitchFamily="34" charset="0"/>
            </a:endParaRPr>
          </a:p>
        </p:txBody>
      </p:sp>
      <p:sp>
        <p:nvSpPr>
          <p:cNvPr id="5" name="Rectangle 4"/>
          <p:cNvSpPr/>
          <p:nvPr/>
        </p:nvSpPr>
        <p:spPr>
          <a:xfrm>
            <a:off x="0" y="4225392"/>
            <a:ext cx="9144000" cy="430887"/>
          </a:xfrm>
          <a:prstGeom prst="rect">
            <a:avLst/>
          </a:prstGeom>
        </p:spPr>
        <p:txBody>
          <a:bodyPr wrap="square">
            <a:spAutoFit/>
          </a:bodyPr>
          <a:lstStyle/>
          <a:p>
            <a:pPr marL="457200" indent="-457200">
              <a:lnSpc>
                <a:spcPct val="110000"/>
              </a:lnSpc>
              <a:spcAft>
                <a:spcPts val="1800"/>
              </a:spcAft>
              <a:buClr>
                <a:srgbClr val="259166"/>
              </a:buClr>
              <a:defRPr/>
            </a:pPr>
            <a:r>
              <a:rPr lang="en-CA" sz="2000" dirty="0">
                <a:latin typeface="Calibri Light" pitchFamily="34" charset="0"/>
                <a:cs typeface="Century Gothic"/>
              </a:rPr>
              <a:t>Based on Great-West Life data from January 2017 to December 2017</a:t>
            </a:r>
          </a:p>
        </p:txBody>
      </p:sp>
    </p:spTree>
    <p:extLst>
      <p:ext uri="{BB962C8B-B14F-4D97-AF65-F5344CB8AC3E}">
        <p14:creationId xmlns:p14="http://schemas.microsoft.com/office/powerpoint/2010/main" val="122741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15" y="233334"/>
            <a:ext cx="4958614" cy="1172556"/>
          </a:xfrm>
        </p:spPr>
        <p:txBody>
          <a:bodyPr/>
          <a:lstStyle/>
          <a:p>
            <a:r>
              <a:rPr lang="en-US" sz="1400" dirty="0"/>
              <a:t>DRUG TRENDS: DRUG COSTS PER CLAIMANT</a:t>
            </a:r>
            <a:r>
              <a:rPr lang="en-US" dirty="0"/>
              <a:t/>
            </a:r>
            <a:br>
              <a:rPr lang="en-US" dirty="0"/>
            </a:br>
            <a:r>
              <a:rPr lang="en-US" dirty="0"/>
              <a:t>Drug Costs Associated with Diabetes</a:t>
            </a:r>
            <a:endParaRPr lang="en-US" b="1" dirty="0"/>
          </a:p>
        </p:txBody>
      </p:sp>
      <p:sp>
        <p:nvSpPr>
          <p:cNvPr id="13" name="Content Placeholder 6"/>
          <p:cNvSpPr>
            <a:spLocks noGrp="1"/>
          </p:cNvSpPr>
          <p:nvPr>
            <p:ph idx="1"/>
          </p:nvPr>
        </p:nvSpPr>
        <p:spPr>
          <a:xfrm>
            <a:off x="0" y="1542721"/>
            <a:ext cx="9144000" cy="1814632"/>
          </a:xfrm>
        </p:spPr>
        <p:txBody>
          <a:bodyPr>
            <a:noAutofit/>
          </a:bodyPr>
          <a:lstStyle/>
          <a:p>
            <a:pPr marL="274320">
              <a:lnSpc>
                <a:spcPct val="110000"/>
              </a:lnSpc>
              <a:spcBef>
                <a:spcPts val="1200"/>
              </a:spcBef>
              <a:buClr>
                <a:srgbClr val="339966"/>
              </a:buClr>
            </a:pPr>
            <a:r>
              <a:rPr lang="en-CA" dirty="0">
                <a:solidFill>
                  <a:schemeClr val="tx1"/>
                </a:solidFill>
                <a:latin typeface="Calibri Light" panose="020F0302020204030204" pitchFamily="34" charset="0"/>
              </a:rPr>
              <a:t>Diabetes is the #2 therapeutic classification on the Great-West Life block by amount paid. 12.3% of all eligible plan members claimed a diabetes drug in 2017.</a:t>
            </a:r>
          </a:p>
          <a:p>
            <a:pPr marL="274320">
              <a:lnSpc>
                <a:spcPct val="110000"/>
              </a:lnSpc>
              <a:spcBef>
                <a:spcPts val="1200"/>
              </a:spcBef>
              <a:buClr>
                <a:srgbClr val="339966"/>
              </a:buClr>
            </a:pPr>
            <a:r>
              <a:rPr lang="en-CA" dirty="0">
                <a:solidFill>
                  <a:schemeClr val="tx1"/>
                </a:solidFill>
                <a:latin typeface="Calibri Light" panose="020F0302020204030204" pitchFamily="34" charset="0"/>
              </a:rPr>
              <a:t>The average total covered amount is higher for individuals who claimed diabetic drugs. This is due to the cost of diabetes drugs themselves and</a:t>
            </a:r>
            <a:r>
              <a:rPr lang="en-CA" i="1" dirty="0">
                <a:solidFill>
                  <a:schemeClr val="tx1"/>
                </a:solidFill>
                <a:latin typeface="Calibri Light" panose="020F0302020204030204" pitchFamily="34" charset="0"/>
              </a:rPr>
              <a:t> </a:t>
            </a:r>
            <a:r>
              <a:rPr lang="en-CA" dirty="0">
                <a:solidFill>
                  <a:schemeClr val="tx1"/>
                </a:solidFill>
                <a:latin typeface="Calibri Light" panose="020F0302020204030204" pitchFamily="34" charset="0"/>
              </a:rPr>
              <a:t>to increased spending on other drugs, which may also be associated with their diabetes (“co-morbid” conditions).</a:t>
            </a:r>
          </a:p>
          <a:p>
            <a:pPr marL="274320">
              <a:lnSpc>
                <a:spcPct val="110000"/>
              </a:lnSpc>
              <a:spcBef>
                <a:spcPts val="1200"/>
              </a:spcBef>
              <a:buClr>
                <a:srgbClr val="339966"/>
              </a:buClr>
            </a:pPr>
            <a:endParaRPr lang="en-CA" dirty="0">
              <a:latin typeface="Calibri Light" panose="020F03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47663845"/>
              </p:ext>
            </p:extLst>
          </p:nvPr>
        </p:nvGraphicFramePr>
        <p:xfrm>
          <a:off x="372943" y="3357351"/>
          <a:ext cx="8470805" cy="2606720"/>
        </p:xfrm>
        <a:graphic>
          <a:graphicData uri="http://schemas.openxmlformats.org/drawingml/2006/table">
            <a:tbl>
              <a:tblPr/>
              <a:tblGrid>
                <a:gridCol w="2089465">
                  <a:extLst>
                    <a:ext uri="{9D8B030D-6E8A-4147-A177-3AD203B41FA5}">
                      <a16:colId xmlns="" xmlns:a16="http://schemas.microsoft.com/office/drawing/2014/main" val="20000"/>
                    </a:ext>
                  </a:extLst>
                </a:gridCol>
                <a:gridCol w="2089465">
                  <a:extLst>
                    <a:ext uri="{9D8B030D-6E8A-4147-A177-3AD203B41FA5}">
                      <a16:colId xmlns="" xmlns:a16="http://schemas.microsoft.com/office/drawing/2014/main" val="20001"/>
                    </a:ext>
                  </a:extLst>
                </a:gridCol>
                <a:gridCol w="1430625">
                  <a:extLst>
                    <a:ext uri="{9D8B030D-6E8A-4147-A177-3AD203B41FA5}">
                      <a16:colId xmlns="" xmlns:a16="http://schemas.microsoft.com/office/drawing/2014/main" val="20002"/>
                    </a:ext>
                  </a:extLst>
                </a:gridCol>
                <a:gridCol w="1430625">
                  <a:extLst>
                    <a:ext uri="{9D8B030D-6E8A-4147-A177-3AD203B41FA5}">
                      <a16:colId xmlns="" xmlns:a16="http://schemas.microsoft.com/office/drawing/2014/main" val="20003"/>
                    </a:ext>
                  </a:extLst>
                </a:gridCol>
                <a:gridCol w="1430625">
                  <a:extLst>
                    <a:ext uri="{9D8B030D-6E8A-4147-A177-3AD203B41FA5}">
                      <a16:colId xmlns="" xmlns:a16="http://schemas.microsoft.com/office/drawing/2014/main" val="20004"/>
                    </a:ext>
                  </a:extLst>
                </a:gridCol>
              </a:tblGrid>
              <a:tr h="1113508">
                <a:tc>
                  <a:txBody>
                    <a:bodyPr/>
                    <a:lstStyle/>
                    <a:p>
                      <a:pPr algn="l" fontAlgn="b"/>
                      <a:endParaRPr lang="en-US" sz="1000" b="0" i="0" u="none" strike="noStrike" dirty="0">
                        <a:solidFill>
                          <a:srgbClr val="000000"/>
                        </a:solidFill>
                        <a:latin typeface="Calibri Light" panose="020F0302020204030204" pitchFamily="34" charset="0"/>
                      </a:endParaRPr>
                    </a:p>
                  </a:txBody>
                  <a:tcPr marL="0" marR="0" marT="0" marB="0" anchor="b">
                    <a:lnL>
                      <a:noFill/>
                    </a:lnL>
                    <a:lnR>
                      <a:noFill/>
                    </a:lnR>
                    <a:lnT>
                      <a:noFill/>
                    </a:lnT>
                    <a:lnB>
                      <a:noFill/>
                    </a:lnB>
                  </a:tcPr>
                </a:tc>
                <a:tc>
                  <a:txBody>
                    <a:bodyPr/>
                    <a:lstStyle/>
                    <a:p>
                      <a:pPr algn="ctr" rtl="0" fontAlgn="ctr"/>
                      <a:endParaRPr lang="en-US" sz="1400" b="0" i="0" u="none" strike="noStrike" dirty="0">
                        <a:solidFill>
                          <a:srgbClr val="FFFFFF"/>
                        </a:solidFill>
                        <a:latin typeface="Calibri Light" panose="020F0302020204030204" pitchFamily="34" charset="0"/>
                      </a:endParaRPr>
                    </a:p>
                  </a:txBody>
                  <a:tcPr marL="0" marR="0" marT="0" marB="0" anchor="ctr">
                    <a:lnL>
                      <a:noFill/>
                    </a:lnL>
                    <a:lnR>
                      <a:noFill/>
                    </a:lnR>
                    <a:lnT>
                      <a:noFill/>
                    </a:lnT>
                    <a:lnB>
                      <a:noFill/>
                    </a:lnB>
                  </a:tcPr>
                </a:tc>
                <a:tc>
                  <a:txBody>
                    <a:bodyPr/>
                    <a:lstStyle/>
                    <a:p>
                      <a:pPr algn="ctr" rtl="0" fontAlgn="ctr"/>
                      <a:r>
                        <a:rPr lang="en-US" sz="1600" b="0" i="0" u="none" strike="noStrike" dirty="0">
                          <a:solidFill>
                            <a:srgbClr val="FFFFFF"/>
                          </a:solidFill>
                          <a:latin typeface="Calibri Light" panose="020F0302020204030204" pitchFamily="34" charset="0"/>
                        </a:rPr>
                        <a:t>Average Covered Amount per Claimant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Average # of Scripts per Claimant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Average Covered</a:t>
                      </a:r>
                      <a:r>
                        <a:rPr lang="en-US" sz="1600" b="0" i="0" u="none" strike="noStrike" baseline="0" dirty="0">
                          <a:solidFill>
                            <a:srgbClr val="FFFFFF"/>
                          </a:solidFill>
                          <a:latin typeface="Calibri Light" panose="020F0302020204030204" pitchFamily="34" charset="0"/>
                        </a:rPr>
                        <a:t> Amount </a:t>
                      </a:r>
                      <a:r>
                        <a:rPr lang="en-US" sz="1600" b="0" i="0" u="none" strike="noStrike" dirty="0">
                          <a:solidFill>
                            <a:srgbClr val="FFFFFF"/>
                          </a:solidFill>
                          <a:latin typeface="Calibri Light" panose="020F0302020204030204" pitchFamily="34" charset="0"/>
                        </a:rPr>
                        <a:t>per Script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73303">
                <a:tc rowSpan="3">
                  <a:txBody>
                    <a:bodyPr/>
                    <a:lstStyle/>
                    <a:p>
                      <a:pPr algn="ctr" rtl="0" fontAlgn="ctr"/>
                      <a:r>
                        <a:rPr lang="en-CA" sz="1600" b="0" i="0" u="none" strike="noStrike" dirty="0">
                          <a:solidFill>
                            <a:srgbClr val="FFFFFF"/>
                          </a:solidFill>
                          <a:latin typeface="Calibri Light" panose="020F0302020204030204" pitchFamily="34" charset="0"/>
                        </a:rPr>
                        <a:t>Individuals who claimed Diabetic Drugs</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anose="020F0302020204030204" pitchFamily="34" charset="0"/>
                        </a:rPr>
                        <a:t>Diabetic Drugs</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chemeClr val="tx1"/>
                          </a:solidFill>
                          <a:latin typeface="Calibri Light" panose="020F0302020204030204" pitchFamily="34" charset="0"/>
                        </a:rPr>
                        <a:t>$1,133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a:solidFill>
                            <a:schemeClr val="tx1"/>
                          </a:solidFill>
                          <a:latin typeface="Calibri Light" panose="020F0302020204030204" pitchFamily="34" charset="0"/>
                        </a:rPr>
                        <a:t>12.9</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anose="020F0302020204030204" pitchFamily="34" charset="0"/>
                        </a:rPr>
                        <a:t>$88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73303">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Other</a:t>
                      </a:r>
                      <a:r>
                        <a:rPr lang="en-US" sz="1600" b="0" i="0" u="none" strike="noStrike" baseline="0" dirty="0">
                          <a:solidFill>
                            <a:srgbClr val="FFFFFF"/>
                          </a:solidFill>
                          <a:latin typeface="Calibri Light" panose="020F0302020204030204" pitchFamily="34" charset="0"/>
                        </a:rPr>
                        <a:t> </a:t>
                      </a:r>
                      <a:r>
                        <a:rPr lang="en-US" sz="1600" b="0" i="0" u="none" strike="noStrike" dirty="0">
                          <a:solidFill>
                            <a:srgbClr val="FFFFFF"/>
                          </a:solidFill>
                          <a:latin typeface="Calibri Light" panose="020F0302020204030204" pitchFamily="34" charset="0"/>
                        </a:rPr>
                        <a:t>Drugs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chemeClr val="tx1"/>
                          </a:solidFill>
                          <a:latin typeface="Calibri Light" panose="020F0302020204030204" pitchFamily="34" charset="0"/>
                        </a:rPr>
                        <a:t>$1,763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36.2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73303">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a:solidFill>
                            <a:schemeClr val="tx1"/>
                          </a:solidFill>
                          <a:latin typeface="Calibri Light" panose="020F0302020204030204" pitchFamily="34" charset="0"/>
                        </a:rPr>
                        <a:t>$2,896</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anose="020F0302020204030204" pitchFamily="34" charset="0"/>
                        </a:rPr>
                        <a:t>49.2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anose="020F0302020204030204" pitchFamily="34" charset="0"/>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73303">
                <a:tc>
                  <a:txBody>
                    <a:bodyPr/>
                    <a:lstStyle/>
                    <a:p>
                      <a:pPr algn="ctr" rtl="0" fontAlgn="ctr"/>
                      <a:r>
                        <a:rPr lang="en-US" sz="1600" b="0" i="0" u="none" strike="noStrike" dirty="0">
                          <a:solidFill>
                            <a:srgbClr val="FFFFFF"/>
                          </a:solidFill>
                          <a:latin typeface="Calibri Light" panose="020F0302020204030204" pitchFamily="34" charset="0"/>
                        </a:rPr>
                        <a:t>Great-West Life Block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a:solidFill>
                            <a:schemeClr val="tx1"/>
                          </a:solidFill>
                          <a:latin typeface="Calibri Light" panose="020F0302020204030204" pitchFamily="34" charset="0"/>
                        </a:rPr>
                        <a:t>$1,052</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bl>
          </a:graphicData>
        </a:graphic>
      </p:graphicFrame>
      <p:sp>
        <p:nvSpPr>
          <p:cNvPr id="6"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20</a:t>
            </a:fld>
            <a:endParaRPr lang="en-US" dirty="0"/>
          </a:p>
        </p:txBody>
      </p:sp>
    </p:spTree>
    <p:extLst>
      <p:ext uri="{BB962C8B-B14F-4D97-AF65-F5344CB8AC3E}">
        <p14:creationId xmlns:p14="http://schemas.microsoft.com/office/powerpoint/2010/main" val="108167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15" y="233334"/>
            <a:ext cx="4882576" cy="1172556"/>
          </a:xfrm>
        </p:spPr>
        <p:txBody>
          <a:bodyPr/>
          <a:lstStyle/>
          <a:p>
            <a:r>
              <a:rPr lang="en-US" sz="1400" dirty="0"/>
              <a:t>DRUG TRENDS: DRUG COSTS PER CLAIMANT </a:t>
            </a:r>
            <a:r>
              <a:rPr lang="en-US" dirty="0"/>
              <a:t/>
            </a:r>
            <a:br>
              <a:rPr lang="en-US" dirty="0"/>
            </a:br>
            <a:r>
              <a:rPr lang="en-US" dirty="0"/>
              <a:t>Drug Costs Associated with Blood Pressure</a:t>
            </a:r>
            <a:endParaRPr lang="en-US" b="1" dirty="0"/>
          </a:p>
        </p:txBody>
      </p:sp>
      <p:sp>
        <p:nvSpPr>
          <p:cNvPr id="17" name="Content Placeholder 6"/>
          <p:cNvSpPr>
            <a:spLocks noGrp="1"/>
          </p:cNvSpPr>
          <p:nvPr>
            <p:ph idx="1"/>
          </p:nvPr>
        </p:nvSpPr>
        <p:spPr>
          <a:xfrm>
            <a:off x="0" y="1450590"/>
            <a:ext cx="9129234" cy="2052027"/>
          </a:xfrm>
        </p:spPr>
        <p:txBody>
          <a:bodyPr>
            <a:noAutofit/>
          </a:bodyPr>
          <a:lstStyle/>
          <a:p>
            <a:pPr marL="274320">
              <a:lnSpc>
                <a:spcPct val="110000"/>
              </a:lnSpc>
              <a:spcBef>
                <a:spcPts val="1200"/>
              </a:spcBef>
              <a:buClr>
                <a:srgbClr val="339966"/>
              </a:buClr>
            </a:pPr>
            <a:r>
              <a:rPr lang="en-CA" dirty="0">
                <a:solidFill>
                  <a:schemeClr val="tx1"/>
                </a:solidFill>
                <a:latin typeface="Calibri Light" panose="020F0302020204030204" pitchFamily="34" charset="0"/>
              </a:rPr>
              <a:t>Blood Pressure is the #3 therapeutic classification on the Great-West Life block by amount paid. 31.5% of all eligible plan members claimed a blood pressure drug in 2017.</a:t>
            </a:r>
          </a:p>
          <a:p>
            <a:pPr marL="274320">
              <a:lnSpc>
                <a:spcPct val="110000"/>
              </a:lnSpc>
              <a:spcBef>
                <a:spcPts val="1200"/>
              </a:spcBef>
              <a:buClr>
                <a:srgbClr val="339966"/>
              </a:buClr>
            </a:pPr>
            <a:r>
              <a:rPr lang="en-CA" dirty="0">
                <a:solidFill>
                  <a:schemeClr val="tx1"/>
                </a:solidFill>
                <a:latin typeface="Calibri Light" panose="020F0302020204030204" pitchFamily="34" charset="0"/>
              </a:rPr>
              <a:t>The average total covered cost is higher for individuals who claimed blood pressure drugs.  This is due to the cost of blood pressure drugs themselves and</a:t>
            </a:r>
            <a:r>
              <a:rPr lang="en-CA" i="1" dirty="0">
                <a:solidFill>
                  <a:schemeClr val="tx1"/>
                </a:solidFill>
                <a:latin typeface="Calibri Light" panose="020F0302020204030204" pitchFamily="34" charset="0"/>
              </a:rPr>
              <a:t> </a:t>
            </a:r>
            <a:r>
              <a:rPr lang="en-CA" dirty="0">
                <a:solidFill>
                  <a:schemeClr val="tx1"/>
                </a:solidFill>
                <a:latin typeface="Calibri Light" panose="020F0302020204030204" pitchFamily="34" charset="0"/>
              </a:rPr>
              <a:t>to increased spending on other drugs, which may also be associated with their blood pressure disorder (“co-morbid” conditions).</a:t>
            </a:r>
          </a:p>
        </p:txBody>
      </p:sp>
      <p:graphicFrame>
        <p:nvGraphicFramePr>
          <p:cNvPr id="9" name="Table 8"/>
          <p:cNvGraphicFramePr>
            <a:graphicFrameLocks noGrp="1"/>
          </p:cNvGraphicFramePr>
          <p:nvPr>
            <p:extLst>
              <p:ext uri="{D42A27DB-BD31-4B8C-83A1-F6EECF244321}">
                <p14:modId xmlns:p14="http://schemas.microsoft.com/office/powerpoint/2010/main" val="2169668975"/>
              </p:ext>
            </p:extLst>
          </p:nvPr>
        </p:nvGraphicFramePr>
        <p:xfrm>
          <a:off x="372943" y="3234520"/>
          <a:ext cx="8388919" cy="2838734"/>
        </p:xfrm>
        <a:graphic>
          <a:graphicData uri="http://schemas.openxmlformats.org/drawingml/2006/table">
            <a:tbl>
              <a:tblPr/>
              <a:tblGrid>
                <a:gridCol w="2069267">
                  <a:extLst>
                    <a:ext uri="{9D8B030D-6E8A-4147-A177-3AD203B41FA5}">
                      <a16:colId xmlns="" xmlns:a16="http://schemas.microsoft.com/office/drawing/2014/main" val="20000"/>
                    </a:ext>
                  </a:extLst>
                </a:gridCol>
                <a:gridCol w="2069267">
                  <a:extLst>
                    <a:ext uri="{9D8B030D-6E8A-4147-A177-3AD203B41FA5}">
                      <a16:colId xmlns="" xmlns:a16="http://schemas.microsoft.com/office/drawing/2014/main" val="20001"/>
                    </a:ext>
                  </a:extLst>
                </a:gridCol>
                <a:gridCol w="1416795">
                  <a:extLst>
                    <a:ext uri="{9D8B030D-6E8A-4147-A177-3AD203B41FA5}">
                      <a16:colId xmlns="" xmlns:a16="http://schemas.microsoft.com/office/drawing/2014/main" val="20002"/>
                    </a:ext>
                  </a:extLst>
                </a:gridCol>
                <a:gridCol w="1416795">
                  <a:extLst>
                    <a:ext uri="{9D8B030D-6E8A-4147-A177-3AD203B41FA5}">
                      <a16:colId xmlns="" xmlns:a16="http://schemas.microsoft.com/office/drawing/2014/main" val="20003"/>
                    </a:ext>
                  </a:extLst>
                </a:gridCol>
                <a:gridCol w="1416795">
                  <a:extLst>
                    <a:ext uri="{9D8B030D-6E8A-4147-A177-3AD203B41FA5}">
                      <a16:colId xmlns="" xmlns:a16="http://schemas.microsoft.com/office/drawing/2014/main" val="20004"/>
                    </a:ext>
                  </a:extLst>
                </a:gridCol>
              </a:tblGrid>
              <a:tr h="1087198">
                <a:tc>
                  <a:txBody>
                    <a:bodyPr/>
                    <a:lstStyle/>
                    <a:p>
                      <a:pPr algn="l" fontAlgn="b"/>
                      <a:endParaRPr lang="en-US" sz="1000" b="0" i="0" u="none" strike="noStrike" dirty="0">
                        <a:solidFill>
                          <a:srgbClr val="000000"/>
                        </a:solidFill>
                        <a:latin typeface="Calibri Light" panose="020F0302020204030204" pitchFamily="34" charset="0"/>
                      </a:endParaRPr>
                    </a:p>
                  </a:txBody>
                  <a:tcPr marL="0" marR="0" marT="0" marB="0" anchor="b">
                    <a:lnL>
                      <a:noFill/>
                    </a:lnL>
                    <a:lnR>
                      <a:noFill/>
                    </a:lnR>
                    <a:lnT>
                      <a:noFill/>
                    </a:lnT>
                    <a:lnB>
                      <a:noFill/>
                    </a:lnB>
                  </a:tcPr>
                </a:tc>
                <a:tc>
                  <a:txBody>
                    <a:bodyPr/>
                    <a:lstStyle/>
                    <a:p>
                      <a:pPr algn="ctr" rtl="0" fontAlgn="ctr"/>
                      <a:endParaRPr lang="en-US" sz="1400" b="0" i="0" u="none" strike="noStrike" dirty="0">
                        <a:solidFill>
                          <a:srgbClr val="FFFFFF"/>
                        </a:solidFill>
                        <a:latin typeface="Calibri Light" panose="020F0302020204030204" pitchFamily="34" charset="0"/>
                      </a:endParaRPr>
                    </a:p>
                  </a:txBody>
                  <a:tcPr marL="0" marR="0" marT="0" marB="0" anchor="ctr">
                    <a:lnL>
                      <a:noFill/>
                    </a:lnL>
                    <a:lnR>
                      <a:noFill/>
                    </a:lnR>
                    <a:lnT>
                      <a:noFill/>
                    </a:lnT>
                    <a:lnB>
                      <a:noFill/>
                    </a:lnB>
                  </a:tcPr>
                </a:tc>
                <a:tc>
                  <a:txBody>
                    <a:bodyPr/>
                    <a:lstStyle/>
                    <a:p>
                      <a:pPr algn="ctr" rtl="0" fontAlgn="ctr"/>
                      <a:r>
                        <a:rPr lang="en-US" sz="1600" b="0" i="0" u="none" strike="noStrike" dirty="0">
                          <a:solidFill>
                            <a:srgbClr val="FFFFFF"/>
                          </a:solidFill>
                          <a:latin typeface="Calibri Light" panose="020F0302020204030204" pitchFamily="34" charset="0"/>
                        </a:rPr>
                        <a:t>Average Covered Amount</a:t>
                      </a:r>
                      <a:r>
                        <a:rPr lang="en-US" sz="1600" b="0" i="0" u="none" strike="noStrike" baseline="0" dirty="0">
                          <a:solidFill>
                            <a:srgbClr val="FFFFFF"/>
                          </a:solidFill>
                          <a:latin typeface="Calibri Light" panose="020F0302020204030204" pitchFamily="34" charset="0"/>
                        </a:rPr>
                        <a:t> </a:t>
                      </a:r>
                      <a:r>
                        <a:rPr lang="en-US" sz="1600" b="0" i="0" u="none" strike="noStrike" dirty="0">
                          <a:solidFill>
                            <a:srgbClr val="FFFFFF"/>
                          </a:solidFill>
                          <a:latin typeface="Calibri Light" panose="020F0302020204030204" pitchFamily="34" charset="0"/>
                        </a:rPr>
                        <a:t>per Claimant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Average # of Scripts per Claimant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Average Covered Amount per Script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498742">
                <a:tc rowSpan="3">
                  <a:txBody>
                    <a:bodyPr/>
                    <a:lstStyle/>
                    <a:p>
                      <a:pPr algn="ctr" rtl="0" fontAlgn="ctr"/>
                      <a:r>
                        <a:rPr lang="en-CA" sz="1600" b="0" i="0" u="none" strike="noStrike" dirty="0">
                          <a:solidFill>
                            <a:srgbClr val="FFFFFF"/>
                          </a:solidFill>
                          <a:latin typeface="Calibri Light" panose="020F0302020204030204" pitchFamily="34" charset="0"/>
                        </a:rPr>
                        <a:t>Individuals who claimed Blood Pressure Drugs</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Blood Pressure </a:t>
                      </a:r>
                    </a:p>
                    <a:p>
                      <a:pPr algn="ctr" rtl="0" fontAlgn="ctr"/>
                      <a:r>
                        <a:rPr lang="en-US" sz="1600" b="0" i="0" u="none" strike="noStrike" dirty="0">
                          <a:solidFill>
                            <a:srgbClr val="FFFFFF"/>
                          </a:solidFill>
                          <a:latin typeface="Calibri Light" panose="020F0302020204030204" pitchFamily="34" charset="0"/>
                        </a:rPr>
                        <a:t>Drugs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chemeClr val="tx1"/>
                          </a:solidFill>
                          <a:latin typeface="Calibri Light" panose="020F0302020204030204" pitchFamily="34" charset="0"/>
                        </a:rPr>
                        <a:t>$318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10.0</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anose="020F0302020204030204"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417598">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Other Drugs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a:solidFill>
                            <a:schemeClr val="tx1"/>
                          </a:solidFill>
                          <a:latin typeface="Calibri Light" panose="020F0302020204030204" pitchFamily="34" charset="0"/>
                        </a:rPr>
                        <a:t>$1,635</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anose="020F0302020204030204" pitchFamily="34" charset="0"/>
                        </a:rPr>
                        <a:t>26.6</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417598">
                <a:tc vMerge="1">
                  <a:txBody>
                    <a:bodyPr/>
                    <a:lstStyle/>
                    <a:p>
                      <a:endParaRPr lang="en-US"/>
                    </a:p>
                  </a:txBody>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a:solidFill>
                            <a:schemeClr val="tx1"/>
                          </a:solidFill>
                          <a:latin typeface="Calibri Light" panose="020F0302020204030204" pitchFamily="34" charset="0"/>
                        </a:rPr>
                        <a:t>$1,954</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anose="020F0302020204030204" pitchFamily="34" charset="0"/>
                        </a:rPr>
                        <a:t>36.6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anose="020F0302020204030204" pitchFamily="34" charset="0"/>
                        </a:rPr>
                        <a:t>$53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417598">
                <a:tc>
                  <a:txBody>
                    <a:bodyPr/>
                    <a:lstStyle/>
                    <a:p>
                      <a:pPr algn="ctr" rtl="0" fontAlgn="ctr"/>
                      <a:r>
                        <a:rPr lang="en-US" sz="1600" b="0" i="0" u="none" strike="noStrike">
                          <a:solidFill>
                            <a:srgbClr val="FFFFFF"/>
                          </a:solidFill>
                          <a:latin typeface="Calibri Light" panose="020F0302020204030204" pitchFamily="34" charset="0"/>
                        </a:rPr>
                        <a:t>Great-West Life Block</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chemeClr val="tx1"/>
                          </a:solidFill>
                          <a:latin typeface="Calibri Light" panose="020F0302020204030204" pitchFamily="34" charset="0"/>
                        </a:rPr>
                        <a:t>$1,052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a:solidFill>
                            <a:schemeClr val="tx1"/>
                          </a:solidFill>
                          <a:latin typeface="Calibri Light" panose="020F0302020204030204" pitchFamily="34" charset="0"/>
                        </a:rPr>
                        <a:t>16.2</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anose="020F0302020204030204" pitchFamily="34" charset="0"/>
                        </a:rPr>
                        <a:t>$65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bl>
          </a:graphicData>
        </a:graphic>
      </p:graphicFrame>
      <p:sp>
        <p:nvSpPr>
          <p:cNvPr id="10"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21</a:t>
            </a:fld>
            <a:endParaRPr lang="en-US" dirty="0"/>
          </a:p>
        </p:txBody>
      </p:sp>
    </p:spTree>
    <p:extLst>
      <p:ext uri="{BB962C8B-B14F-4D97-AF65-F5344CB8AC3E}">
        <p14:creationId xmlns:p14="http://schemas.microsoft.com/office/powerpoint/2010/main" val="323405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15" y="233334"/>
            <a:ext cx="4156473" cy="1172556"/>
          </a:xfrm>
        </p:spPr>
        <p:txBody>
          <a:bodyPr/>
          <a:lstStyle/>
          <a:p>
            <a:r>
              <a:rPr lang="en-US" sz="1400" dirty="0"/>
              <a:t>DRUG TRENDS: DRUG COSTS PER CLAIMANT</a:t>
            </a:r>
            <a:r>
              <a:rPr lang="en-US" dirty="0"/>
              <a:t/>
            </a:r>
            <a:br>
              <a:rPr lang="en-US" dirty="0"/>
            </a:br>
            <a:r>
              <a:rPr lang="en-US" dirty="0"/>
              <a:t>Drug Costs Associated </a:t>
            </a:r>
            <a:r>
              <a:rPr lang="en-US"/>
              <a:t>with Depression</a:t>
            </a:r>
            <a:endParaRPr lang="en-US" b="1" dirty="0"/>
          </a:p>
        </p:txBody>
      </p:sp>
      <p:sp>
        <p:nvSpPr>
          <p:cNvPr id="13" name="Content Placeholder 6"/>
          <p:cNvSpPr>
            <a:spLocks noGrp="1"/>
          </p:cNvSpPr>
          <p:nvPr>
            <p:ph idx="1"/>
          </p:nvPr>
        </p:nvSpPr>
        <p:spPr>
          <a:xfrm>
            <a:off x="0" y="1515426"/>
            <a:ext cx="9144000" cy="1927111"/>
          </a:xfrm>
        </p:spPr>
        <p:txBody>
          <a:bodyPr>
            <a:noAutofit/>
          </a:bodyPr>
          <a:lstStyle/>
          <a:p>
            <a:pPr marL="274320">
              <a:lnSpc>
                <a:spcPct val="110000"/>
              </a:lnSpc>
              <a:spcBef>
                <a:spcPts val="1200"/>
              </a:spcBef>
              <a:buClr>
                <a:srgbClr val="339966"/>
              </a:buClr>
            </a:pPr>
            <a:r>
              <a:rPr lang="en-CA" dirty="0">
                <a:solidFill>
                  <a:schemeClr val="tx1"/>
                </a:solidFill>
                <a:latin typeface="Calibri Light" panose="020F0302020204030204" pitchFamily="34" charset="0"/>
              </a:rPr>
              <a:t>Depression is the #4 therapeutic classification on the Great-West Life block by amount paid. 22.0% of all eligible plan members claimed a depression drug in 2017.</a:t>
            </a:r>
          </a:p>
          <a:p>
            <a:pPr marL="274320">
              <a:lnSpc>
                <a:spcPct val="110000"/>
              </a:lnSpc>
              <a:spcBef>
                <a:spcPts val="1200"/>
              </a:spcBef>
              <a:buClr>
                <a:srgbClr val="339966"/>
              </a:buClr>
            </a:pPr>
            <a:r>
              <a:rPr lang="en-CA" dirty="0">
                <a:solidFill>
                  <a:schemeClr val="tx1"/>
                </a:solidFill>
                <a:latin typeface="Calibri Light" panose="020F0302020204030204" pitchFamily="34" charset="0"/>
              </a:rPr>
              <a:t>The average total covered amount is higher for individuals who claimed depression drugs. This is due to the cost of depression drugs themselves and to increased spending on other drugs, which may also be associated with their depression (“co-morbid” conditions).</a:t>
            </a:r>
          </a:p>
          <a:p>
            <a:pPr marL="274320">
              <a:lnSpc>
                <a:spcPct val="110000"/>
              </a:lnSpc>
              <a:spcBef>
                <a:spcPts val="1200"/>
              </a:spcBef>
              <a:buClr>
                <a:srgbClr val="339966"/>
              </a:buClr>
            </a:pPr>
            <a:endParaRPr lang="en-CA" dirty="0">
              <a:solidFill>
                <a:schemeClr val="tx1"/>
              </a:solidFill>
              <a:latin typeface="Calibri Light" panose="020F03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858949"/>
              </p:ext>
            </p:extLst>
          </p:nvPr>
        </p:nvGraphicFramePr>
        <p:xfrm>
          <a:off x="245659" y="3442537"/>
          <a:ext cx="8516204" cy="2644365"/>
        </p:xfrm>
        <a:graphic>
          <a:graphicData uri="http://schemas.openxmlformats.org/drawingml/2006/table">
            <a:tbl>
              <a:tblPr/>
              <a:tblGrid>
                <a:gridCol w="2100664">
                  <a:extLst>
                    <a:ext uri="{9D8B030D-6E8A-4147-A177-3AD203B41FA5}">
                      <a16:colId xmlns="" xmlns:a16="http://schemas.microsoft.com/office/drawing/2014/main" val="20000"/>
                    </a:ext>
                  </a:extLst>
                </a:gridCol>
                <a:gridCol w="2100664">
                  <a:extLst>
                    <a:ext uri="{9D8B030D-6E8A-4147-A177-3AD203B41FA5}">
                      <a16:colId xmlns="" xmlns:a16="http://schemas.microsoft.com/office/drawing/2014/main" val="20001"/>
                    </a:ext>
                  </a:extLst>
                </a:gridCol>
                <a:gridCol w="1438292">
                  <a:extLst>
                    <a:ext uri="{9D8B030D-6E8A-4147-A177-3AD203B41FA5}">
                      <a16:colId xmlns="" xmlns:a16="http://schemas.microsoft.com/office/drawing/2014/main" val="20002"/>
                    </a:ext>
                  </a:extLst>
                </a:gridCol>
                <a:gridCol w="1438292">
                  <a:extLst>
                    <a:ext uri="{9D8B030D-6E8A-4147-A177-3AD203B41FA5}">
                      <a16:colId xmlns="" xmlns:a16="http://schemas.microsoft.com/office/drawing/2014/main" val="20003"/>
                    </a:ext>
                  </a:extLst>
                </a:gridCol>
                <a:gridCol w="1438292">
                  <a:extLst>
                    <a:ext uri="{9D8B030D-6E8A-4147-A177-3AD203B41FA5}">
                      <a16:colId xmlns="" xmlns:a16="http://schemas.microsoft.com/office/drawing/2014/main" val="20004"/>
                    </a:ext>
                  </a:extLst>
                </a:gridCol>
              </a:tblGrid>
              <a:tr h="1129589">
                <a:tc>
                  <a:txBody>
                    <a:bodyPr/>
                    <a:lstStyle/>
                    <a:p>
                      <a:pPr algn="l" fontAlgn="b"/>
                      <a:endParaRPr lang="en-US" sz="1000" b="0" i="0" u="none" strike="noStrike" dirty="0">
                        <a:solidFill>
                          <a:srgbClr val="000000"/>
                        </a:solidFill>
                        <a:latin typeface="Calibri Light" panose="020F0302020204030204" pitchFamily="34" charset="0"/>
                      </a:endParaRPr>
                    </a:p>
                  </a:txBody>
                  <a:tcPr marL="0" marR="0" marT="0" marB="0" anchor="b">
                    <a:lnL>
                      <a:noFill/>
                    </a:lnL>
                    <a:lnR>
                      <a:noFill/>
                    </a:lnR>
                    <a:lnT>
                      <a:noFill/>
                    </a:lnT>
                    <a:lnB>
                      <a:noFill/>
                    </a:lnB>
                  </a:tcPr>
                </a:tc>
                <a:tc>
                  <a:txBody>
                    <a:bodyPr/>
                    <a:lstStyle/>
                    <a:p>
                      <a:pPr algn="ctr" rtl="0" fontAlgn="ctr"/>
                      <a:endParaRPr lang="en-US" sz="1400" b="0" i="0" u="none" strike="noStrike" dirty="0">
                        <a:solidFill>
                          <a:srgbClr val="FFFFFF"/>
                        </a:solidFill>
                        <a:latin typeface="Calibri Light" panose="020F0302020204030204" pitchFamily="34" charset="0"/>
                      </a:endParaRPr>
                    </a:p>
                  </a:txBody>
                  <a:tcPr marL="0" marR="0" marT="0" marB="0" anchor="ctr">
                    <a:lnL>
                      <a:noFill/>
                    </a:lnL>
                    <a:lnR>
                      <a:noFill/>
                    </a:lnR>
                    <a:lnT>
                      <a:noFill/>
                    </a:lnT>
                    <a:lnB>
                      <a:noFill/>
                    </a:lnB>
                  </a:tcPr>
                </a:tc>
                <a:tc>
                  <a:txBody>
                    <a:bodyPr/>
                    <a:lstStyle/>
                    <a:p>
                      <a:pPr algn="ctr" rtl="0" fontAlgn="ctr"/>
                      <a:r>
                        <a:rPr lang="en-US" sz="1600" b="0" i="0" u="none" strike="noStrike" dirty="0">
                          <a:solidFill>
                            <a:srgbClr val="FFFFFF"/>
                          </a:solidFill>
                          <a:latin typeface="Calibri Light" panose="020F0302020204030204" pitchFamily="34" charset="0"/>
                        </a:rPr>
                        <a:t>Average Covered Amount per Claimant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Average # of Scripts per Claimant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Average Covered</a:t>
                      </a:r>
                      <a:r>
                        <a:rPr lang="en-US" sz="1600" b="0" i="0" u="none" strike="noStrike" baseline="0" dirty="0">
                          <a:solidFill>
                            <a:srgbClr val="FFFFFF"/>
                          </a:solidFill>
                          <a:latin typeface="Calibri Light" panose="020F0302020204030204" pitchFamily="34" charset="0"/>
                        </a:rPr>
                        <a:t> Amount </a:t>
                      </a:r>
                      <a:r>
                        <a:rPr lang="en-US" sz="1600" b="0" i="0" u="none" strike="noStrike" dirty="0">
                          <a:solidFill>
                            <a:srgbClr val="FFFFFF"/>
                          </a:solidFill>
                          <a:latin typeface="Calibri Light" panose="020F0302020204030204" pitchFamily="34" charset="0"/>
                        </a:rPr>
                        <a:t>per Script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78694">
                <a:tc rowSpan="3">
                  <a:txBody>
                    <a:bodyPr/>
                    <a:lstStyle/>
                    <a:p>
                      <a:pPr algn="ctr" rtl="0" fontAlgn="ctr"/>
                      <a:r>
                        <a:rPr lang="en-CA" sz="1600" b="0" i="0" u="none" strike="noStrike" dirty="0">
                          <a:solidFill>
                            <a:srgbClr val="FFFFFF"/>
                          </a:solidFill>
                          <a:latin typeface="Calibri Light" panose="020F0302020204030204" pitchFamily="34" charset="0"/>
                        </a:rPr>
                        <a:t>Individuals who claimed Depression</a:t>
                      </a:r>
                      <a:r>
                        <a:rPr lang="en-CA" sz="1600" b="0" i="0" u="none" strike="noStrike" baseline="0" dirty="0">
                          <a:solidFill>
                            <a:srgbClr val="FFFFFF"/>
                          </a:solidFill>
                          <a:latin typeface="Calibri Light" panose="020F0302020204030204" pitchFamily="34" charset="0"/>
                        </a:rPr>
                        <a:t> Drugs</a:t>
                      </a:r>
                      <a:endParaRPr lang="en-CA" sz="1600" b="0" i="0" u="none" strike="noStrike" dirty="0">
                        <a:solidFill>
                          <a:srgbClr val="FFFFFF"/>
                        </a:solidFill>
                        <a:latin typeface="Calibri Light" panose="020F0302020204030204"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anose="020F0302020204030204" pitchFamily="34" charset="0"/>
                        </a:rPr>
                        <a:t>Depression Drugs</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lumMod val="65000"/>
                              <a:lumOff val="35000"/>
                            </a:schemeClr>
                          </a:solidFill>
                          <a:latin typeface="Calibri Light" panose="020F0302020204030204" pitchFamily="34" charset="0"/>
                        </a:rPr>
                        <a:t>$312</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lumMod val="65000"/>
                              <a:lumOff val="35000"/>
                            </a:schemeClr>
                          </a:solidFill>
                          <a:latin typeface="Calibri Light" panose="020F0302020204030204" pitchFamily="34" charset="0"/>
                        </a:rPr>
                        <a:t>7.8</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lumMod val="65000"/>
                              <a:lumOff val="35000"/>
                            </a:schemeClr>
                          </a:solidFill>
                          <a:latin typeface="Calibri Light" panose="020F0302020204030204" pitchFamily="34" charset="0"/>
                        </a:rPr>
                        <a:t>$40</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78694">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Other Drugs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lumMod val="65000"/>
                              <a:lumOff val="35000"/>
                            </a:schemeClr>
                          </a:solidFill>
                          <a:latin typeface="Calibri Light" panose="020F0302020204030204" pitchFamily="34" charset="0"/>
                        </a:rPr>
                        <a:t>$1,587</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a:solidFill>
                            <a:schemeClr val="tx1">
                              <a:lumMod val="65000"/>
                              <a:lumOff val="35000"/>
                            </a:schemeClr>
                          </a:solidFill>
                          <a:latin typeface="Calibri Light" panose="020F0302020204030204" pitchFamily="34" charset="0"/>
                        </a:rPr>
                        <a:t>27.3</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lumMod val="65000"/>
                              <a:lumOff val="35000"/>
                            </a:schemeClr>
                          </a:solidFill>
                          <a:latin typeface="Calibri Light" panose="020F0302020204030204" pitchFamily="34" charset="0"/>
                        </a:rPr>
                        <a:t>$58</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78694">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lumMod val="65000"/>
                              <a:lumOff val="35000"/>
                            </a:schemeClr>
                          </a:solidFill>
                          <a:latin typeface="Calibri Light" panose="020F0302020204030204" pitchFamily="34" charset="0"/>
                        </a:rPr>
                        <a:t>$1,899</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a:solidFill>
                            <a:schemeClr val="tx1">
                              <a:lumMod val="65000"/>
                              <a:lumOff val="35000"/>
                            </a:schemeClr>
                          </a:solidFill>
                          <a:latin typeface="Calibri Light" panose="020F0302020204030204" pitchFamily="34" charset="0"/>
                        </a:rPr>
                        <a:t>35.1</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lumMod val="65000"/>
                              <a:lumOff val="35000"/>
                            </a:schemeClr>
                          </a:solidFill>
                          <a:latin typeface="Calibri Light" panose="020F0302020204030204" pitchFamily="34" charset="0"/>
                        </a:rPr>
                        <a:t>$54</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78694">
                <a:tc>
                  <a:txBody>
                    <a:bodyPr/>
                    <a:lstStyle/>
                    <a:p>
                      <a:pPr algn="ctr" rtl="0" fontAlgn="ctr"/>
                      <a:r>
                        <a:rPr lang="en-US" sz="1600" b="0" i="0" u="none" strike="noStrike">
                          <a:solidFill>
                            <a:srgbClr val="FFFFFF"/>
                          </a:solidFill>
                          <a:latin typeface="Calibri Light" panose="020F0302020204030204" pitchFamily="34" charset="0"/>
                        </a:rPr>
                        <a:t>Great-West Life Block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a:solidFill>
                            <a:schemeClr val="tx1">
                              <a:lumMod val="65000"/>
                              <a:lumOff val="35000"/>
                            </a:schemeClr>
                          </a:solidFill>
                          <a:latin typeface="Calibri Light" panose="020F0302020204030204" pitchFamily="34" charset="0"/>
                        </a:rPr>
                        <a:t>$1,052</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a:solidFill>
                            <a:schemeClr val="tx1">
                              <a:lumMod val="65000"/>
                              <a:lumOff val="35000"/>
                            </a:schemeClr>
                          </a:solidFill>
                          <a:latin typeface="Calibri Light" panose="020F0302020204030204" pitchFamily="34" charset="0"/>
                        </a:rPr>
                        <a:t>16.2</a:t>
                      </a:r>
                      <a:endParaRPr lang="en-US" sz="1600" b="0" i="0" u="none" strike="noStrike" dirty="0">
                        <a:solidFill>
                          <a:schemeClr val="tx1">
                            <a:lumMod val="65000"/>
                            <a:lumOff val="35000"/>
                          </a:schemeClr>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lumMod val="65000"/>
                              <a:lumOff val="35000"/>
                            </a:schemeClr>
                          </a:solidFill>
                          <a:latin typeface="Calibri Light" panose="020F0302020204030204" pitchFamily="34" charset="0"/>
                        </a:rPr>
                        <a:t>$65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bl>
          </a:graphicData>
        </a:graphic>
      </p:graphicFrame>
      <p:sp>
        <p:nvSpPr>
          <p:cNvPr id="6"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22</a:t>
            </a:fld>
            <a:endParaRPr lang="en-US" dirty="0"/>
          </a:p>
        </p:txBody>
      </p:sp>
    </p:spTree>
    <p:extLst>
      <p:ext uri="{BB962C8B-B14F-4D97-AF65-F5344CB8AC3E}">
        <p14:creationId xmlns:p14="http://schemas.microsoft.com/office/powerpoint/2010/main" val="419241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15" y="233334"/>
            <a:ext cx="4882576" cy="1172556"/>
          </a:xfrm>
        </p:spPr>
        <p:txBody>
          <a:bodyPr/>
          <a:lstStyle/>
          <a:p>
            <a:r>
              <a:rPr lang="en-US" sz="1400" dirty="0"/>
              <a:t>DRUG TRENDS: DRUG COSTS PER CLAIMANT </a:t>
            </a:r>
            <a:r>
              <a:rPr lang="en-US" dirty="0"/>
              <a:t/>
            </a:r>
            <a:br>
              <a:rPr lang="en-US" dirty="0"/>
            </a:br>
            <a:r>
              <a:rPr lang="en-US" dirty="0"/>
              <a:t>Drug Costs Associated </a:t>
            </a:r>
            <a:r>
              <a:rPr lang="en-US"/>
              <a:t>with Cancer</a:t>
            </a:r>
            <a:endParaRPr lang="en-US" b="1" dirty="0"/>
          </a:p>
        </p:txBody>
      </p:sp>
      <p:sp>
        <p:nvSpPr>
          <p:cNvPr id="17" name="Content Placeholder 6"/>
          <p:cNvSpPr>
            <a:spLocks noGrp="1"/>
          </p:cNvSpPr>
          <p:nvPr>
            <p:ph idx="1"/>
          </p:nvPr>
        </p:nvSpPr>
        <p:spPr>
          <a:xfrm>
            <a:off x="0" y="1407704"/>
            <a:ext cx="9144000" cy="1732724"/>
          </a:xfrm>
        </p:spPr>
        <p:txBody>
          <a:bodyPr>
            <a:noAutofit/>
          </a:bodyPr>
          <a:lstStyle/>
          <a:p>
            <a:pPr marL="274320">
              <a:lnSpc>
                <a:spcPct val="110000"/>
              </a:lnSpc>
              <a:spcBef>
                <a:spcPts val="1200"/>
              </a:spcBef>
              <a:buClr>
                <a:srgbClr val="339966"/>
              </a:buClr>
            </a:pPr>
            <a:r>
              <a:rPr lang="en-CA" dirty="0">
                <a:solidFill>
                  <a:schemeClr val="tx1"/>
                </a:solidFill>
                <a:latin typeface="Calibri Light" panose="020F0302020204030204" pitchFamily="34" charset="0"/>
              </a:rPr>
              <a:t>Cancer is the #5 therapeutic classification on the Great-West Life block by amount paid. 2.4% of all eligible plan members claimed a cancer drug in 2017.</a:t>
            </a:r>
          </a:p>
          <a:p>
            <a:pPr marL="274320">
              <a:lnSpc>
                <a:spcPct val="110000"/>
              </a:lnSpc>
              <a:spcBef>
                <a:spcPts val="1200"/>
              </a:spcBef>
              <a:buClr>
                <a:srgbClr val="339966"/>
              </a:buClr>
            </a:pPr>
            <a:r>
              <a:rPr lang="en-CA" dirty="0">
                <a:solidFill>
                  <a:schemeClr val="tx1"/>
                </a:solidFill>
                <a:latin typeface="Calibri Light" panose="020F0302020204030204" pitchFamily="34" charset="0"/>
              </a:rPr>
              <a:t>The average total covered cost is significantly higher for individuals who claimed cancer drugs.  This is due to the cost of cancer drugs themselves and to increased spending on other drugs, which may also be associated with their cancer (“co-morbid” conditions).</a:t>
            </a:r>
          </a:p>
        </p:txBody>
      </p:sp>
      <p:graphicFrame>
        <p:nvGraphicFramePr>
          <p:cNvPr id="9" name="Table 8"/>
          <p:cNvGraphicFramePr>
            <a:graphicFrameLocks noGrp="1"/>
          </p:cNvGraphicFramePr>
          <p:nvPr>
            <p:extLst>
              <p:ext uri="{D42A27DB-BD31-4B8C-83A1-F6EECF244321}">
                <p14:modId xmlns:p14="http://schemas.microsoft.com/office/powerpoint/2010/main" val="4060671172"/>
              </p:ext>
            </p:extLst>
          </p:nvPr>
        </p:nvGraphicFramePr>
        <p:xfrm>
          <a:off x="372942" y="3140428"/>
          <a:ext cx="8402569" cy="2932826"/>
        </p:xfrm>
        <a:graphic>
          <a:graphicData uri="http://schemas.openxmlformats.org/drawingml/2006/table">
            <a:tbl>
              <a:tblPr/>
              <a:tblGrid>
                <a:gridCol w="2072633">
                  <a:extLst>
                    <a:ext uri="{9D8B030D-6E8A-4147-A177-3AD203B41FA5}">
                      <a16:colId xmlns="" xmlns:a16="http://schemas.microsoft.com/office/drawing/2014/main" val="20000"/>
                    </a:ext>
                  </a:extLst>
                </a:gridCol>
                <a:gridCol w="2072633">
                  <a:extLst>
                    <a:ext uri="{9D8B030D-6E8A-4147-A177-3AD203B41FA5}">
                      <a16:colId xmlns="" xmlns:a16="http://schemas.microsoft.com/office/drawing/2014/main" val="20001"/>
                    </a:ext>
                  </a:extLst>
                </a:gridCol>
                <a:gridCol w="1514102">
                  <a:extLst>
                    <a:ext uri="{9D8B030D-6E8A-4147-A177-3AD203B41FA5}">
                      <a16:colId xmlns="" xmlns:a16="http://schemas.microsoft.com/office/drawing/2014/main" val="20002"/>
                    </a:ext>
                  </a:extLst>
                </a:gridCol>
                <a:gridCol w="1324100">
                  <a:extLst>
                    <a:ext uri="{9D8B030D-6E8A-4147-A177-3AD203B41FA5}">
                      <a16:colId xmlns="" xmlns:a16="http://schemas.microsoft.com/office/drawing/2014/main" val="20003"/>
                    </a:ext>
                  </a:extLst>
                </a:gridCol>
                <a:gridCol w="1419101">
                  <a:extLst>
                    <a:ext uri="{9D8B030D-6E8A-4147-A177-3AD203B41FA5}">
                      <a16:colId xmlns="" xmlns:a16="http://schemas.microsoft.com/office/drawing/2014/main" val="20004"/>
                    </a:ext>
                  </a:extLst>
                </a:gridCol>
              </a:tblGrid>
              <a:tr h="1156286">
                <a:tc>
                  <a:txBody>
                    <a:bodyPr/>
                    <a:lstStyle/>
                    <a:p>
                      <a:pPr algn="l" fontAlgn="b"/>
                      <a:endParaRPr lang="en-US" sz="1000" b="0" i="0" u="none" strike="noStrike" dirty="0">
                        <a:solidFill>
                          <a:srgbClr val="000000"/>
                        </a:solidFill>
                        <a:latin typeface="Calibri Light" panose="020F0302020204030204" pitchFamily="34" charset="0"/>
                      </a:endParaRPr>
                    </a:p>
                  </a:txBody>
                  <a:tcPr marL="0" marR="0" marT="0" marB="0" anchor="b">
                    <a:lnL>
                      <a:noFill/>
                    </a:lnL>
                    <a:lnR>
                      <a:noFill/>
                    </a:lnR>
                    <a:lnT>
                      <a:noFill/>
                    </a:lnT>
                    <a:lnB>
                      <a:noFill/>
                    </a:lnB>
                  </a:tcPr>
                </a:tc>
                <a:tc>
                  <a:txBody>
                    <a:bodyPr/>
                    <a:lstStyle/>
                    <a:p>
                      <a:pPr algn="ctr" rtl="0" fontAlgn="ctr"/>
                      <a:endParaRPr lang="en-US" sz="1400" b="0" i="0" u="none" strike="noStrike" dirty="0">
                        <a:solidFill>
                          <a:srgbClr val="FFFFFF"/>
                        </a:solidFill>
                        <a:latin typeface="Calibri Light" panose="020F0302020204030204" pitchFamily="34" charset="0"/>
                      </a:endParaRPr>
                    </a:p>
                  </a:txBody>
                  <a:tcPr marL="0" marR="0" marT="0" marB="0" anchor="ctr">
                    <a:lnL>
                      <a:noFill/>
                    </a:lnL>
                    <a:lnR>
                      <a:noFill/>
                    </a:lnR>
                    <a:lnT>
                      <a:noFill/>
                    </a:lnT>
                    <a:lnB>
                      <a:noFill/>
                    </a:lnB>
                  </a:tcPr>
                </a:tc>
                <a:tc>
                  <a:txBody>
                    <a:bodyPr/>
                    <a:lstStyle/>
                    <a:p>
                      <a:pPr algn="ctr" rtl="0" fontAlgn="ctr"/>
                      <a:r>
                        <a:rPr lang="en-US" sz="1600" b="0" i="0" u="none" strike="noStrike" dirty="0">
                          <a:solidFill>
                            <a:srgbClr val="FFFFFF"/>
                          </a:solidFill>
                          <a:latin typeface="Calibri Light" panose="020F0302020204030204" pitchFamily="34" charset="0"/>
                        </a:rPr>
                        <a:t>Average Covered per Claimant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Average # of Scripts per Claimant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anose="020F0302020204030204" pitchFamily="34" charset="0"/>
                        </a:rPr>
                        <a:t>Average Covered per Script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444135">
                <a:tc rowSpan="3">
                  <a:txBody>
                    <a:bodyPr/>
                    <a:lstStyle/>
                    <a:p>
                      <a:pPr algn="ctr" rtl="0" fontAlgn="ctr"/>
                      <a:r>
                        <a:rPr lang="en-CA" sz="1600" b="0" i="0" u="none" strike="noStrike" dirty="0">
                          <a:solidFill>
                            <a:srgbClr val="FFFFFF"/>
                          </a:solidFill>
                          <a:latin typeface="Calibri Light" panose="020F0302020204030204" pitchFamily="34" charset="0"/>
                        </a:rPr>
                        <a:t>Individuals who claimed Cancer Drugs</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anose="020F0302020204030204" pitchFamily="34" charset="0"/>
                        </a:rPr>
                        <a:t>Cancer Drugs</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chemeClr val="tx1"/>
                          </a:solidFill>
                          <a:latin typeface="Calibri Light" panose="020F0302020204030204" pitchFamily="34" charset="0"/>
                        </a:rPr>
                        <a:t>$3,127</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5.7</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$551</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444135">
                <a:tc vMerge="1">
                  <a:txBody>
                    <a:bodyPr/>
                    <a:lstStyle/>
                    <a:p>
                      <a:endParaRPr lang="en-US"/>
                    </a:p>
                  </a:txBody>
                  <a:tcPr/>
                </a:tc>
                <a:tc>
                  <a:txBody>
                    <a:bodyPr/>
                    <a:lstStyle/>
                    <a:p>
                      <a:pPr algn="ctr" rtl="0" fontAlgn="ctr"/>
                      <a:r>
                        <a:rPr lang="en-US" sz="1600" b="0" i="0" u="none" strike="noStrike" dirty="0">
                          <a:solidFill>
                            <a:srgbClr val="FFFFFF"/>
                          </a:solidFill>
                          <a:latin typeface="Calibri Light" panose="020F0302020204030204" pitchFamily="34" charset="0"/>
                        </a:rPr>
                        <a:t>Other Drugs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solidFill>
                          <a:latin typeface="Calibri Light" panose="020F0302020204030204" pitchFamily="34" charset="0"/>
                        </a:rPr>
                        <a:t>$4,064</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anose="020F0302020204030204" pitchFamily="34" charset="0"/>
                        </a:rPr>
                        <a:t>33.0</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anose="020F0302020204030204" pitchFamily="34" charset="0"/>
                        </a:rPr>
                        <a:t>$123</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444135">
                <a:tc vMerge="1">
                  <a:txBody>
                    <a:bodyPr/>
                    <a:lstStyle/>
                    <a:p>
                      <a:endParaRPr lang="en-US"/>
                    </a:p>
                  </a:txBody>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solidFill>
                          <a:latin typeface="Calibri Light" panose="020F0302020204030204" pitchFamily="34" charset="0"/>
                        </a:rPr>
                        <a:t>$7,191</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a:solidFill>
                            <a:schemeClr val="tx1"/>
                          </a:solidFill>
                          <a:latin typeface="Calibri Light" panose="020F0302020204030204" pitchFamily="34" charset="0"/>
                        </a:rPr>
                        <a:t>38.7</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anose="020F0302020204030204" pitchFamily="34" charset="0"/>
                        </a:rPr>
                        <a:t>$186</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444135">
                <a:tc>
                  <a:txBody>
                    <a:bodyPr/>
                    <a:lstStyle/>
                    <a:p>
                      <a:pPr algn="ctr" rtl="0" fontAlgn="ctr"/>
                      <a:r>
                        <a:rPr lang="en-US" sz="1600" b="0" i="0" u="none" strike="noStrike">
                          <a:solidFill>
                            <a:srgbClr val="FFFFFF"/>
                          </a:solidFill>
                          <a:latin typeface="Calibri Light" panose="020F0302020204030204" pitchFamily="34" charset="0"/>
                        </a:rPr>
                        <a:t>Great-West Life </a:t>
                      </a:r>
                      <a:r>
                        <a:rPr lang="en-US" sz="1600" b="0" i="0" u="none" strike="noStrike" dirty="0">
                          <a:solidFill>
                            <a:srgbClr val="FFFFFF"/>
                          </a:solidFill>
                          <a:latin typeface="Calibri Light" panose="020F0302020204030204" pitchFamily="34" charset="0"/>
                        </a:rPr>
                        <a:t>Block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CA" sz="1600" b="0" i="0" u="none" strike="noStrike" dirty="0">
                          <a:solidFill>
                            <a:srgbClr val="FFFFFF"/>
                          </a:solidFill>
                          <a:latin typeface="Calibri Light" panose="020F0302020204030204" pitchFamily="34" charset="0"/>
                        </a:rPr>
                        <a:t>Total</a:t>
                      </a:r>
                      <a:endParaRPr lang="en-US" sz="1600" b="0" i="0" u="none" strike="noStrike" dirty="0">
                        <a:solidFill>
                          <a:srgbClr val="FFFFFF"/>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solidFill>
                          <a:latin typeface="Calibri Light" panose="020F0302020204030204" pitchFamily="34" charset="0"/>
                        </a:rPr>
                        <a:t>$1,052</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a:solidFill>
                            <a:schemeClr val="tx1"/>
                          </a:solidFill>
                          <a:latin typeface="Calibri Light" panose="020F0302020204030204" pitchFamily="34" charset="0"/>
                        </a:rPr>
                        <a:t>16.2</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anose="020F0302020204030204" pitchFamily="34" charset="0"/>
                        </a:rPr>
                        <a:t>$65</a:t>
                      </a:r>
                      <a:endParaRPr lang="en-US" sz="1600" b="0" i="0" u="none" strike="noStrike" dirty="0">
                        <a:solidFill>
                          <a:schemeClr val="tx1"/>
                        </a:solidFill>
                        <a:latin typeface="Calibri Light" panose="020F03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bl>
          </a:graphicData>
        </a:graphic>
      </p:graphicFrame>
      <p:sp>
        <p:nvSpPr>
          <p:cNvPr id="10"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23</a:t>
            </a:fld>
            <a:endParaRPr lang="en-US" dirty="0"/>
          </a:p>
        </p:txBody>
      </p:sp>
    </p:spTree>
    <p:extLst>
      <p:ext uri="{BB962C8B-B14F-4D97-AF65-F5344CB8AC3E}">
        <p14:creationId xmlns:p14="http://schemas.microsoft.com/office/powerpoint/2010/main" val="493834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7" y="240570"/>
            <a:ext cx="7829858" cy="800100"/>
          </a:xfrm>
        </p:spPr>
        <p:txBody>
          <a:bodyPr/>
          <a:lstStyle/>
          <a:p>
            <a:r>
              <a:rPr lang="en-US" sz="1600" dirty="0">
                <a:latin typeface="Calibri Light" pitchFamily="34" charset="0"/>
              </a:rPr>
              <a:t>DRUG TRENDS: TOP DRUGS</a:t>
            </a:r>
            <a:br>
              <a:rPr lang="en-US" sz="1600" dirty="0">
                <a:latin typeface="Calibri Light" pitchFamily="34" charset="0"/>
              </a:rPr>
            </a:br>
            <a:r>
              <a:rPr lang="en-US" dirty="0">
                <a:latin typeface="Calibri Light" pitchFamily="34" charset="0"/>
              </a:rPr>
              <a:t>Top 10 Drugs (All Strengths Combined) 2010 vs</a:t>
            </a:r>
            <a:r>
              <a:rPr lang="en-US">
                <a:latin typeface="Calibri Light" pitchFamily="34" charset="0"/>
              </a:rPr>
              <a:t>. 2017</a:t>
            </a:r>
            <a:endParaRPr lang="en-US" dirty="0">
              <a:latin typeface="Calibri Light" pitchFamily="34" charset="0"/>
            </a:endParaRPr>
          </a:p>
        </p:txBody>
      </p:sp>
      <p:sp>
        <p:nvSpPr>
          <p:cNvPr id="11" name="Text Box 5"/>
          <p:cNvSpPr txBox="1">
            <a:spLocks noChangeArrowheads="1"/>
          </p:cNvSpPr>
          <p:nvPr/>
        </p:nvSpPr>
        <p:spPr bwMode="auto">
          <a:xfrm>
            <a:off x="133170" y="5833072"/>
            <a:ext cx="6001305" cy="24622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marL="182880" algn="l">
              <a:spcBef>
                <a:spcPct val="50000"/>
              </a:spcBef>
            </a:pPr>
            <a:r>
              <a:rPr lang="en-US" sz="1000" i="1" dirty="0">
                <a:solidFill>
                  <a:schemeClr val="tx1">
                    <a:lumMod val="65000"/>
                    <a:lumOff val="35000"/>
                  </a:schemeClr>
                </a:solidFill>
                <a:latin typeface="Calibri Light" pitchFamily="34" charset="0"/>
              </a:rPr>
              <a:t>* Indicates that the drug is a biologic.</a:t>
            </a:r>
            <a:endParaRPr lang="en-CA" sz="900" i="1" dirty="0">
              <a:solidFill>
                <a:schemeClr val="tx1">
                  <a:lumMod val="65000"/>
                  <a:lumOff val="35000"/>
                </a:schemeClr>
              </a:solidFill>
              <a:latin typeface="Calibri Light"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11614569"/>
              </p:ext>
            </p:extLst>
          </p:nvPr>
        </p:nvGraphicFramePr>
        <p:xfrm>
          <a:off x="4750205" y="1457007"/>
          <a:ext cx="3769429" cy="4078826"/>
        </p:xfrm>
        <a:graphic>
          <a:graphicData uri="http://schemas.openxmlformats.org/drawingml/2006/table">
            <a:tbl>
              <a:tblPr/>
              <a:tblGrid>
                <a:gridCol w="633661">
                  <a:extLst>
                    <a:ext uri="{9D8B030D-6E8A-4147-A177-3AD203B41FA5}">
                      <a16:colId xmlns="" xmlns:a16="http://schemas.microsoft.com/office/drawing/2014/main" val="20000"/>
                    </a:ext>
                  </a:extLst>
                </a:gridCol>
                <a:gridCol w="1985986">
                  <a:extLst>
                    <a:ext uri="{9D8B030D-6E8A-4147-A177-3AD203B41FA5}">
                      <a16:colId xmlns="" xmlns:a16="http://schemas.microsoft.com/office/drawing/2014/main" val="20001"/>
                    </a:ext>
                  </a:extLst>
                </a:gridCol>
                <a:gridCol w="1149782">
                  <a:extLst>
                    <a:ext uri="{9D8B030D-6E8A-4147-A177-3AD203B41FA5}">
                      <a16:colId xmlns="" xmlns:a16="http://schemas.microsoft.com/office/drawing/2014/main" val="20002"/>
                    </a:ext>
                  </a:extLst>
                </a:gridCol>
              </a:tblGrid>
              <a:tr h="658970">
                <a:tc>
                  <a:txBody>
                    <a:bodyPr/>
                    <a:lstStyle/>
                    <a:p>
                      <a:pPr algn="ctr" rtl="0" fontAlgn="b"/>
                      <a:r>
                        <a:rPr lang="en-US" sz="1600" b="0" i="0" u="none" strike="noStrike" dirty="0">
                          <a:solidFill>
                            <a:srgbClr val="FFFFFF"/>
                          </a:solidFill>
                          <a:latin typeface="Calibri Light" pitchFamily="34" charset="0"/>
                        </a:rPr>
                        <a:t>2017 Rank</a:t>
                      </a:r>
                      <a:r>
                        <a:rPr lang="en-US" sz="1800" b="0" i="0" u="none" strike="noStrike" dirty="0">
                          <a:solidFill>
                            <a:srgbClr val="FFFFFF"/>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 of Total </a:t>
                      </a:r>
                      <a:r>
                        <a:rPr lang="en-US" sz="1600" b="0" i="0" u="none" strike="noStrike">
                          <a:solidFill>
                            <a:srgbClr val="FFFFFF"/>
                          </a:solidFill>
                          <a:latin typeface="Calibri Light" pitchFamily="34" charset="0"/>
                        </a:rPr>
                        <a:t>Paid Amount</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10896">
                <a:tc>
                  <a:txBody>
                    <a:bodyPr/>
                    <a:lstStyle/>
                    <a:p>
                      <a:pPr algn="ctr" fontAlgn="ctr"/>
                      <a:r>
                        <a:rPr lang="en-US" sz="16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defTabSz="914400" rtl="0" eaLnBrk="1" fontAlgn="ctr" latinLnBrk="0" hangingPunct="1"/>
                      <a:r>
                        <a:rPr lang="en-US" sz="1600" b="0" i="0" u="none" strike="noStrike" kern="1200" dirty="0">
                          <a:solidFill>
                            <a:schemeClr val="tx1"/>
                          </a:solidFill>
                          <a:latin typeface="Calibri Light" pitchFamily="34" charset="0"/>
                          <a:ea typeface="+mn-ea"/>
                          <a:cs typeface="+mn-cs"/>
                        </a:rPr>
                        <a:t>Remicade*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a:solidFill>
                            <a:schemeClr val="tx1"/>
                          </a:solidFill>
                          <a:latin typeface="Calibri Light" pitchFamily="34" charset="0"/>
                        </a:rPr>
                        <a:t>4.2%</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10896">
                <a:tc>
                  <a:txBody>
                    <a:bodyPr/>
                    <a:lstStyle/>
                    <a:p>
                      <a:pPr algn="ctr" fontAlgn="ctr"/>
                      <a:r>
                        <a:rPr lang="en-US" sz="1600" b="0" i="0" u="none" strike="noStrike" dirty="0">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defTabSz="914400" rtl="0" eaLnBrk="1" fontAlgn="ctr" latinLnBrk="0" hangingPunct="1"/>
                      <a:r>
                        <a:rPr lang="en-US" sz="1600" b="0" i="0" u="none" strike="noStrike" kern="1200" dirty="0" err="1">
                          <a:solidFill>
                            <a:schemeClr val="tx1"/>
                          </a:solidFill>
                          <a:latin typeface="Calibri Light" pitchFamily="34" charset="0"/>
                          <a:ea typeface="+mn-ea"/>
                          <a:cs typeface="+mn-cs"/>
                        </a:rPr>
                        <a:t>Humira</a:t>
                      </a:r>
                      <a:r>
                        <a:rPr lang="en-US" sz="16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a:solidFill>
                            <a:schemeClr val="tx1"/>
                          </a:solidFill>
                          <a:latin typeface="Calibri Light" pitchFamily="34" charset="0"/>
                        </a:rPr>
                        <a:t>3.4%</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10896">
                <a:tc>
                  <a:txBody>
                    <a:bodyPr/>
                    <a:lstStyle/>
                    <a:p>
                      <a:pPr algn="ctr" fontAlgn="ctr"/>
                      <a:r>
                        <a:rPr lang="en-US" sz="16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defTabSz="914400" rtl="0" eaLnBrk="1" fontAlgn="ctr" latinLnBrk="0" hangingPunct="1"/>
                      <a:r>
                        <a:rPr lang="en-US" sz="1600" b="0" i="0" u="none" strike="noStrike" kern="1200" dirty="0" err="1">
                          <a:solidFill>
                            <a:schemeClr val="tx1"/>
                          </a:solidFill>
                          <a:latin typeface="Calibri Light" pitchFamily="34" charset="0"/>
                          <a:ea typeface="+mn-ea"/>
                          <a:cs typeface="+mn-cs"/>
                        </a:rPr>
                        <a:t>Coversyl</a:t>
                      </a:r>
                      <a:endParaRPr lang="en-US" sz="16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10896">
                <a:tc>
                  <a:txBody>
                    <a:bodyPr/>
                    <a:lstStyle/>
                    <a:p>
                      <a:pPr algn="ctr" fontAlgn="ctr"/>
                      <a:r>
                        <a:rPr lang="en-US" sz="16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defTabSz="914400" rtl="0" eaLnBrk="1" fontAlgn="ctr" latinLnBrk="0" hangingPunct="1"/>
                      <a:r>
                        <a:rPr lang="en-US" sz="1600" b="0" i="0" u="none" strike="noStrike" kern="1200" dirty="0">
                          <a:solidFill>
                            <a:schemeClr val="tx1"/>
                          </a:solidFill>
                          <a:latin typeface="Calibri Light" pitchFamily="34" charset="0"/>
                          <a:ea typeface="+mn-ea"/>
                          <a:cs typeface="+mn-cs"/>
                        </a:rPr>
                        <a:t>Enbrel*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310896">
                <a:tc>
                  <a:txBody>
                    <a:bodyPr/>
                    <a:lstStyle/>
                    <a:p>
                      <a:pPr algn="ctr" fontAlgn="ctr"/>
                      <a:r>
                        <a:rPr lang="en-US" sz="16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defTabSz="914400" rtl="0" eaLnBrk="1" fontAlgn="ctr" latinLnBrk="0" hangingPunct="1"/>
                      <a:r>
                        <a:rPr lang="en-US" sz="1600" b="0" i="0" u="none" strike="noStrike" kern="1200" dirty="0" err="1">
                          <a:solidFill>
                            <a:schemeClr val="tx1"/>
                          </a:solidFill>
                          <a:latin typeface="Calibri Light" pitchFamily="34" charset="0"/>
                          <a:ea typeface="+mn-ea"/>
                          <a:cs typeface="+mn-cs"/>
                        </a:rPr>
                        <a:t>Stelara</a:t>
                      </a:r>
                      <a:r>
                        <a:rPr lang="en-US" sz="16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r h="310896">
                <a:tc>
                  <a:txBody>
                    <a:bodyPr/>
                    <a:lstStyle/>
                    <a:p>
                      <a:pPr algn="ctr" fontAlgn="ctr"/>
                      <a:r>
                        <a:rPr lang="en-US" sz="1600" b="0" i="0" u="none" strike="noStrike" dirty="0">
                          <a:solidFill>
                            <a:schemeClr val="tx1"/>
                          </a:solidFill>
                          <a:latin typeface="Calibri Light"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defTabSz="914400" rtl="0" eaLnBrk="1" fontAlgn="ctr" latinLnBrk="0" hangingPunct="1"/>
                      <a:r>
                        <a:rPr lang="en-US" sz="1600" b="0" i="0" u="none" strike="noStrike" kern="1200" dirty="0" err="1">
                          <a:solidFill>
                            <a:schemeClr val="tx1"/>
                          </a:solidFill>
                          <a:latin typeface="Calibri Light" pitchFamily="34" charset="0"/>
                          <a:ea typeface="+mn-ea"/>
                          <a:cs typeface="+mn-cs"/>
                        </a:rPr>
                        <a:t>Rosuvastatin</a:t>
                      </a:r>
                      <a:endParaRPr lang="en-US" sz="16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6"/>
                  </a:ext>
                </a:extLst>
              </a:tr>
              <a:tr h="310896">
                <a:tc>
                  <a:txBody>
                    <a:bodyPr/>
                    <a:lstStyle/>
                    <a:p>
                      <a:pPr algn="ctr" fontAlgn="ctr"/>
                      <a:r>
                        <a:rPr lang="en-US" sz="1600" b="0" i="0" u="none" strike="noStrike" dirty="0">
                          <a:solidFill>
                            <a:schemeClr val="tx1"/>
                          </a:solidFill>
                          <a:latin typeface="Calibri Light"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defTabSz="914400" rtl="0" eaLnBrk="1" fontAlgn="ctr" latinLnBrk="0" hangingPunct="1"/>
                      <a:r>
                        <a:rPr lang="en-US" sz="1600" b="0" i="0" u="none" strike="noStrike" kern="1200" dirty="0" err="1">
                          <a:solidFill>
                            <a:schemeClr val="tx1"/>
                          </a:solidFill>
                          <a:latin typeface="Calibri Light" pitchFamily="34" charset="0"/>
                          <a:ea typeface="+mn-ea"/>
                          <a:cs typeface="+mn-cs"/>
                        </a:rPr>
                        <a:t>Xolair</a:t>
                      </a:r>
                      <a:r>
                        <a:rPr lang="en-US" sz="16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7"/>
                  </a:ext>
                </a:extLst>
              </a:tr>
              <a:tr h="310896">
                <a:tc>
                  <a:txBody>
                    <a:bodyPr/>
                    <a:lstStyle/>
                    <a:p>
                      <a:pPr algn="ctr" fontAlgn="ctr"/>
                      <a:r>
                        <a:rPr lang="en-US" sz="1600" b="0" i="0" u="none" strike="noStrike" dirty="0">
                          <a:solidFill>
                            <a:schemeClr val="tx1"/>
                          </a:solidFill>
                          <a:latin typeface="Calibri Light"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defTabSz="914400" rtl="0" eaLnBrk="1" fontAlgn="ctr" latinLnBrk="0" hangingPunct="1"/>
                      <a:r>
                        <a:rPr lang="en-US" sz="1600" b="0" i="0" u="none" strike="noStrike" kern="1200" dirty="0" err="1">
                          <a:solidFill>
                            <a:schemeClr val="tx1"/>
                          </a:solidFill>
                          <a:latin typeface="Calibri Light" pitchFamily="34" charset="0"/>
                          <a:ea typeface="+mn-ea"/>
                          <a:cs typeface="+mn-cs"/>
                        </a:rPr>
                        <a:t>Symbicort</a:t>
                      </a:r>
                      <a:endParaRPr lang="en-US" sz="16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8"/>
                  </a:ext>
                </a:extLst>
              </a:tr>
              <a:tr h="310896">
                <a:tc>
                  <a:txBody>
                    <a:bodyPr/>
                    <a:lstStyle/>
                    <a:p>
                      <a:pPr algn="ctr" fontAlgn="ctr"/>
                      <a:r>
                        <a:rPr lang="en-US" sz="1600" b="0" i="0" u="none" strike="noStrike" dirty="0">
                          <a:solidFill>
                            <a:schemeClr val="tx1"/>
                          </a:solidFill>
                          <a:latin typeface="Calibri Light"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defTabSz="914400" rtl="0" eaLnBrk="1" fontAlgn="ctr" latinLnBrk="0" hangingPunct="1"/>
                      <a:r>
                        <a:rPr lang="en-CA" sz="1600" b="0" i="0" u="none" strike="noStrike" kern="1200" dirty="0">
                          <a:solidFill>
                            <a:schemeClr val="tx1"/>
                          </a:solidFill>
                          <a:latin typeface="Calibri Light" pitchFamily="34" charset="0"/>
                          <a:ea typeface="+mn-ea"/>
                          <a:cs typeface="+mn-cs"/>
                        </a:rPr>
                        <a:t>Advair</a:t>
                      </a:r>
                      <a:endParaRPr lang="en-US" sz="16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9"/>
                  </a:ext>
                </a:extLst>
              </a:tr>
              <a:tr h="310896">
                <a:tc>
                  <a:txBody>
                    <a:bodyPr/>
                    <a:lstStyle/>
                    <a:p>
                      <a:pPr algn="ctr" fontAlgn="ctr"/>
                      <a:r>
                        <a:rPr lang="en-US" sz="1600" b="0" i="0" u="none" strike="noStrike" dirty="0">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defTabSz="914400" rtl="0" eaLnBrk="1" fontAlgn="ctr" latinLnBrk="0" hangingPunct="1"/>
                      <a:r>
                        <a:rPr lang="en-US" sz="1600" b="0" i="0" u="none" strike="noStrike" kern="1200" dirty="0">
                          <a:solidFill>
                            <a:schemeClr val="tx1"/>
                          </a:solidFill>
                          <a:latin typeface="Calibri Light" pitchFamily="34" charset="0"/>
                          <a:ea typeface="+mn-ea"/>
                          <a:cs typeface="+mn-cs"/>
                        </a:rPr>
                        <a:t>Crestor</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CA" sz="1600" b="0" i="0" u="none" strike="noStrike" dirty="0">
                          <a:solidFill>
                            <a:schemeClr val="tx1"/>
                          </a:solidFill>
                          <a:latin typeface="Calibri Light" pitchFamily="34" charset="0"/>
                        </a:rPr>
                        <a:t>0.9%</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0"/>
                  </a:ext>
                </a:extLst>
              </a:tr>
              <a:tr h="310896">
                <a:tc gridSpan="2">
                  <a:txBody>
                    <a:bodyPr/>
                    <a:lstStyle/>
                    <a:p>
                      <a:pPr algn="ctr" rtl="0" fontAlgn="ctr"/>
                      <a:r>
                        <a:rPr lang="en-US" sz="1600" b="0" i="0" u="none" strike="noStrike" dirty="0">
                          <a:solidFill>
                            <a:srgbClr val="FFFFFF"/>
                          </a:solidFill>
                          <a:latin typeface="Calibri Light" pitchFamily="34" charset="0"/>
                        </a:rPr>
                        <a:t>Top 10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hMerge="1">
                  <a:txBody>
                    <a:bodyPr/>
                    <a:lstStyle/>
                    <a:p>
                      <a:endParaRPr lang="en-US"/>
                    </a:p>
                  </a:txBody>
                  <a:tcPr/>
                </a:tc>
                <a:tc>
                  <a:txBody>
                    <a:bodyPr/>
                    <a:lstStyle/>
                    <a:p>
                      <a:pPr algn="ctr" rtl="0" fontAlgn="ctr"/>
                      <a:r>
                        <a:rPr lang="en-US" sz="1600" b="0" i="0" u="none" strike="noStrike" dirty="0">
                          <a:solidFill>
                            <a:srgbClr val="FFFFFF"/>
                          </a:solidFill>
                          <a:latin typeface="Calibri Light" pitchFamily="34" charset="0"/>
                        </a:rPr>
                        <a:t>16.1%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extLst>
                  <a:ext uri="{0D108BD9-81ED-4DB2-BD59-A6C34878D82A}">
                    <a16:rowId xmlns=""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03146132"/>
              </p:ext>
            </p:extLst>
          </p:nvPr>
        </p:nvGraphicFramePr>
        <p:xfrm>
          <a:off x="573206" y="1455101"/>
          <a:ext cx="3643952" cy="4079158"/>
        </p:xfrm>
        <a:graphic>
          <a:graphicData uri="http://schemas.openxmlformats.org/drawingml/2006/table">
            <a:tbl>
              <a:tblPr/>
              <a:tblGrid>
                <a:gridCol w="613523">
                  <a:extLst>
                    <a:ext uri="{9D8B030D-6E8A-4147-A177-3AD203B41FA5}">
                      <a16:colId xmlns="" xmlns:a16="http://schemas.microsoft.com/office/drawing/2014/main" val="20000"/>
                    </a:ext>
                  </a:extLst>
                </a:gridCol>
                <a:gridCol w="1919272">
                  <a:extLst>
                    <a:ext uri="{9D8B030D-6E8A-4147-A177-3AD203B41FA5}">
                      <a16:colId xmlns="" xmlns:a16="http://schemas.microsoft.com/office/drawing/2014/main" val="20001"/>
                    </a:ext>
                  </a:extLst>
                </a:gridCol>
                <a:gridCol w="1111157">
                  <a:extLst>
                    <a:ext uri="{9D8B030D-6E8A-4147-A177-3AD203B41FA5}">
                      <a16:colId xmlns="" xmlns:a16="http://schemas.microsoft.com/office/drawing/2014/main" val="20002"/>
                    </a:ext>
                  </a:extLst>
                </a:gridCol>
              </a:tblGrid>
              <a:tr h="659302">
                <a:tc>
                  <a:txBody>
                    <a:bodyPr/>
                    <a:lstStyle/>
                    <a:p>
                      <a:pPr algn="ctr" rtl="0" fontAlgn="b"/>
                      <a:r>
                        <a:rPr lang="en-US" sz="1600" b="0" i="0" u="none" strike="noStrike" dirty="0">
                          <a:solidFill>
                            <a:srgbClr val="FFFFFF"/>
                          </a:solidFill>
                          <a:latin typeface="Calibri Light" pitchFamily="34" charset="0"/>
                        </a:rPr>
                        <a:t>2010</a:t>
                      </a:r>
                      <a:r>
                        <a:rPr lang="en-US" sz="1600" b="0" i="0" u="none" strike="noStrike" baseline="0" dirty="0">
                          <a:solidFill>
                            <a:srgbClr val="FFFFFF"/>
                          </a:solidFill>
                          <a:latin typeface="Calibri Light" pitchFamily="34" charset="0"/>
                        </a:rPr>
                        <a:t> </a:t>
                      </a:r>
                      <a:r>
                        <a:rPr lang="en-US" sz="1600" b="0" i="0" u="none" strike="noStrike" dirty="0">
                          <a:solidFill>
                            <a:srgbClr val="FFFFFF"/>
                          </a:solidFill>
                          <a:latin typeface="Calibri Light" pitchFamily="34" charset="0"/>
                        </a:rPr>
                        <a:t>Rank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 of Total Paid Amount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10896">
                <a:tc>
                  <a:txBody>
                    <a:bodyPr/>
                    <a:lstStyle/>
                    <a:p>
                      <a:pPr algn="ctr" fontAlgn="ctr"/>
                      <a:r>
                        <a:rPr lang="en-US" sz="16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a:solidFill>
                            <a:schemeClr val="tx1"/>
                          </a:solidFill>
                          <a:latin typeface="Calibri Light" pitchFamily="34" charset="0"/>
                        </a:rPr>
                        <a:t>Crestor</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10896">
                <a:tc>
                  <a:txBody>
                    <a:bodyPr/>
                    <a:lstStyle/>
                    <a:p>
                      <a:pPr algn="ctr" fontAlgn="ctr"/>
                      <a:r>
                        <a:rPr lang="en-US" sz="1600" b="0" i="0" u="none" strike="noStrike">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a:solidFill>
                            <a:schemeClr val="tx1"/>
                          </a:solidFill>
                          <a:latin typeface="Calibri Light" pitchFamily="34" charset="0"/>
                        </a:rPr>
                        <a:t>Lipitor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10896">
                <a:tc>
                  <a:txBody>
                    <a:bodyPr/>
                    <a:lstStyle/>
                    <a:p>
                      <a:pPr algn="ctr" fontAlgn="ctr"/>
                      <a:r>
                        <a:rPr lang="en-US" sz="16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err="1">
                          <a:solidFill>
                            <a:schemeClr val="tx1"/>
                          </a:solidFill>
                          <a:latin typeface="Calibri Light" pitchFamily="34" charset="0"/>
                        </a:rPr>
                        <a:t>Remicade</a:t>
                      </a:r>
                      <a:r>
                        <a:rPr lang="en-US" sz="1600" b="0" i="0" u="none" strike="noStrike" dirty="0">
                          <a:solidFill>
                            <a:schemeClr val="tx1"/>
                          </a:solidFill>
                          <a:latin typeface="Calibri Light" pitchFamily="34" charset="0"/>
                        </a:rPr>
                        <a:t>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10896">
                <a:tc>
                  <a:txBody>
                    <a:bodyPr/>
                    <a:lstStyle/>
                    <a:p>
                      <a:pPr algn="ctr" fontAlgn="ctr"/>
                      <a:r>
                        <a:rPr lang="en-US" sz="1600" b="0" i="0" u="none" strike="noStrike">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err="1">
                          <a:solidFill>
                            <a:schemeClr val="tx1"/>
                          </a:solidFill>
                          <a:latin typeface="Calibri Light" pitchFamily="34" charset="0"/>
                        </a:rPr>
                        <a:t>Nexium</a:t>
                      </a:r>
                      <a:r>
                        <a:rPr lang="en-US" sz="1600" b="0" i="0" u="none" strike="noStrike" dirty="0">
                          <a:solidFill>
                            <a:schemeClr val="tx1"/>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310896">
                <a:tc>
                  <a:txBody>
                    <a:bodyPr/>
                    <a:lstStyle/>
                    <a:p>
                      <a:pPr algn="ctr" fontAlgn="ctr"/>
                      <a:r>
                        <a:rPr lang="en-US" sz="1600" b="0" i="0" u="none" strike="noStrike">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err="1">
                          <a:solidFill>
                            <a:schemeClr val="tx1"/>
                          </a:solidFill>
                          <a:latin typeface="Calibri Light" pitchFamily="34" charset="0"/>
                        </a:rPr>
                        <a:t>Humira</a:t>
                      </a:r>
                      <a:r>
                        <a:rPr lang="en-US" sz="1600" b="0" i="0" u="none" strike="noStrike" dirty="0">
                          <a:solidFill>
                            <a:schemeClr val="tx1"/>
                          </a:solidFill>
                          <a:latin typeface="Calibri Light" pitchFamily="34" charset="0"/>
                        </a:rPr>
                        <a:t>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r h="310896">
                <a:tc>
                  <a:txBody>
                    <a:bodyPr/>
                    <a:lstStyle/>
                    <a:p>
                      <a:pPr algn="ctr" fontAlgn="ctr"/>
                      <a:r>
                        <a:rPr lang="en-US" sz="1600" b="0" i="0" u="none" strike="noStrike">
                          <a:solidFill>
                            <a:schemeClr val="tx1"/>
                          </a:solidFill>
                          <a:latin typeface="Calibri Light"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err="1">
                          <a:solidFill>
                            <a:schemeClr val="tx1"/>
                          </a:solidFill>
                          <a:latin typeface="Calibri Light" pitchFamily="34" charset="0"/>
                        </a:rPr>
                        <a:t>Enbrel</a:t>
                      </a:r>
                      <a:r>
                        <a:rPr lang="en-US" sz="1600" b="0" i="0" u="none" strike="noStrike" dirty="0">
                          <a:solidFill>
                            <a:schemeClr val="tx1"/>
                          </a:solidFill>
                          <a:latin typeface="Calibri Light" pitchFamily="34" charset="0"/>
                        </a:rPr>
                        <a:t>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6"/>
                  </a:ext>
                </a:extLst>
              </a:tr>
              <a:tr h="310896">
                <a:tc>
                  <a:txBody>
                    <a:bodyPr/>
                    <a:lstStyle/>
                    <a:p>
                      <a:pPr algn="ctr" fontAlgn="ctr"/>
                      <a:r>
                        <a:rPr lang="en-US" sz="1600" b="0" i="0" u="none" strike="noStrike">
                          <a:solidFill>
                            <a:schemeClr val="tx1"/>
                          </a:solidFill>
                          <a:latin typeface="Calibri Light"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err="1">
                          <a:solidFill>
                            <a:schemeClr val="tx1"/>
                          </a:solidFill>
                          <a:latin typeface="Calibri Light" pitchFamily="34" charset="0"/>
                        </a:rPr>
                        <a:t>Advair</a:t>
                      </a:r>
                      <a:r>
                        <a:rPr lang="en-US" sz="1600" b="0" i="0" u="none" strike="noStrike" dirty="0">
                          <a:solidFill>
                            <a:schemeClr val="tx1"/>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7"/>
                  </a:ext>
                </a:extLst>
              </a:tr>
              <a:tr h="310896">
                <a:tc>
                  <a:txBody>
                    <a:bodyPr/>
                    <a:lstStyle/>
                    <a:p>
                      <a:pPr algn="ctr" fontAlgn="ctr"/>
                      <a:r>
                        <a:rPr lang="en-US" sz="1600" b="0" i="0" u="none" strike="noStrike">
                          <a:solidFill>
                            <a:schemeClr val="tx1"/>
                          </a:solidFill>
                          <a:latin typeface="Calibri Light"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err="1">
                          <a:solidFill>
                            <a:schemeClr val="tx1"/>
                          </a:solidFill>
                          <a:latin typeface="Calibri Light" pitchFamily="34" charset="0"/>
                        </a:rPr>
                        <a:t>Plavix</a:t>
                      </a:r>
                      <a:r>
                        <a:rPr lang="en-US" sz="1600" b="0" i="0" u="none" strike="noStrike" dirty="0">
                          <a:solidFill>
                            <a:schemeClr val="tx1"/>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8"/>
                  </a:ext>
                </a:extLst>
              </a:tr>
              <a:tr h="310896">
                <a:tc>
                  <a:txBody>
                    <a:bodyPr/>
                    <a:lstStyle/>
                    <a:p>
                      <a:pPr algn="ctr" fontAlgn="ctr"/>
                      <a:r>
                        <a:rPr lang="en-US" sz="1600" b="0" i="0" u="none" strike="noStrike">
                          <a:solidFill>
                            <a:schemeClr val="tx1"/>
                          </a:solidFill>
                          <a:latin typeface="Calibri Light"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91440" algn="l" fontAlgn="ctr"/>
                      <a:r>
                        <a:rPr lang="en-US" sz="1600" b="0" i="0" u="none" strike="noStrike" dirty="0" err="1">
                          <a:solidFill>
                            <a:schemeClr val="tx1"/>
                          </a:solidFill>
                          <a:latin typeface="Calibri Light" pitchFamily="34" charset="0"/>
                        </a:rPr>
                        <a:t>Cipralex</a:t>
                      </a:r>
                      <a:r>
                        <a:rPr lang="en-US" sz="1600" b="0" i="0" u="none" strike="noStrike" dirty="0">
                          <a:solidFill>
                            <a:schemeClr val="tx1"/>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9"/>
                  </a:ext>
                </a:extLst>
              </a:tr>
              <a:tr h="310896">
                <a:tc>
                  <a:txBody>
                    <a:bodyPr/>
                    <a:lstStyle/>
                    <a:p>
                      <a:pPr algn="ctr" fontAlgn="ctr"/>
                      <a:r>
                        <a:rPr lang="en-US" sz="1600" b="0" i="0" u="none" strike="noStrike">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91440" algn="l" fontAlgn="ctr"/>
                      <a:r>
                        <a:rPr lang="en-US" sz="1600" b="0" i="0" u="none" strike="noStrike" dirty="0" err="1">
                          <a:solidFill>
                            <a:schemeClr val="tx1"/>
                          </a:solidFill>
                          <a:latin typeface="Calibri Light" pitchFamily="34" charset="0"/>
                        </a:rPr>
                        <a:t>Lyrica</a:t>
                      </a:r>
                      <a:r>
                        <a:rPr lang="en-US" sz="1600" b="0" i="0" u="none" strike="noStrike" dirty="0">
                          <a:solidFill>
                            <a:schemeClr val="tx1"/>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ctr"/>
                      <a:r>
                        <a:rPr lang="en-US" sz="1600" b="0" i="0" u="none" strike="noStrike" dirty="0">
                          <a:solidFill>
                            <a:schemeClr val="tx1"/>
                          </a:solidFill>
                          <a:latin typeface="Calibri Light" pitchFamily="34" charset="0"/>
                        </a:rPr>
                        <a:t>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0"/>
                  </a:ext>
                </a:extLst>
              </a:tr>
              <a:tr h="310896">
                <a:tc gridSpan="2">
                  <a:txBody>
                    <a:bodyPr/>
                    <a:lstStyle/>
                    <a:p>
                      <a:pPr algn="ctr" rtl="0" fontAlgn="ctr"/>
                      <a:r>
                        <a:rPr lang="en-US" sz="1600" b="0" i="0" u="none" strike="noStrike" dirty="0">
                          <a:solidFill>
                            <a:srgbClr val="FFFFFF"/>
                          </a:solidFill>
                          <a:latin typeface="Calibri Light" pitchFamily="34" charset="0"/>
                        </a:rPr>
                        <a:t> Top 10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hMerge="1">
                  <a:txBody>
                    <a:bodyPr/>
                    <a:lstStyle/>
                    <a:p>
                      <a:endParaRPr lang="en-US"/>
                    </a:p>
                  </a:txBody>
                  <a:tcPr/>
                </a:tc>
                <a:tc>
                  <a:txBody>
                    <a:bodyPr/>
                    <a:lstStyle/>
                    <a:p>
                      <a:pPr algn="ctr" rtl="0" fontAlgn="ctr"/>
                      <a:r>
                        <a:rPr lang="en-US" sz="1600" b="0" i="0" u="none" strike="noStrike" dirty="0">
                          <a:solidFill>
                            <a:srgbClr val="FFFFFF"/>
                          </a:solidFill>
                          <a:latin typeface="Calibri Light" pitchFamily="34" charset="0"/>
                        </a:rPr>
                        <a:t>18.8%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extLst>
                  <a:ext uri="{0D108BD9-81ED-4DB2-BD59-A6C34878D82A}">
                    <a16:rowId xmlns="" xmlns:a16="http://schemas.microsoft.com/office/drawing/2014/main" val="10011"/>
                  </a:ext>
                </a:extLst>
              </a:tr>
            </a:tbl>
          </a:graphicData>
        </a:graphic>
      </p:graphicFrame>
      <p:sp>
        <p:nvSpPr>
          <p:cNvPr id="15" name="Text Box 5"/>
          <p:cNvSpPr txBox="1">
            <a:spLocks noChangeArrowheads="1"/>
          </p:cNvSpPr>
          <p:nvPr/>
        </p:nvSpPr>
        <p:spPr bwMode="auto">
          <a:xfrm>
            <a:off x="328553" y="6206244"/>
            <a:ext cx="4421652" cy="51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a:solidFill>
                  <a:schemeClr val="tx1">
                    <a:lumMod val="65000"/>
                    <a:lumOff val="35000"/>
                  </a:schemeClr>
                </a:solidFill>
                <a:latin typeface="Calibri Light" pitchFamily="34" charset="0"/>
              </a:rPr>
              <a:t>2017 </a:t>
            </a:r>
            <a:r>
              <a:rPr lang="en-CA" sz="1100" i="1" dirty="0">
                <a:solidFill>
                  <a:schemeClr val="tx1">
                    <a:lumMod val="65000"/>
                    <a:lumOff val="35000"/>
                  </a:schemeClr>
                </a:solidFill>
                <a:latin typeface="Calibri Light" pitchFamily="34" charset="0"/>
              </a:rPr>
              <a:t>Source: Great-West Life Data</a:t>
            </a:r>
            <a:r>
              <a:rPr lang="en-CA" sz="1100" i="1">
                <a:solidFill>
                  <a:schemeClr val="tx1">
                    <a:lumMod val="65000"/>
                    <a:lumOff val="35000"/>
                  </a:schemeClr>
                </a:solidFill>
                <a:latin typeface="Calibri Light" pitchFamily="34" charset="0"/>
              </a:rPr>
              <a:t>, Jan ‘17 to Dec ‘17</a:t>
            </a:r>
            <a:endParaRPr lang="en-CA" sz="1100" i="1" dirty="0">
              <a:solidFill>
                <a:schemeClr val="tx1">
                  <a:lumMod val="65000"/>
                  <a:lumOff val="35000"/>
                </a:schemeClr>
              </a:solidFill>
              <a:latin typeface="Calibri Light" pitchFamily="34" charset="0"/>
            </a:endParaRPr>
          </a:p>
          <a:p>
            <a:pPr algn="l">
              <a:spcBef>
                <a:spcPct val="50000"/>
              </a:spcBef>
            </a:pPr>
            <a:r>
              <a:rPr lang="en-CA" sz="1100" i="1" dirty="0">
                <a:solidFill>
                  <a:schemeClr val="tx1">
                    <a:lumMod val="65000"/>
                    <a:lumOff val="35000"/>
                  </a:schemeClr>
                </a:solidFill>
                <a:latin typeface="Calibri Light" pitchFamily="34" charset="0"/>
              </a:rPr>
              <a:t>2010 Source: Great-West Life Data, Jan ‘10 to Dec ‘10</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7" y="240570"/>
            <a:ext cx="6649740" cy="800100"/>
          </a:xfrm>
        </p:spPr>
        <p:txBody>
          <a:bodyPr/>
          <a:lstStyle/>
          <a:p>
            <a:r>
              <a:rPr lang="en-US" sz="1600" dirty="0">
                <a:latin typeface="Calibri Light" pitchFamily="34" charset="0"/>
              </a:rPr>
              <a:t>DRUG TRENDS: TOP DRUGS</a:t>
            </a:r>
            <a:br>
              <a:rPr lang="en-US" sz="1600" dirty="0">
                <a:latin typeface="Calibri Light" pitchFamily="34" charset="0"/>
              </a:rPr>
            </a:br>
            <a:r>
              <a:rPr lang="en-US">
                <a:latin typeface="Calibri Light" pitchFamily="34" charset="0"/>
              </a:rPr>
              <a:t>Top 15 Most Expensive Specialty Medications</a:t>
            </a:r>
            <a:endParaRPr lang="en-US" dirty="0">
              <a:latin typeface="Calibri Light"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6527267"/>
              </p:ext>
            </p:extLst>
          </p:nvPr>
        </p:nvGraphicFramePr>
        <p:xfrm>
          <a:off x="417487" y="1040676"/>
          <a:ext cx="8261565" cy="5003662"/>
        </p:xfrm>
        <a:graphic>
          <a:graphicData uri="http://schemas.openxmlformats.org/drawingml/2006/table">
            <a:tbl>
              <a:tblPr/>
              <a:tblGrid>
                <a:gridCol w="1323459">
                  <a:extLst>
                    <a:ext uri="{9D8B030D-6E8A-4147-A177-3AD203B41FA5}">
                      <a16:colId xmlns="" xmlns:a16="http://schemas.microsoft.com/office/drawing/2014/main" val="20000"/>
                    </a:ext>
                  </a:extLst>
                </a:gridCol>
                <a:gridCol w="1808361">
                  <a:extLst>
                    <a:ext uri="{9D8B030D-6E8A-4147-A177-3AD203B41FA5}">
                      <a16:colId xmlns="" xmlns:a16="http://schemas.microsoft.com/office/drawing/2014/main" val="20001"/>
                    </a:ext>
                  </a:extLst>
                </a:gridCol>
                <a:gridCol w="2355549">
                  <a:extLst>
                    <a:ext uri="{9D8B030D-6E8A-4147-A177-3AD203B41FA5}">
                      <a16:colId xmlns="" xmlns:a16="http://schemas.microsoft.com/office/drawing/2014/main" val="20002"/>
                    </a:ext>
                  </a:extLst>
                </a:gridCol>
                <a:gridCol w="2774196">
                  <a:extLst>
                    <a:ext uri="{9D8B030D-6E8A-4147-A177-3AD203B41FA5}">
                      <a16:colId xmlns="" xmlns:a16="http://schemas.microsoft.com/office/drawing/2014/main" val="20003"/>
                    </a:ext>
                  </a:extLst>
                </a:gridCol>
              </a:tblGrid>
              <a:tr h="619507">
                <a:tc>
                  <a:txBody>
                    <a:bodyPr/>
                    <a:lstStyle/>
                    <a:p>
                      <a:pPr algn="ctr" rtl="0" fontAlgn="b"/>
                      <a:r>
                        <a:rPr lang="en-US" sz="1600" b="0" i="0" u="none" strike="noStrike" dirty="0">
                          <a:solidFill>
                            <a:srgbClr val="FFFFFF"/>
                          </a:solidFill>
                          <a:latin typeface="Calibri Light" pitchFamily="34" charset="0"/>
                        </a:rPr>
                        <a:t> 2017 Rank</a:t>
                      </a:r>
                      <a:r>
                        <a:rPr lang="en-US" sz="1800" b="0" i="0" u="none" strike="noStrike" dirty="0">
                          <a:solidFill>
                            <a:srgbClr val="FFFFFF"/>
                          </a:solidFill>
                          <a:latin typeface="Calibri Light"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marL="91440" lvl="0" algn="ctr" defTabSz="914400" rtl="0" eaLnBrk="1" fontAlgn="ctr" latinLnBrk="0" hangingPunct="1"/>
                      <a:r>
                        <a:rPr lang="en-US" sz="1600" b="0" i="0" u="none" strike="noStrike" kern="1200" dirty="0">
                          <a:solidFill>
                            <a:srgbClr val="FFFFFF"/>
                          </a:solidFill>
                          <a:latin typeface="Calibri Light" pitchFamily="34" charset="0"/>
                          <a:ea typeface="+mn-ea"/>
                          <a:cs typeface="+mn-cs"/>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marL="91440" lvl="0" algn="ctr" defTabSz="914400" rtl="0" eaLnBrk="1" fontAlgn="ctr" latinLnBrk="0" hangingPunct="1"/>
                      <a:r>
                        <a:rPr lang="en-CA" sz="1600" b="0" i="0" u="none" strike="noStrike" kern="1200">
                          <a:solidFill>
                            <a:srgbClr val="FFFFFF"/>
                          </a:solidFill>
                          <a:latin typeface="Calibri Light" pitchFamily="34" charset="0"/>
                          <a:ea typeface="+mn-ea"/>
                          <a:cs typeface="+mn-cs"/>
                        </a:rPr>
                        <a:t>Therapeutic Class</a:t>
                      </a:r>
                      <a:endParaRPr lang="en-US" sz="1600" b="0" i="0" u="none" strike="noStrike" kern="1200" dirty="0">
                        <a:solidFill>
                          <a:srgbClr val="FFFFFF"/>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a:solidFill>
                            <a:srgbClr val="FFFFFF"/>
                          </a:solidFill>
                          <a:latin typeface="Calibri Light" pitchFamily="34" charset="0"/>
                        </a:rPr>
                        <a:t>Approximate Annual Covered </a:t>
                      </a:r>
                      <a:r>
                        <a:rPr lang="en-US" sz="1600" b="0" i="0" u="none" strike="noStrike" dirty="0">
                          <a:solidFill>
                            <a:srgbClr val="FFFFFF"/>
                          </a:solidFill>
                          <a:latin typeface="Calibri Light" pitchFamily="34" charset="0"/>
                        </a:rPr>
                        <a:t>Amount per Claimant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292277">
                <a:tc>
                  <a:txBody>
                    <a:bodyPr/>
                    <a:lstStyle/>
                    <a:p>
                      <a:pPr algn="ctr" fontAlgn="ctr"/>
                      <a:r>
                        <a:rPr lang="en-US" sz="16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Elaprase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a:solidFill>
                            <a:schemeClr val="tx1"/>
                          </a:solidFill>
                          <a:effectLst/>
                          <a:latin typeface="Calibri" panose="020F0502020204030204" pitchFamily="34" charset="0"/>
                        </a:rPr>
                        <a:t>$652,000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292277">
                <a:tc>
                  <a:txBody>
                    <a:bodyPr/>
                    <a:lstStyle/>
                    <a:p>
                      <a:pPr algn="ctr" fontAlgn="ctr"/>
                      <a:r>
                        <a:rPr lang="en-US" sz="1600" b="0" i="0" u="none" strike="noStrike" dirty="0">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dirty="0" err="1">
                          <a:solidFill>
                            <a:schemeClr val="tx1"/>
                          </a:solidFill>
                          <a:effectLst/>
                          <a:latin typeface="Calibri" panose="020F0502020204030204" pitchFamily="34" charset="0"/>
                        </a:rPr>
                        <a:t>Vimizim</a:t>
                      </a:r>
                      <a:endParaRPr lang="en-US"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a:solidFill>
                            <a:schemeClr val="tx1"/>
                          </a:solidFill>
                          <a:effectLst/>
                          <a:latin typeface="Calibri" panose="020F0502020204030204" pitchFamily="34" charset="0"/>
                        </a:rPr>
                        <a:t>$613,000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292277">
                <a:tc>
                  <a:txBody>
                    <a:bodyPr/>
                    <a:lstStyle/>
                    <a:p>
                      <a:pPr algn="ctr" fontAlgn="ctr"/>
                      <a:r>
                        <a:rPr lang="en-US" sz="16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Myozyme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dirty="0">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a:solidFill>
                            <a:schemeClr val="tx1"/>
                          </a:solidFill>
                          <a:effectLst/>
                          <a:latin typeface="Calibri" panose="020F0502020204030204" pitchFamily="34" charset="0"/>
                        </a:rPr>
                        <a:t>$559,000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292277">
                <a:tc>
                  <a:txBody>
                    <a:bodyPr/>
                    <a:lstStyle/>
                    <a:p>
                      <a:pPr algn="ctr" fontAlgn="ctr"/>
                      <a:r>
                        <a:rPr lang="en-US" sz="16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Soliris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dirty="0">
                          <a:solidFill>
                            <a:schemeClr val="tx1"/>
                          </a:solidFill>
                          <a:effectLst/>
                          <a:latin typeface="Calibri" panose="020F0502020204030204" pitchFamily="34" charset="0"/>
                        </a:rPr>
                        <a:t>Blood Disorders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a:solidFill>
                            <a:schemeClr val="tx1"/>
                          </a:solidFill>
                          <a:effectLst/>
                          <a:latin typeface="Calibri" panose="020F0502020204030204" pitchFamily="34" charset="0"/>
                        </a:rPr>
                        <a:t>$490,000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292277">
                <a:tc>
                  <a:txBody>
                    <a:bodyPr/>
                    <a:lstStyle/>
                    <a:p>
                      <a:pPr algn="ctr" fontAlgn="ctr"/>
                      <a:r>
                        <a:rPr lang="en-US" sz="16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Juxtapid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dirty="0">
                          <a:solidFill>
                            <a:schemeClr val="tx1"/>
                          </a:solidFill>
                          <a:effectLst/>
                          <a:latin typeface="Calibri" panose="020F0502020204030204" pitchFamily="34" charset="0"/>
                        </a:rPr>
                        <a:t>Cholesterol Disorders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a:solidFill>
                            <a:schemeClr val="tx1"/>
                          </a:solidFill>
                          <a:effectLst/>
                          <a:latin typeface="Calibri" panose="020F0502020204030204" pitchFamily="34" charset="0"/>
                        </a:rPr>
                        <a:t>$415,000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r h="292277">
                <a:tc>
                  <a:txBody>
                    <a:bodyPr/>
                    <a:lstStyle/>
                    <a:p>
                      <a:pPr algn="ctr" fontAlgn="ctr"/>
                      <a:r>
                        <a:rPr lang="en-US" sz="1600" b="0" i="0" u="none" strike="noStrike" dirty="0">
                          <a:solidFill>
                            <a:schemeClr val="tx1"/>
                          </a:solidFill>
                          <a:latin typeface="Calibri Light"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Fabrazyme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dirty="0">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dirty="0">
                          <a:solidFill>
                            <a:schemeClr val="tx1"/>
                          </a:solidFill>
                          <a:effectLst/>
                          <a:latin typeface="Calibri" panose="020F0502020204030204" pitchFamily="34" charset="0"/>
                        </a:rPr>
                        <a:t>$373,000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6"/>
                  </a:ext>
                </a:extLst>
              </a:tr>
              <a:tr h="292277">
                <a:tc>
                  <a:txBody>
                    <a:bodyPr/>
                    <a:lstStyle/>
                    <a:p>
                      <a:pPr algn="ctr" fontAlgn="ctr"/>
                      <a:r>
                        <a:rPr lang="en-US" sz="1600" b="0" i="0" u="none" strike="noStrike" dirty="0">
                          <a:solidFill>
                            <a:schemeClr val="tx1"/>
                          </a:solidFill>
                          <a:latin typeface="Calibri Light"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Cerezyme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dirty="0">
                          <a:solidFill>
                            <a:schemeClr val="tx1"/>
                          </a:solidFill>
                          <a:effectLst/>
                          <a:latin typeface="Calibri" panose="020F0502020204030204" pitchFamily="34" charset="0"/>
                        </a:rPr>
                        <a:t>$359,000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7"/>
                  </a:ext>
                </a:extLst>
              </a:tr>
              <a:tr h="292277">
                <a:tc>
                  <a:txBody>
                    <a:bodyPr/>
                    <a:lstStyle/>
                    <a:p>
                      <a:pPr algn="ctr" fontAlgn="ctr"/>
                      <a:r>
                        <a:rPr lang="en-US" sz="1600" b="0" i="0" u="none" strike="noStrike" dirty="0">
                          <a:solidFill>
                            <a:schemeClr val="tx1"/>
                          </a:solidFill>
                          <a:latin typeface="Calibri Light"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Kalydeco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dirty="0">
                          <a:solidFill>
                            <a:schemeClr val="tx1"/>
                          </a:solidFill>
                          <a:effectLst/>
                          <a:latin typeface="Calibri" panose="020F0502020204030204" pitchFamily="34" charset="0"/>
                        </a:rPr>
                        <a:t>$256,000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8"/>
                  </a:ext>
                </a:extLst>
              </a:tr>
              <a:tr h="292277">
                <a:tc>
                  <a:txBody>
                    <a:bodyPr/>
                    <a:lstStyle/>
                    <a:p>
                      <a:pPr algn="ctr" fontAlgn="ctr"/>
                      <a:r>
                        <a:rPr lang="en-US" sz="1600" b="0" i="0" u="none" strike="noStrike" dirty="0">
                          <a:solidFill>
                            <a:schemeClr val="tx1"/>
                          </a:solidFill>
                          <a:latin typeface="Calibri Light"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Revestive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Gastrointestinal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dirty="0">
                          <a:solidFill>
                            <a:schemeClr val="tx1"/>
                          </a:solidFill>
                          <a:effectLst/>
                          <a:latin typeface="Calibri" panose="020F0502020204030204" pitchFamily="34" charset="0"/>
                        </a:rPr>
                        <a:t>$241,000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9"/>
                  </a:ext>
                </a:extLst>
              </a:tr>
              <a:tr h="292277">
                <a:tc>
                  <a:txBody>
                    <a:bodyPr/>
                    <a:lstStyle/>
                    <a:p>
                      <a:pPr algn="ctr" fontAlgn="ctr"/>
                      <a:r>
                        <a:rPr lang="en-US" sz="1600" b="0" i="0" u="none" strike="noStrike" dirty="0">
                          <a:solidFill>
                            <a:schemeClr val="tx1"/>
                          </a:solidFill>
                          <a:latin typeface="Calibri Light"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Vpriv</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dirty="0">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dirty="0">
                          <a:solidFill>
                            <a:schemeClr val="tx1"/>
                          </a:solidFill>
                          <a:effectLst/>
                          <a:latin typeface="Calibri" panose="020F0502020204030204" pitchFamily="34" charset="0"/>
                        </a:rPr>
                        <a:t>$239,000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0"/>
                  </a:ext>
                </a:extLst>
              </a:tr>
              <a:tr h="292277">
                <a:tc>
                  <a:txBody>
                    <a:bodyPr/>
                    <a:lstStyle/>
                    <a:p>
                      <a:pPr algn="ctr" fontAlgn="ctr"/>
                      <a:r>
                        <a:rPr lang="en-CA" sz="1600" b="0" i="0" u="none" strike="noStrike">
                          <a:solidFill>
                            <a:schemeClr val="tx1"/>
                          </a:solidFill>
                          <a:latin typeface="Calibri Light" pitchFamily="34" charset="0"/>
                        </a:rPr>
                        <a:t>11</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kern="1200">
                          <a:solidFill>
                            <a:schemeClr val="tx1"/>
                          </a:solidFill>
                          <a:effectLst/>
                          <a:latin typeface="Calibri" panose="020F0502020204030204" pitchFamily="34" charset="0"/>
                          <a:ea typeface="+mn-ea"/>
                          <a:cs typeface="+mn-cs"/>
                        </a:rPr>
                        <a:t>Orkambi</a:t>
                      </a:r>
                      <a:endParaRPr lang="en-US" sz="1600" b="0" i="0" u="none" strike="noStrike" kern="1200" dirty="0">
                        <a:solidFill>
                          <a:schemeClr val="tx1"/>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dirty="0">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$186,000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11"/>
                  </a:ext>
                </a:extLst>
              </a:tr>
              <a:tr h="292277">
                <a:tc>
                  <a:txBody>
                    <a:bodyPr/>
                    <a:lstStyle/>
                    <a:p>
                      <a:pPr algn="ctr" fontAlgn="ctr"/>
                      <a:r>
                        <a:rPr lang="en-CA" sz="1600" b="0" i="0" u="none" strike="noStrike">
                          <a:solidFill>
                            <a:schemeClr val="tx1"/>
                          </a:solidFill>
                          <a:latin typeface="Calibri Light" pitchFamily="34" charset="0"/>
                        </a:rPr>
                        <a:t>12</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Zavesca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Enzyme Diseases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dirty="0">
                          <a:solidFill>
                            <a:schemeClr val="tx1"/>
                          </a:solidFill>
                          <a:effectLst/>
                          <a:latin typeface="Calibri" panose="020F0502020204030204" pitchFamily="34" charset="0"/>
                        </a:rPr>
                        <a:t>$153,000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2"/>
                  </a:ext>
                </a:extLst>
              </a:tr>
              <a:tr h="292277">
                <a:tc>
                  <a:txBody>
                    <a:bodyPr/>
                    <a:lstStyle/>
                    <a:p>
                      <a:pPr algn="ctr" fontAlgn="ctr"/>
                      <a:r>
                        <a:rPr lang="en-CA" sz="1600" b="0" i="0" u="none" strike="noStrike">
                          <a:solidFill>
                            <a:schemeClr val="tx1"/>
                          </a:solidFill>
                          <a:latin typeface="Calibri Light" pitchFamily="34" charset="0"/>
                        </a:rPr>
                        <a:t>13</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Ravicti</a:t>
                      </a:r>
                      <a:endParaRPr lang="en-US"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Metabolic Disorders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dirty="0">
                          <a:solidFill>
                            <a:schemeClr val="tx1"/>
                          </a:solidFill>
                          <a:effectLst/>
                          <a:latin typeface="Calibri" panose="020F0502020204030204" pitchFamily="34" charset="0"/>
                        </a:rPr>
                        <a:t>$152,000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13"/>
                  </a:ext>
                </a:extLst>
              </a:tr>
              <a:tr h="292277">
                <a:tc>
                  <a:txBody>
                    <a:bodyPr/>
                    <a:lstStyle/>
                    <a:p>
                      <a:pPr algn="ctr" fontAlgn="ctr"/>
                      <a:r>
                        <a:rPr lang="en-CA" sz="1600" b="0" i="0" u="none" strike="noStrike">
                          <a:solidFill>
                            <a:schemeClr val="tx1"/>
                          </a:solidFill>
                          <a:latin typeface="Calibri Light" pitchFamily="34" charset="0"/>
                        </a:rPr>
                        <a:t>14</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Yervoy</a:t>
                      </a:r>
                      <a:endParaRPr lang="en-US"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lvl="0" algn="l" fontAlgn="b"/>
                      <a:r>
                        <a:rPr lang="en-US" sz="1600" b="0" i="0" u="none" strike="noStrike">
                          <a:solidFill>
                            <a:schemeClr val="tx1"/>
                          </a:solidFill>
                          <a:effectLst/>
                          <a:latin typeface="Calibri" panose="020F0502020204030204" pitchFamily="34" charset="0"/>
                        </a:rPr>
                        <a:t>Cancer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fontAlgn="b"/>
                      <a:r>
                        <a:rPr lang="en-US" sz="1600" b="0" i="0" u="none" strike="noStrike" dirty="0">
                          <a:solidFill>
                            <a:schemeClr val="tx1"/>
                          </a:solidFill>
                          <a:effectLst/>
                          <a:latin typeface="Calibri" panose="020F0502020204030204" pitchFamily="34" charset="0"/>
                        </a:rPr>
                        <a:t>$110,000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14"/>
                  </a:ext>
                </a:extLst>
              </a:tr>
              <a:tr h="292277">
                <a:tc>
                  <a:txBody>
                    <a:bodyPr/>
                    <a:lstStyle/>
                    <a:p>
                      <a:pPr algn="ctr" fontAlgn="ctr"/>
                      <a:r>
                        <a:rPr lang="en-CA" sz="1600" b="0" i="0" u="none" strike="noStrike">
                          <a:solidFill>
                            <a:schemeClr val="tx1"/>
                          </a:solidFill>
                          <a:latin typeface="Calibri Light" pitchFamily="34" charset="0"/>
                        </a:rPr>
                        <a:t>15</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Kuvan</a:t>
                      </a:r>
                      <a:endParaRPr lang="en-US"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lvl="0" algn="l" fontAlgn="b"/>
                      <a:r>
                        <a:rPr lang="en-US" sz="1600" b="0" i="0" u="none" strike="noStrike">
                          <a:solidFill>
                            <a:schemeClr val="tx1"/>
                          </a:solidFill>
                          <a:effectLst/>
                          <a:latin typeface="Calibri" panose="020F0502020204030204" pitchFamily="34" charset="0"/>
                        </a:rPr>
                        <a:t>Blood Disorders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b"/>
                      <a:r>
                        <a:rPr lang="en-US" sz="1600" b="0" i="0" u="none" strike="noStrike" dirty="0">
                          <a:solidFill>
                            <a:schemeClr val="tx1"/>
                          </a:solidFill>
                          <a:effectLst/>
                          <a:latin typeface="Calibri" panose="020F0502020204030204" pitchFamily="34" charset="0"/>
                        </a:rPr>
                        <a:t>$108,000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15"/>
                  </a:ext>
                </a:extLst>
              </a:tr>
            </a:tbl>
          </a:graphicData>
        </a:graphic>
      </p:graphicFrame>
      <p:sp>
        <p:nvSpPr>
          <p:cNvPr id="15" name="Text Box 5"/>
          <p:cNvSpPr txBox="1">
            <a:spLocks noChangeArrowheads="1"/>
          </p:cNvSpPr>
          <p:nvPr/>
        </p:nvSpPr>
        <p:spPr bwMode="auto">
          <a:xfrm>
            <a:off x="328553" y="6206244"/>
            <a:ext cx="442165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a:solidFill>
                  <a:schemeClr val="tx1">
                    <a:lumMod val="65000"/>
                    <a:lumOff val="35000"/>
                  </a:schemeClr>
                </a:solidFill>
                <a:latin typeface="Calibri Light" pitchFamily="34" charset="0"/>
              </a:rPr>
              <a:t>2017 </a:t>
            </a:r>
            <a:r>
              <a:rPr lang="en-CA" sz="1100" i="1" dirty="0">
                <a:solidFill>
                  <a:schemeClr val="tx1">
                    <a:lumMod val="65000"/>
                    <a:lumOff val="35000"/>
                  </a:schemeClr>
                </a:solidFill>
                <a:latin typeface="Calibri Light" pitchFamily="34" charset="0"/>
              </a:rPr>
              <a:t>Source: Great-West Life Data</a:t>
            </a:r>
            <a:r>
              <a:rPr lang="en-CA" sz="1100" i="1">
                <a:solidFill>
                  <a:schemeClr val="tx1">
                    <a:lumMod val="65000"/>
                    <a:lumOff val="35000"/>
                  </a:schemeClr>
                </a:solidFill>
                <a:latin typeface="Calibri Light" pitchFamily="34" charset="0"/>
              </a:rPr>
              <a:t>, Jan ‘17 to Dec ‘17</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25</a:t>
            </a:fld>
            <a:endParaRPr lang="en-US" dirty="0"/>
          </a:p>
        </p:txBody>
      </p:sp>
    </p:spTree>
    <p:extLst>
      <p:ext uri="{BB962C8B-B14F-4D97-AF65-F5344CB8AC3E}">
        <p14:creationId xmlns:p14="http://schemas.microsoft.com/office/powerpoint/2010/main" val="141804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10" y="257786"/>
            <a:ext cx="4677064" cy="788670"/>
          </a:xfrm>
        </p:spPr>
        <p:txBody>
          <a:bodyPr/>
          <a:lstStyle/>
          <a:p>
            <a:r>
              <a:rPr lang="en-US" sz="1600" dirty="0">
                <a:latin typeface="Calibri Light" pitchFamily="34" charset="0"/>
              </a:rPr>
              <a:t>DRUG TRENDS:  </a:t>
            </a:r>
            <a:r>
              <a:rPr lang="en-CA" sz="1600" dirty="0">
                <a:latin typeface="Calibri Light" pitchFamily="34" charset="0"/>
              </a:rPr>
              <a:t>TOP DRUGS</a:t>
            </a:r>
            <a:r>
              <a:rPr lang="en-US" sz="1600" dirty="0">
                <a:latin typeface="Calibri Light" pitchFamily="34" charset="0"/>
              </a:rPr>
              <a:t/>
            </a:r>
            <a:br>
              <a:rPr lang="en-US" sz="1600" dirty="0">
                <a:latin typeface="Calibri Light" pitchFamily="34" charset="0"/>
              </a:rPr>
            </a:br>
            <a:r>
              <a:rPr lang="en-US" dirty="0">
                <a:latin typeface="Calibri Light" pitchFamily="34" charset="0"/>
              </a:rPr>
              <a:t>Top 5 Drugs by Age and Gender</a:t>
            </a:r>
          </a:p>
        </p:txBody>
      </p:sp>
      <p:sp>
        <p:nvSpPr>
          <p:cNvPr id="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3855554694"/>
              </p:ext>
            </p:extLst>
          </p:nvPr>
        </p:nvGraphicFramePr>
        <p:xfrm>
          <a:off x="392213" y="3711261"/>
          <a:ext cx="8503920" cy="2171426"/>
        </p:xfrm>
        <a:graphic>
          <a:graphicData uri="http://schemas.openxmlformats.org/drawingml/2006/table">
            <a:tbl>
              <a:tblPr/>
              <a:tblGrid>
                <a:gridCol w="1024195">
                  <a:extLst>
                    <a:ext uri="{9D8B030D-6E8A-4147-A177-3AD203B41FA5}">
                      <a16:colId xmlns="" xmlns:a16="http://schemas.microsoft.com/office/drawing/2014/main" val="20000"/>
                    </a:ext>
                  </a:extLst>
                </a:gridCol>
                <a:gridCol w="660143">
                  <a:extLst>
                    <a:ext uri="{9D8B030D-6E8A-4147-A177-3AD203B41FA5}">
                      <a16:colId xmlns="" xmlns:a16="http://schemas.microsoft.com/office/drawing/2014/main" val="20001"/>
                    </a:ext>
                  </a:extLst>
                </a:gridCol>
                <a:gridCol w="2374271">
                  <a:extLst>
                    <a:ext uri="{9D8B030D-6E8A-4147-A177-3AD203B41FA5}">
                      <a16:colId xmlns="" xmlns:a16="http://schemas.microsoft.com/office/drawing/2014/main" val="20002"/>
                    </a:ext>
                  </a:extLst>
                </a:gridCol>
                <a:gridCol w="1035520">
                  <a:extLst>
                    <a:ext uri="{9D8B030D-6E8A-4147-A177-3AD203B41FA5}">
                      <a16:colId xmlns="" xmlns:a16="http://schemas.microsoft.com/office/drawing/2014/main" val="20003"/>
                    </a:ext>
                  </a:extLst>
                </a:gridCol>
                <a:gridCol w="2374271">
                  <a:extLst>
                    <a:ext uri="{9D8B030D-6E8A-4147-A177-3AD203B41FA5}">
                      <a16:colId xmlns="" xmlns:a16="http://schemas.microsoft.com/office/drawing/2014/main" val="20004"/>
                    </a:ext>
                  </a:extLst>
                </a:gridCol>
                <a:gridCol w="1035520">
                  <a:extLst>
                    <a:ext uri="{9D8B030D-6E8A-4147-A177-3AD203B41FA5}">
                      <a16:colId xmlns="" xmlns:a16="http://schemas.microsoft.com/office/drawing/2014/main" val="20005"/>
                    </a:ext>
                  </a:extLst>
                </a:gridCol>
              </a:tblGrid>
              <a:tr h="662666">
                <a:tc rowSpan="6">
                  <a:txBody>
                    <a:bodyPr/>
                    <a:lstStyle/>
                    <a:p>
                      <a:pPr algn="ctr"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Rank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Total </a:t>
                      </a:r>
                      <a:br>
                        <a:rPr lang="en-US" sz="1400" b="0" i="0" u="none" strike="noStrike" dirty="0">
                          <a:solidFill>
                            <a:srgbClr val="FFFFFF"/>
                          </a:solidFill>
                          <a:latin typeface="Calibri Light" pitchFamily="34" charset="0"/>
                        </a:rPr>
                      </a:br>
                      <a:r>
                        <a:rPr lang="en-US" sz="1400" b="0" i="0" u="none" strike="noStrike" dirty="0">
                          <a:solidFill>
                            <a:srgbClr val="FFFFFF"/>
                          </a:solidFill>
                          <a:latin typeface="Calibri Light" pitchFamily="34" charset="0"/>
                        </a:rPr>
                        <a:t>Paid Cost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Total </a:t>
                      </a:r>
                      <a:br>
                        <a:rPr lang="en-US" sz="1400" b="0" i="0" u="none" strike="noStrike" dirty="0">
                          <a:solidFill>
                            <a:srgbClr val="FFFFFF"/>
                          </a:solidFill>
                          <a:latin typeface="Calibri Light" pitchFamily="34" charset="0"/>
                        </a:rPr>
                      </a:br>
                      <a:r>
                        <a:rPr lang="en-US" sz="1400" b="0" i="0" u="none" strike="noStrike" dirty="0">
                          <a:solidFill>
                            <a:srgbClr val="FFFFFF"/>
                          </a:solidFill>
                          <a:latin typeface="Calibri Light" pitchFamily="34" charset="0"/>
                        </a:rPr>
                        <a:t>Paid Cost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Humira</a:t>
                      </a:r>
                      <a:r>
                        <a:rPr lang="en-US" sz="14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3.9%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Remicade*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3.4%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Cyclen</a:t>
                      </a:r>
                      <a:r>
                        <a:rPr lang="en-US" sz="1400" b="0" i="0" u="none" strike="noStrike" kern="1200" dirty="0">
                          <a:solidFill>
                            <a:schemeClr val="tx1"/>
                          </a:solidFill>
                          <a:latin typeface="Calibri Light" pitchFamily="34" charset="0"/>
                          <a:ea typeface="+mn-ea"/>
                          <a:cs typeface="+mn-cs"/>
                        </a:rPr>
                        <a:t>/Tri-</a:t>
                      </a:r>
                      <a:r>
                        <a:rPr lang="en-US" sz="1400" b="0" i="0" u="none" strike="noStrike" kern="1200" dirty="0" err="1">
                          <a:solidFill>
                            <a:schemeClr val="tx1"/>
                          </a:solidFill>
                          <a:latin typeface="Calibri Light" pitchFamily="34" charset="0"/>
                          <a:ea typeface="+mn-ea"/>
                          <a:cs typeface="+mn-cs"/>
                        </a:rPr>
                        <a:t>Cyclen</a:t>
                      </a:r>
                      <a:endParaRPr lang="en-US" sz="14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3.8%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Humira</a:t>
                      </a:r>
                      <a:r>
                        <a:rPr lang="en-US" sz="14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3.4%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2"/>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Remicade*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3.4%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Enbrel*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2.7%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Mirena</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2.1%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Coversyl</a:t>
                      </a:r>
                      <a:endParaRPr lang="en-US" sz="14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4"/>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Alesse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Epclusa</a:t>
                      </a:r>
                      <a:endParaRPr lang="en-US" sz="14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235044780"/>
              </p:ext>
            </p:extLst>
          </p:nvPr>
        </p:nvGraphicFramePr>
        <p:xfrm>
          <a:off x="395745" y="1331153"/>
          <a:ext cx="8503920" cy="2371725"/>
        </p:xfrm>
        <a:graphic>
          <a:graphicData uri="http://schemas.openxmlformats.org/drawingml/2006/table">
            <a:tbl>
              <a:tblPr/>
              <a:tblGrid>
                <a:gridCol w="1024195">
                  <a:extLst>
                    <a:ext uri="{9D8B030D-6E8A-4147-A177-3AD203B41FA5}">
                      <a16:colId xmlns="" xmlns:a16="http://schemas.microsoft.com/office/drawing/2014/main" val="20000"/>
                    </a:ext>
                  </a:extLst>
                </a:gridCol>
                <a:gridCol w="660143">
                  <a:extLst>
                    <a:ext uri="{9D8B030D-6E8A-4147-A177-3AD203B41FA5}">
                      <a16:colId xmlns="" xmlns:a16="http://schemas.microsoft.com/office/drawing/2014/main" val="20001"/>
                    </a:ext>
                  </a:extLst>
                </a:gridCol>
                <a:gridCol w="2374271">
                  <a:extLst>
                    <a:ext uri="{9D8B030D-6E8A-4147-A177-3AD203B41FA5}">
                      <a16:colId xmlns="" xmlns:a16="http://schemas.microsoft.com/office/drawing/2014/main" val="20002"/>
                    </a:ext>
                  </a:extLst>
                </a:gridCol>
                <a:gridCol w="1035520">
                  <a:extLst>
                    <a:ext uri="{9D8B030D-6E8A-4147-A177-3AD203B41FA5}">
                      <a16:colId xmlns="" xmlns:a16="http://schemas.microsoft.com/office/drawing/2014/main" val="20003"/>
                    </a:ext>
                  </a:extLst>
                </a:gridCol>
                <a:gridCol w="2374271">
                  <a:extLst>
                    <a:ext uri="{9D8B030D-6E8A-4147-A177-3AD203B41FA5}">
                      <a16:colId xmlns="" xmlns:a16="http://schemas.microsoft.com/office/drawing/2014/main" val="20004"/>
                    </a:ext>
                  </a:extLst>
                </a:gridCol>
                <a:gridCol w="1035520">
                  <a:extLst>
                    <a:ext uri="{9D8B030D-6E8A-4147-A177-3AD203B41FA5}">
                      <a16:colId xmlns="" xmlns:a16="http://schemas.microsoft.com/office/drawing/2014/main" val="20005"/>
                    </a:ext>
                  </a:extLst>
                </a:gridCol>
              </a:tblGrid>
              <a:tr h="328443">
                <a:tc gridSpan="2">
                  <a:txBody>
                    <a:bodyPr/>
                    <a:lstStyle/>
                    <a:p>
                      <a:pPr algn="l" rtl="0" fontAlgn="ct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l" rtl="0" fontAlgn="ctr"/>
                      <a:endParaRPr lang="en-US" sz="1600" b="0" i="0" u="none" strike="noStrike">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gridSpan="2">
                  <a:txBody>
                    <a:bodyPr/>
                    <a:lstStyle/>
                    <a:p>
                      <a:pPr algn="ctr" rtl="0" fontAlgn="ctr"/>
                      <a:r>
                        <a:rPr lang="en-CA" sz="1600" b="0" i="0" u="none" strike="noStrike" dirty="0">
                          <a:solidFill>
                            <a:srgbClr val="FFFFFF"/>
                          </a:solidFill>
                          <a:latin typeface="Calibri Light" pitchFamily="34" charset="0"/>
                        </a:rPr>
                        <a:t>Ages</a:t>
                      </a:r>
                      <a:r>
                        <a:rPr lang="en-CA" sz="1600" b="0" i="0" u="none" strike="noStrike" baseline="0" dirty="0">
                          <a:solidFill>
                            <a:srgbClr val="FFFFFF"/>
                          </a:solidFill>
                          <a:latin typeface="Calibri Light" pitchFamily="34" charset="0"/>
                        </a:rPr>
                        <a:t> 25-29</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ctr" rtl="0" fontAlgn="ctr"/>
                      <a:endParaRPr lang="en-US" sz="1600" b="0" i="0" u="none" strike="noStrike" dirty="0">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gridSpan="2">
                  <a:txBody>
                    <a:bodyPr/>
                    <a:lstStyle/>
                    <a:p>
                      <a:pPr algn="ctr" rtl="0" fontAlgn="ctr"/>
                      <a:r>
                        <a:rPr lang="en-CA" sz="1600" b="0" i="0" u="none" strike="noStrike" dirty="0">
                          <a:solidFill>
                            <a:srgbClr val="FFFFFF"/>
                          </a:solidFill>
                          <a:latin typeface="Calibri Light" pitchFamily="34" charset="0"/>
                        </a:rPr>
                        <a:t>Ages</a:t>
                      </a:r>
                      <a:r>
                        <a:rPr lang="en-CA" sz="1600" b="0" i="0" u="none" strike="noStrike" baseline="0" dirty="0">
                          <a:solidFill>
                            <a:srgbClr val="FFFFFF"/>
                          </a:solidFill>
                          <a:latin typeface="Calibri Light" pitchFamily="34" charset="0"/>
                        </a:rPr>
                        <a:t> 55-59</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hMerge="1">
                  <a:txBody>
                    <a:bodyPr/>
                    <a:lstStyle/>
                    <a:p>
                      <a:pPr algn="ctr" rtl="0" fontAlgn="ctr"/>
                      <a:endParaRPr lang="en-US" sz="1600" b="0" i="0" u="none" strike="noStrike">
                        <a:solidFill>
                          <a:srgbClr val="FFFFFF"/>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534522">
                <a:tc rowSpan="6">
                  <a:txBody>
                    <a:bodyPr/>
                    <a:lstStyle/>
                    <a:p>
                      <a:pPr algn="ctr" rtl="0" fontAlgn="ctr"/>
                      <a:r>
                        <a:rPr lang="en-CA" sz="1600" b="0" i="0" u="none" strike="noStrike" dirty="0">
                          <a:solidFill>
                            <a:srgbClr val="FFFFFF"/>
                          </a:solidFill>
                          <a:latin typeface="Calibri Light" pitchFamily="34" charset="0"/>
                        </a:rPr>
                        <a:t>64</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Rank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Total </a:t>
                      </a:r>
                      <a:br>
                        <a:rPr lang="en-US" sz="1400" b="0" i="0" u="none" strike="noStrike" dirty="0">
                          <a:solidFill>
                            <a:srgbClr val="FFFFFF"/>
                          </a:solidFill>
                          <a:latin typeface="Calibri Light" pitchFamily="34" charset="0"/>
                        </a:rPr>
                      </a:br>
                      <a:r>
                        <a:rPr lang="en-US" sz="1400" b="0" i="0" u="none" strike="noStrike" dirty="0">
                          <a:solidFill>
                            <a:srgbClr val="FFFFFF"/>
                          </a:solidFill>
                          <a:latin typeface="Calibri Light" pitchFamily="34" charset="0"/>
                        </a:rPr>
                        <a:t>Paid Cost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600" b="0" i="0" u="none" strike="noStrike" dirty="0">
                          <a:solidFill>
                            <a:srgbClr val="FFFFFF"/>
                          </a:solidFill>
                          <a:latin typeface="Calibri Light" pitchFamily="34" charset="0"/>
                        </a:rPr>
                        <a:t>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US" sz="1400" b="0" i="0" u="none" strike="noStrike" dirty="0">
                          <a:solidFill>
                            <a:srgbClr val="FFFFFF"/>
                          </a:solidFill>
                          <a:latin typeface="Calibri Light" pitchFamily="34" charset="0"/>
                        </a:rPr>
                        <a:t>% Total </a:t>
                      </a:r>
                      <a:br>
                        <a:rPr lang="en-US" sz="1400" b="0" i="0" u="none" strike="noStrike" dirty="0">
                          <a:solidFill>
                            <a:srgbClr val="FFFFFF"/>
                          </a:solidFill>
                          <a:latin typeface="Calibri Light" pitchFamily="34" charset="0"/>
                        </a:rPr>
                      </a:br>
                      <a:r>
                        <a:rPr lang="en-US" sz="1400" b="0" i="0" u="none" strike="noStrike" dirty="0">
                          <a:solidFill>
                            <a:srgbClr val="FFFFFF"/>
                          </a:solidFill>
                          <a:latin typeface="Calibri Light" pitchFamily="34" charset="0"/>
                        </a:rPr>
                        <a:t>Paid Cost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1"/>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Humira</a:t>
                      </a:r>
                      <a:r>
                        <a:rPr lang="en-US" sz="14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9.5%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Humira*</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3.0%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2"/>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Remicade</a:t>
                      </a:r>
                      <a:r>
                        <a:rPr lang="en-US" sz="14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8.8%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Remicade*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2.5%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3"/>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Entyvio*</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Coversyl</a:t>
                      </a:r>
                      <a:endParaRPr lang="en-US" sz="14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2.3%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4"/>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algn="ctr" rtl="0" fontAlgn="ctr"/>
                      <a:r>
                        <a:rPr lang="en-US" sz="1400" b="0" i="0" u="none" strike="noStrike" dirty="0">
                          <a:solidFill>
                            <a:schemeClr val="tx1"/>
                          </a:solidFill>
                          <a:latin typeface="Calibri Light"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Enbrel*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Xolair</a:t>
                      </a:r>
                      <a:r>
                        <a:rPr lang="en-US" sz="1400" b="0" i="0" u="none" strike="noStrike" kern="1200" dirty="0">
                          <a:solidFill>
                            <a:schemeClr val="tx1"/>
                          </a:solidFill>
                          <a:latin typeface="Calibri Light" pitchFamily="34" charset="0"/>
                          <a:ea typeface="+mn-ea"/>
                          <a:cs typeface="+mn-cs"/>
                        </a:rPr>
                        <a: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2"/>
                    </a:solidFill>
                  </a:tcPr>
                </a:tc>
                <a:extLst>
                  <a:ext uri="{0D108BD9-81ED-4DB2-BD59-A6C34878D82A}">
                    <a16:rowId xmlns="" xmlns:a16="http://schemas.microsoft.com/office/drawing/2014/main" val="10005"/>
                  </a:ext>
                </a:extLst>
              </a:tr>
              <a:tr h="301752">
                <a:tc vMerge="1">
                  <a:txBody>
                    <a:bodyPr/>
                    <a:lstStyle/>
                    <a:p>
                      <a:pPr algn="ctr" fontAlgn="ctr"/>
                      <a:endParaRPr lang="en-US" sz="1400" b="0" i="0" u="none" strike="noStrike">
                        <a:solidFill>
                          <a:srgbClr val="000000"/>
                        </a:solidFill>
                        <a:latin typeface="Century Gothic"/>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rtl="0" fontAlgn="ctr"/>
                      <a:r>
                        <a:rPr lang="en-US" sz="1400" b="0" i="0" u="none" strike="noStrike" dirty="0">
                          <a:solidFill>
                            <a:schemeClr val="tx1"/>
                          </a:solidFill>
                          <a:latin typeface="Calibri Light"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Truvada</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a:solidFill>
                            <a:schemeClr val="tx1"/>
                          </a:solidFill>
                          <a:latin typeface="Calibri Light" pitchFamily="34" charset="0"/>
                          <a:ea typeface="+mn-ea"/>
                          <a:cs typeface="+mn-cs"/>
                        </a:rPr>
                        <a:t>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err="1">
                          <a:solidFill>
                            <a:schemeClr val="tx1"/>
                          </a:solidFill>
                          <a:latin typeface="Calibri Light" pitchFamily="34" charset="0"/>
                          <a:ea typeface="+mn-ea"/>
                          <a:cs typeface="+mn-cs"/>
                        </a:rPr>
                        <a:t>Rosuvastatin</a:t>
                      </a:r>
                      <a:endParaRPr lang="en-US" sz="1400" b="0" i="0" u="none" strike="noStrike" kern="1200" dirty="0">
                        <a:solidFill>
                          <a:schemeClr val="tx1"/>
                        </a:solidFill>
                        <a:latin typeface="Calibri Light"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US" sz="1400" b="0" i="0" u="none" strike="noStrike" kern="1200" dirty="0">
                          <a:solidFill>
                            <a:schemeClr val="tx1"/>
                          </a:solidFill>
                          <a:latin typeface="Calibri Light" pitchFamily="34" charset="0"/>
                          <a:ea typeface="+mn-ea"/>
                          <a:cs typeface="+mn-cs"/>
                        </a:rPr>
                        <a:t>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6"/>
                  </a:ext>
                </a:extLst>
              </a:tr>
            </a:tbl>
          </a:graphicData>
        </a:graphic>
      </p:graphicFrame>
      <p:sp>
        <p:nvSpPr>
          <p:cNvPr id="46" name="Rectangle 45"/>
          <p:cNvSpPr/>
          <p:nvPr/>
        </p:nvSpPr>
        <p:spPr>
          <a:xfrm>
            <a:off x="150926" y="5884023"/>
            <a:ext cx="4572000" cy="246221"/>
          </a:xfrm>
          <a:prstGeom prst="rect">
            <a:avLst/>
          </a:prstGeom>
        </p:spPr>
        <p:txBody>
          <a:bodyPr>
            <a:spAutoFit/>
          </a:bodyPr>
          <a:lstStyle/>
          <a:p>
            <a:pPr marL="182880" algn="l">
              <a:spcBef>
                <a:spcPct val="50000"/>
              </a:spcBef>
            </a:pPr>
            <a:r>
              <a:rPr lang="en-US" sz="1000" i="1" dirty="0">
                <a:solidFill>
                  <a:schemeClr val="tx1">
                    <a:lumMod val="65000"/>
                    <a:lumOff val="35000"/>
                  </a:schemeClr>
                </a:solidFill>
                <a:latin typeface="Calibri Light" pitchFamily="34" charset="0"/>
                <a:ea typeface="ＭＳ Ｐゴシック" charset="0"/>
              </a:rPr>
              <a:t>* Indicates that the drug is a biologic.</a:t>
            </a:r>
          </a:p>
        </p:txBody>
      </p:sp>
      <p:pic>
        <p:nvPicPr>
          <p:cNvPr id="53" name="Picture 52" descr="3male-female3.png"/>
          <p:cNvPicPr>
            <a:picLocks noChangeAspect="1"/>
          </p:cNvPicPr>
          <p:nvPr/>
        </p:nvPicPr>
        <p:blipFill>
          <a:blip r:embed="rId3"/>
          <a:srcRect l="61428"/>
          <a:stretch>
            <a:fillRect/>
          </a:stretch>
        </p:blipFill>
        <p:spPr>
          <a:xfrm>
            <a:off x="506027" y="1807939"/>
            <a:ext cx="745721" cy="1778641"/>
          </a:xfrm>
          <a:prstGeom prst="rect">
            <a:avLst/>
          </a:prstGeom>
        </p:spPr>
      </p:pic>
      <p:pic>
        <p:nvPicPr>
          <p:cNvPr id="54" name="Picture 53" descr="3male-female3.png"/>
          <p:cNvPicPr>
            <a:picLocks noChangeAspect="1"/>
          </p:cNvPicPr>
          <p:nvPr/>
        </p:nvPicPr>
        <p:blipFill>
          <a:blip r:embed="rId3"/>
          <a:srcRect r="55180"/>
          <a:stretch>
            <a:fillRect/>
          </a:stretch>
        </p:blipFill>
        <p:spPr>
          <a:xfrm>
            <a:off x="500654" y="3975570"/>
            <a:ext cx="866507" cy="1778641"/>
          </a:xfrm>
          <a:prstGeom prst="rect">
            <a:avLst/>
          </a:prstGeom>
        </p:spPr>
      </p:pic>
      <p:sp>
        <p:nvSpPr>
          <p:cNvPr id="3" name="Slide Number Placeholder 2"/>
          <p:cNvSpPr>
            <a:spLocks noGrp="1"/>
          </p:cNvSpPr>
          <p:nvPr>
            <p:ph type="sldNum" sz="quarter" idx="4"/>
          </p:nvPr>
        </p:nvSpPr>
        <p:spPr/>
        <p:txBody>
          <a:bodyPr/>
          <a:lstStyle/>
          <a:p>
            <a:fld id="{FA84A37A-AFC2-4A01-80A1-FC20F2C0D5B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7" y="257438"/>
            <a:ext cx="7599039" cy="784945"/>
          </a:xfrm>
        </p:spPr>
        <p:txBody>
          <a:bodyPr/>
          <a:lstStyle/>
          <a:p>
            <a:r>
              <a:rPr lang="en-US" sz="1600" dirty="0">
                <a:latin typeface="Calibri Light" pitchFamily="34" charset="0"/>
              </a:rPr>
              <a:t>DRUG TRENDS</a:t>
            </a:r>
            <a:r>
              <a:rPr lang="en-US" sz="1600">
                <a:latin typeface="Calibri Light" pitchFamily="34" charset="0"/>
              </a:rPr>
              <a:t>: AVERAGE NUMBER OF PRESCRIPTIONS</a:t>
            </a:r>
            <a:r>
              <a:rPr lang="en-US" sz="1400" dirty="0">
                <a:latin typeface="Calibri Light" pitchFamily="34" charset="0"/>
              </a:rPr>
              <a:t/>
            </a:r>
            <a:br>
              <a:rPr lang="en-US" sz="1400" dirty="0">
                <a:latin typeface="Calibri Light" pitchFamily="34" charset="0"/>
              </a:rPr>
            </a:br>
            <a:r>
              <a:rPr lang="en-US" dirty="0">
                <a:latin typeface="Calibri Light" pitchFamily="34" charset="0"/>
              </a:rPr>
              <a:t>Average Number of Prescriptions per Plan Member</a:t>
            </a:r>
          </a:p>
        </p:txBody>
      </p:sp>
      <p:sp>
        <p:nvSpPr>
          <p:cNvPr id="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pSp>
        <p:nvGrpSpPr>
          <p:cNvPr id="3" name="Group 6"/>
          <p:cNvGrpSpPr/>
          <p:nvPr/>
        </p:nvGrpSpPr>
        <p:grpSpPr>
          <a:xfrm>
            <a:off x="327914" y="2315039"/>
            <a:ext cx="2060292" cy="2345726"/>
            <a:chOff x="6539250" y="2294863"/>
            <a:chExt cx="2617470" cy="1965134"/>
          </a:xfrm>
        </p:grpSpPr>
        <p:sp>
          <p:nvSpPr>
            <p:cNvPr id="10" name="Round Diagonal Corner Rectangle 9"/>
            <p:cNvSpPr/>
            <p:nvPr/>
          </p:nvSpPr>
          <p:spPr>
            <a:xfrm>
              <a:off x="6539250" y="2294863"/>
              <a:ext cx="2617470" cy="1965134"/>
            </a:xfrm>
            <a:prstGeom prst="round2DiagRect">
              <a:avLst/>
            </a:prstGeom>
            <a:solidFill>
              <a:srgbClr val="783064"/>
            </a:solidFill>
            <a:ln>
              <a:noFill/>
            </a:ln>
            <a:effectLst/>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tIns="0" rtlCol="0" anchor="t" anchorCtr="0"/>
            <a:lstStyle/>
            <a:p>
              <a:r>
                <a:rPr lang="en-CA" sz="5400" b="1">
                  <a:solidFill>
                    <a:schemeClr val="bg1"/>
                  </a:solidFill>
                  <a:latin typeface="Calibri Light" pitchFamily="34" charset="0"/>
                </a:rPr>
                <a:t>     25 </a:t>
              </a:r>
              <a:endParaRPr lang="en-CA" sz="5400" b="1" dirty="0">
                <a:solidFill>
                  <a:schemeClr val="bg1"/>
                </a:solidFill>
                <a:latin typeface="Calibri Light" pitchFamily="34" charset="0"/>
              </a:endParaRPr>
            </a:p>
          </p:txBody>
        </p:sp>
        <p:sp>
          <p:nvSpPr>
            <p:cNvPr id="12" name="Round Diagonal Corner Rectangle 11"/>
            <p:cNvSpPr/>
            <p:nvPr/>
          </p:nvSpPr>
          <p:spPr>
            <a:xfrm>
              <a:off x="6656581" y="3055139"/>
              <a:ext cx="2388870" cy="1130484"/>
            </a:xfrm>
            <a:prstGeom prst="round2Diag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marL="0" lvl="1" indent="0"/>
              <a:r>
                <a:rPr lang="en-CA" sz="1600" dirty="0">
                  <a:solidFill>
                    <a:schemeClr val="tx1"/>
                  </a:solidFill>
                  <a:latin typeface="Calibri Light" pitchFamily="34" charset="0"/>
                </a:rPr>
                <a:t>the average number of prescriptions claimed per plan member</a:t>
              </a:r>
              <a:endParaRPr lang="en-US" sz="2400" dirty="0">
                <a:solidFill>
                  <a:schemeClr val="tx1"/>
                </a:solidFill>
                <a:latin typeface="Calibri Light" pitchFamily="34" charset="0"/>
              </a:endParaRPr>
            </a:p>
          </p:txBody>
        </p:sp>
      </p:grpSp>
      <p:graphicFrame>
        <p:nvGraphicFramePr>
          <p:cNvPr id="14342" name="Object 6"/>
          <p:cNvGraphicFramePr>
            <a:graphicFrameLocks/>
          </p:cNvGraphicFramePr>
          <p:nvPr>
            <p:extLst>
              <p:ext uri="{D42A27DB-BD31-4B8C-83A1-F6EECF244321}">
                <p14:modId xmlns:p14="http://schemas.microsoft.com/office/powerpoint/2010/main" val="2561867294"/>
              </p:ext>
            </p:extLst>
          </p:nvPr>
        </p:nvGraphicFramePr>
        <p:xfrm>
          <a:off x="2474913" y="1398588"/>
          <a:ext cx="6492875" cy="4635500"/>
        </p:xfrm>
        <a:graphic>
          <a:graphicData uri="http://schemas.openxmlformats.org/presentationml/2006/ole">
            <mc:AlternateContent xmlns:mc="http://schemas.openxmlformats.org/markup-compatibility/2006">
              <mc:Choice xmlns:v="urn:schemas-microsoft-com:vml" Requires="v">
                <p:oleObj spid="_x0000_s233423" name="Worksheet" r:id="rId4" imgW="6143633" imgH="4324320" progId="Excel.Sheet.8">
                  <p:embed followColorScheme="full"/>
                </p:oleObj>
              </mc:Choice>
              <mc:Fallback>
                <p:oleObj name="Worksheet" r:id="rId4" imgW="6143633" imgH="4324320" progId="Excel.Sheet.8">
                  <p:embed followColorScheme="full"/>
                  <p:pic>
                    <p:nvPicPr>
                      <p:cNvPr id="0" name="Picture 2"/>
                      <p:cNvPicPr>
                        <a:picLocks noChangeArrowheads="1"/>
                      </p:cNvPicPr>
                      <p:nvPr/>
                    </p:nvPicPr>
                    <p:blipFill>
                      <a:blip r:embed="rId5"/>
                      <a:srcRect/>
                      <a:stretch>
                        <a:fillRect/>
                      </a:stretch>
                    </p:blipFill>
                    <p:spPr bwMode="auto">
                      <a:xfrm>
                        <a:off x="2474913" y="1398588"/>
                        <a:ext cx="6492875"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descr="prescription-white.png"/>
          <p:cNvPicPr>
            <a:picLocks noChangeAspect="1"/>
          </p:cNvPicPr>
          <p:nvPr/>
        </p:nvPicPr>
        <p:blipFill>
          <a:blip r:embed="rId6" cstate="print"/>
          <a:stretch>
            <a:fillRect/>
          </a:stretch>
        </p:blipFill>
        <p:spPr>
          <a:xfrm>
            <a:off x="389880" y="2254927"/>
            <a:ext cx="1017418" cy="1017418"/>
          </a:xfrm>
          <a:prstGeom prst="rect">
            <a:avLst/>
          </a:prstGeom>
        </p:spPr>
      </p:pic>
      <p:sp>
        <p:nvSpPr>
          <p:cNvPr id="4" name="Slide Number Placeholder 3"/>
          <p:cNvSpPr>
            <a:spLocks noGrp="1"/>
          </p:cNvSpPr>
          <p:nvPr>
            <p:ph type="sldNum" sz="quarter" idx="4"/>
          </p:nvPr>
        </p:nvSpPr>
        <p:spPr/>
        <p:txBody>
          <a:bodyPr/>
          <a:lstStyle/>
          <a:p>
            <a:fld id="{FA84A37A-AFC2-4A01-80A1-FC20F2C0D5BB}"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88" y="239682"/>
            <a:ext cx="6613616" cy="803540"/>
          </a:xfrm>
        </p:spPr>
        <p:txBody>
          <a:bodyPr/>
          <a:lstStyle/>
          <a:p>
            <a:r>
              <a:rPr lang="en-US" sz="1600" dirty="0">
                <a:latin typeface="Calibri Light" pitchFamily="34" charset="0"/>
              </a:rPr>
              <a:t>DRUG TRENDS: UTILIZATION</a:t>
            </a:r>
            <a:r>
              <a:rPr lang="en-US" sz="1400" dirty="0">
                <a:latin typeface="Calibri Light" pitchFamily="34" charset="0"/>
              </a:rPr>
              <a:t/>
            </a:r>
            <a:br>
              <a:rPr lang="en-US" sz="1400" dirty="0">
                <a:latin typeface="Calibri Light" pitchFamily="34" charset="0"/>
              </a:rPr>
            </a:br>
            <a:r>
              <a:rPr lang="en-US" dirty="0">
                <a:latin typeface="Calibri Light" pitchFamily="34" charset="0"/>
              </a:rPr>
              <a:t>Percentage of Plan Members Claiming Drugs</a:t>
            </a:r>
          </a:p>
        </p:txBody>
      </p:sp>
      <p:graphicFrame>
        <p:nvGraphicFramePr>
          <p:cNvPr id="11" name="Chart 10"/>
          <p:cNvGraphicFramePr/>
          <p:nvPr/>
        </p:nvGraphicFramePr>
        <p:xfrm>
          <a:off x="5600700" y="1897381"/>
          <a:ext cx="3543301" cy="33147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93079156"/>
              </p:ext>
            </p:extLst>
          </p:nvPr>
        </p:nvGraphicFramePr>
        <p:xfrm>
          <a:off x="115888" y="1422400"/>
          <a:ext cx="6138862" cy="4341813"/>
        </p:xfrm>
        <a:graphic>
          <a:graphicData uri="http://schemas.openxmlformats.org/presentationml/2006/ole">
            <mc:AlternateContent xmlns:mc="http://schemas.openxmlformats.org/markup-compatibility/2006">
              <mc:Choice xmlns:v="urn:schemas-microsoft-com:vml" Requires="v">
                <p:oleObj spid="_x0000_s249751" name="Worksheet" r:id="rId5" imgW="7219843" imgH="4972050" progId="Excel.Sheet.8">
                  <p:embed followColorScheme="full"/>
                </p:oleObj>
              </mc:Choice>
              <mc:Fallback>
                <p:oleObj name="Worksheet" r:id="rId5" imgW="7219843" imgH="4972050" progId="Excel.Sheet.8">
                  <p:embed followColorScheme="full"/>
                  <p:pic>
                    <p:nvPicPr>
                      <p:cNvPr id="0" name="Picture 1"/>
                      <p:cNvPicPr>
                        <a:picLocks noChangeAspect="1" noChangeArrowheads="1"/>
                      </p:cNvPicPr>
                      <p:nvPr/>
                    </p:nvPicPr>
                    <p:blipFill>
                      <a:blip r:embed="rId6"/>
                      <a:srcRect/>
                      <a:stretch>
                        <a:fillRect/>
                      </a:stretch>
                    </p:blipFill>
                    <p:spPr bwMode="auto">
                      <a:xfrm>
                        <a:off x="115888" y="1422400"/>
                        <a:ext cx="6138862" cy="434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94606440"/>
              </p:ext>
            </p:extLst>
          </p:nvPr>
        </p:nvGraphicFramePr>
        <p:xfrm>
          <a:off x="4854575" y="2284413"/>
          <a:ext cx="5375275" cy="2822575"/>
        </p:xfrm>
        <a:graphic>
          <a:graphicData uri="http://schemas.openxmlformats.org/presentationml/2006/ole">
            <mc:AlternateContent xmlns:mc="http://schemas.openxmlformats.org/markup-compatibility/2006">
              <mc:Choice xmlns:v="urn:schemas-microsoft-com:vml" Requires="v">
                <p:oleObj spid="_x0000_s249752" name="Worksheet" r:id="rId7" imgW="7657999" imgH="4000590" progId="Excel.Sheet.8">
                  <p:embed followColorScheme="full"/>
                </p:oleObj>
              </mc:Choice>
              <mc:Fallback>
                <p:oleObj name="Worksheet" r:id="rId7" imgW="7657999" imgH="4000590" progId="Excel.Sheet.8">
                  <p:embed followColorScheme="full"/>
                  <p:pic>
                    <p:nvPicPr>
                      <p:cNvPr id="0" name="Picture 2"/>
                      <p:cNvPicPr>
                        <a:picLocks noChangeAspect="1" noChangeArrowheads="1"/>
                      </p:cNvPicPr>
                      <p:nvPr/>
                    </p:nvPicPr>
                    <p:blipFill>
                      <a:blip r:embed="rId8"/>
                      <a:srcRect/>
                      <a:stretch>
                        <a:fillRect/>
                      </a:stretch>
                    </p:blipFill>
                    <p:spPr bwMode="auto">
                      <a:xfrm>
                        <a:off x="4854575" y="2284413"/>
                        <a:ext cx="5375275" cy="2822575"/>
                      </a:xfrm>
                      <a:prstGeom prst="rect">
                        <a:avLst/>
                      </a:prstGeom>
                      <a:noFill/>
                      <a:extLst/>
                    </p:spPr>
                  </p:pic>
                </p:oleObj>
              </mc:Fallback>
            </mc:AlternateContent>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28</a:t>
            </a:fld>
            <a:endParaRPr lang="en-US" dirty="0"/>
          </a:p>
        </p:txBody>
      </p:sp>
      <p:sp>
        <p:nvSpPr>
          <p:cNvPr id="10" name="TextBox 9"/>
          <p:cNvSpPr txBox="1"/>
          <p:nvPr/>
        </p:nvSpPr>
        <p:spPr>
          <a:xfrm>
            <a:off x="6289326" y="2565443"/>
            <a:ext cx="1483555" cy="584775"/>
          </a:xfrm>
          <a:prstGeom prst="rect">
            <a:avLst/>
          </a:prstGeom>
          <a:noFill/>
        </p:spPr>
        <p:txBody>
          <a:bodyPr wrap="square" rtlCol="0">
            <a:spAutoFit/>
          </a:bodyPr>
          <a:lstStyle/>
          <a:p>
            <a:pPr>
              <a:defRPr sz="1800" b="0" i="0" u="none" strike="noStrike" kern="1200" baseline="0">
                <a:solidFill>
                  <a:prstClr val="white">
                    <a:lumMod val="50000"/>
                  </a:prstClr>
                </a:solidFill>
                <a:latin typeface="+mn-lt"/>
                <a:ea typeface="+mn-ea"/>
                <a:cs typeface="+mn-cs"/>
              </a:defRPr>
            </a:pPr>
            <a:r>
              <a:rPr lang="en-US" sz="1600" dirty="0">
                <a:solidFill>
                  <a:schemeClr val="tx1">
                    <a:lumMod val="65000"/>
                    <a:lumOff val="35000"/>
                  </a:schemeClr>
                </a:solidFill>
                <a:latin typeface="Calibri Light" pitchFamily="34" charset="0"/>
              </a:rPr>
              <a:t>Overall % Claiming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7479" y="230804"/>
            <a:ext cx="8256003" cy="812418"/>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9966"/>
                </a:solidFill>
                <a:effectLst/>
                <a:uLnTx/>
                <a:uFillTx/>
                <a:latin typeface="Calibri Light" pitchFamily="34" charset="0"/>
                <a:ea typeface="+mj-ea"/>
                <a:cs typeface="Century Gothic"/>
              </a:rPr>
              <a:t>DRUG TRENDS: UTILIZATION</a:t>
            </a:r>
            <a:r>
              <a:rPr kumimoji="0" lang="en-US" sz="1400" b="0" i="0" u="none" strike="noStrike" kern="1200" cap="none" spc="0" normalizeH="0" baseline="0" noProof="0" dirty="0">
                <a:ln>
                  <a:noFill/>
                </a:ln>
                <a:solidFill>
                  <a:srgbClr val="339966"/>
                </a:solidFill>
                <a:effectLst/>
                <a:uLnTx/>
                <a:uFillTx/>
                <a:latin typeface="Calibri Light" pitchFamily="34" charset="0"/>
                <a:ea typeface="+mj-ea"/>
                <a:cs typeface="Century Gothic"/>
              </a:rPr>
              <a:t/>
            </a:r>
            <a:br>
              <a:rPr kumimoji="0" lang="en-US" sz="1400" b="0" i="0" u="none" strike="noStrike" kern="1200" cap="none" spc="0" normalizeH="0" baseline="0" noProof="0" dirty="0">
                <a:ln>
                  <a:noFill/>
                </a:ln>
                <a:solidFill>
                  <a:srgbClr val="339966"/>
                </a:solidFill>
                <a:effectLst/>
                <a:uLnTx/>
                <a:uFillTx/>
                <a:latin typeface="Calibri Light" pitchFamily="34" charset="0"/>
                <a:ea typeface="+mj-ea"/>
                <a:cs typeface="Century Gothic"/>
              </a:rPr>
            </a:br>
            <a:r>
              <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rPr>
              <a:t>Percentage of Plan Members Claiming Drugs by Industry</a:t>
            </a:r>
          </a:p>
        </p:txBody>
      </p:sp>
      <p:graphicFrame>
        <p:nvGraphicFramePr>
          <p:cNvPr id="7" name="Object 6"/>
          <p:cNvGraphicFramePr>
            <a:graphicFrameLocks noChangeAspect="1"/>
          </p:cNvGraphicFramePr>
          <p:nvPr>
            <p:extLst>
              <p:ext uri="{D42A27DB-BD31-4B8C-83A1-F6EECF244321}">
                <p14:modId xmlns:p14="http://schemas.microsoft.com/office/powerpoint/2010/main" val="2708404594"/>
              </p:ext>
            </p:extLst>
          </p:nvPr>
        </p:nvGraphicFramePr>
        <p:xfrm>
          <a:off x="427038" y="1365250"/>
          <a:ext cx="8821737" cy="4784725"/>
        </p:xfrm>
        <a:graphic>
          <a:graphicData uri="http://schemas.openxmlformats.org/presentationml/2006/ole">
            <mc:AlternateContent xmlns:mc="http://schemas.openxmlformats.org/markup-compatibility/2006">
              <mc:Choice xmlns:v="urn:schemas-microsoft-com:vml" Requires="v">
                <p:oleObj spid="_x0000_s231375" name="Worksheet" r:id="rId4" imgW="6724689" imgH="4114800" progId="Excel.Sheet.8">
                  <p:embed followColorScheme="full"/>
                </p:oleObj>
              </mc:Choice>
              <mc:Fallback>
                <p:oleObj name="Worksheet" r:id="rId4" imgW="6724689" imgH="4114800" progId="Excel.Sheet.8">
                  <p:embed followColorScheme="full"/>
                  <p:pic>
                    <p:nvPicPr>
                      <p:cNvPr id="0" name="Picture 2"/>
                      <p:cNvPicPr>
                        <a:picLocks noChangeAspect="1" noChangeArrowheads="1"/>
                      </p:cNvPicPr>
                      <p:nvPr/>
                    </p:nvPicPr>
                    <p:blipFill>
                      <a:blip r:embed="rId5"/>
                      <a:srcRect/>
                      <a:stretch>
                        <a:fillRect/>
                      </a:stretch>
                    </p:blipFill>
                    <p:spPr bwMode="auto">
                      <a:xfrm>
                        <a:off x="427038" y="1365250"/>
                        <a:ext cx="8821737" cy="4784725"/>
                      </a:xfrm>
                      <a:prstGeom prst="rect">
                        <a:avLst/>
                      </a:prstGeom>
                      <a:noFill/>
                      <a:extLst/>
                    </p:spPr>
                  </p:pic>
                </p:oleObj>
              </mc:Fallback>
            </mc:AlternateContent>
          </a:graphicData>
        </a:graphic>
      </p:graphicFrame>
      <p:sp>
        <p:nvSpPr>
          <p:cNvPr id="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88" y="410538"/>
            <a:ext cx="2297848" cy="550196"/>
          </a:xfrm>
        </p:spPr>
        <p:txBody>
          <a:bodyPr/>
          <a:lstStyle/>
          <a:p>
            <a:r>
              <a:rPr lang="en-CA" dirty="0">
                <a:latin typeface="Calibri Light" pitchFamily="34" charset="0"/>
              </a:rPr>
              <a:t>Scope of Study</a:t>
            </a:r>
            <a:endParaRPr lang="en-US" dirty="0">
              <a:latin typeface="Calibri Light" pitchFamily="34" charset="0"/>
            </a:endParaRPr>
          </a:p>
        </p:txBody>
      </p:sp>
      <p:sp>
        <p:nvSpPr>
          <p:cNvPr id="6" name="Content Placeholder 6"/>
          <p:cNvSpPr>
            <a:spLocks noGrp="1"/>
          </p:cNvSpPr>
          <p:nvPr>
            <p:ph idx="1"/>
          </p:nvPr>
        </p:nvSpPr>
        <p:spPr>
          <a:xfrm>
            <a:off x="427588" y="1190451"/>
            <a:ext cx="8300776" cy="4699624"/>
          </a:xfrm>
        </p:spPr>
        <p:txBody>
          <a:bodyPr>
            <a:noAutofit/>
          </a:bodyPr>
          <a:lstStyle/>
          <a:p>
            <a:pPr marL="274320">
              <a:lnSpc>
                <a:spcPct val="110000"/>
              </a:lnSpc>
              <a:spcBef>
                <a:spcPts val="1200"/>
              </a:spcBef>
              <a:buClr>
                <a:srgbClr val="339966"/>
              </a:buClr>
            </a:pPr>
            <a:r>
              <a:rPr lang="en-CA" sz="2000" dirty="0">
                <a:solidFill>
                  <a:schemeClr val="tx1"/>
                </a:solidFill>
                <a:latin typeface="Calibri Light" pitchFamily="34" charset="0"/>
              </a:rPr>
              <a:t>This study is based on Great-West Life claims data. It is intended to provide our customers with a benchmark for past experience.  Past experience alone cannot be used to project future experience.</a:t>
            </a:r>
          </a:p>
          <a:p>
            <a:pPr marL="274320">
              <a:lnSpc>
                <a:spcPct val="110000"/>
              </a:lnSpc>
              <a:spcBef>
                <a:spcPts val="1200"/>
              </a:spcBef>
              <a:buClr>
                <a:srgbClr val="339966"/>
              </a:buClr>
            </a:pPr>
            <a:r>
              <a:rPr lang="en-CA" sz="2000" dirty="0">
                <a:solidFill>
                  <a:schemeClr val="tx1"/>
                </a:solidFill>
                <a:latin typeface="Calibri Light" pitchFamily="34" charset="0"/>
              </a:rPr>
              <a:t>Please obtain permission from Great-West Life prior to reproducing or distributing any contents of this presentation.</a:t>
            </a:r>
          </a:p>
          <a:p>
            <a:pPr marL="274320">
              <a:lnSpc>
                <a:spcPct val="110000"/>
              </a:lnSpc>
              <a:spcBef>
                <a:spcPts val="1200"/>
              </a:spcBef>
              <a:buClr>
                <a:srgbClr val="339966"/>
              </a:buClr>
            </a:pPr>
            <a:r>
              <a:rPr lang="en-CA" sz="2000" dirty="0">
                <a:solidFill>
                  <a:schemeClr val="tx1"/>
                </a:solidFill>
                <a:latin typeface="Calibri Light" pitchFamily="34" charset="0"/>
              </a:rPr>
              <a:t>The previous drug trend study period was mid-year (July to June). This study has moved to a calendar year basis. As a result, any 2016 to 2017 comparisons are actually reflective of 18 months of change.</a:t>
            </a:r>
          </a:p>
          <a:p>
            <a:pPr marL="274320">
              <a:lnSpc>
                <a:spcPct val="110000"/>
              </a:lnSpc>
              <a:spcBef>
                <a:spcPts val="1200"/>
              </a:spcBef>
              <a:buClr>
                <a:srgbClr val="339966"/>
              </a:buClr>
            </a:pPr>
            <a:r>
              <a:rPr lang="en-CA" sz="2000" dirty="0">
                <a:solidFill>
                  <a:schemeClr val="tx1"/>
                </a:solidFill>
                <a:latin typeface="Calibri Light" pitchFamily="34" charset="0"/>
              </a:rPr>
              <a:t>Throughout this trend study, “2015” refers to data from July 2014 to June 2015, “2016” refers to data from July 2015 to June 2016, and “2017” refers to data from January 2017 to December 2017.</a:t>
            </a:r>
          </a:p>
        </p:txBody>
      </p:sp>
      <p:sp>
        <p:nvSpPr>
          <p:cNvPr id="3" name="Slide Number Placeholder 2"/>
          <p:cNvSpPr>
            <a:spLocks noGrp="1"/>
          </p:cNvSpPr>
          <p:nvPr>
            <p:ph type="sldNum" sz="quarter" idx="4"/>
          </p:nvPr>
        </p:nvSpPr>
        <p:spPr/>
        <p:txBody>
          <a:bodyPr/>
          <a:lstStyle/>
          <a:p>
            <a:fld id="{FA84A37A-AFC2-4A01-80A1-FC20F2C0D5BB}"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2379216"/>
            <a:ext cx="9144000" cy="1846555"/>
          </a:xfrm>
        </p:spPr>
        <p:txBody>
          <a:bodyPr anchor="ctr"/>
          <a:lstStyle/>
          <a:p>
            <a:pPr marL="0" indent="0" algn="ctr">
              <a:buNone/>
            </a:pPr>
            <a:r>
              <a:rPr lang="en-CA" sz="4000">
                <a:solidFill>
                  <a:srgbClr val="FFFFFF"/>
                </a:solidFill>
                <a:latin typeface="Calibri Light" pitchFamily="34" charset="0"/>
              </a:rPr>
              <a:t>A Review of 2017 Hot Topics</a:t>
            </a:r>
          </a:p>
        </p:txBody>
      </p:sp>
    </p:spTree>
    <p:extLst>
      <p:ext uri="{BB962C8B-B14F-4D97-AF65-F5344CB8AC3E}">
        <p14:creationId xmlns:p14="http://schemas.microsoft.com/office/powerpoint/2010/main" val="3841404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8816" y="242966"/>
            <a:ext cx="3889714" cy="800100"/>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9966"/>
                </a:solidFill>
                <a:effectLst/>
                <a:uLnTx/>
                <a:uFillTx/>
                <a:latin typeface="Calibri Light" pitchFamily="34" charset="0"/>
                <a:ea typeface="+mj-ea"/>
                <a:cs typeface="Century Gothic"/>
              </a:rPr>
              <a:t>EMERGING</a:t>
            </a:r>
            <a:r>
              <a:rPr kumimoji="0" lang="en-US" sz="1600" b="0" i="0" u="none" strike="noStrike" kern="1200" cap="none" spc="0" normalizeH="0" noProof="0" dirty="0">
                <a:ln>
                  <a:noFill/>
                </a:ln>
                <a:solidFill>
                  <a:srgbClr val="339966"/>
                </a:solidFill>
                <a:effectLst/>
                <a:uLnTx/>
                <a:uFillTx/>
                <a:latin typeface="Calibri Light" pitchFamily="34" charset="0"/>
                <a:ea typeface="+mj-ea"/>
                <a:cs typeface="Century Gothic"/>
              </a:rPr>
              <a:t> DRUG TRENDS</a:t>
            </a:r>
            <a:r>
              <a:rPr kumimoji="0" lang="en-US" sz="1600" b="0" i="0" u="none" strike="noStrike" kern="1200" cap="none" spc="0" normalizeH="0" baseline="0" noProof="0" dirty="0">
                <a:ln>
                  <a:noFill/>
                </a:ln>
                <a:solidFill>
                  <a:srgbClr val="339966"/>
                </a:solidFill>
                <a:effectLst/>
                <a:uLnTx/>
                <a:uFillTx/>
                <a:latin typeface="Calibri Light" pitchFamily="34" charset="0"/>
                <a:ea typeface="+mj-ea"/>
                <a:cs typeface="Century Gothic"/>
              </a:rPr>
              <a:t>:  BIOLOGIC DRUGS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rPr>
              <a:t>Biologic Drugs</a:t>
            </a:r>
          </a:p>
        </p:txBody>
      </p:sp>
      <p:sp>
        <p:nvSpPr>
          <p:cNvPr id="22"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grpSp>
        <p:nvGrpSpPr>
          <p:cNvPr id="2" name="Group 1"/>
          <p:cNvGrpSpPr/>
          <p:nvPr/>
        </p:nvGrpSpPr>
        <p:grpSpPr>
          <a:xfrm>
            <a:off x="418815" y="1318654"/>
            <a:ext cx="8014942" cy="4373404"/>
            <a:chOff x="624564" y="1271029"/>
            <a:chExt cx="8014942" cy="4373404"/>
          </a:xfrm>
        </p:grpSpPr>
        <p:grpSp>
          <p:nvGrpSpPr>
            <p:cNvPr id="29" name="Group 28"/>
            <p:cNvGrpSpPr/>
            <p:nvPr/>
          </p:nvGrpSpPr>
          <p:grpSpPr>
            <a:xfrm>
              <a:off x="624564" y="2142440"/>
              <a:ext cx="8014942" cy="3501993"/>
              <a:chOff x="1205134" y="2011813"/>
              <a:chExt cx="8014942" cy="3501993"/>
            </a:xfrm>
          </p:grpSpPr>
          <p:sp>
            <p:nvSpPr>
              <p:cNvPr id="35" name="Freeform 34"/>
              <p:cNvSpPr/>
              <p:nvPr/>
            </p:nvSpPr>
            <p:spPr>
              <a:xfrm>
                <a:off x="1571343" y="2899843"/>
                <a:ext cx="7645226" cy="575664"/>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dirty="0">
                    <a:solidFill>
                      <a:schemeClr val="tx1"/>
                    </a:solidFill>
                    <a:latin typeface="Calibri Light" pitchFamily="34" charset="0"/>
                  </a:rPr>
                  <a:t>9.6% of drug claimants claimed a biologic drug in 2017.  Biologic drug spending accounts for 21.7% of Great-West Life paid claims in 2017.</a:t>
                </a:r>
                <a:endParaRPr lang="en-US" sz="1400" dirty="0">
                  <a:solidFill>
                    <a:schemeClr val="tx1"/>
                  </a:solidFill>
                  <a:latin typeface="Calibri Light" pitchFamily="34" charset="0"/>
                </a:endParaRPr>
              </a:p>
            </p:txBody>
          </p:sp>
          <p:sp>
            <p:nvSpPr>
              <p:cNvPr id="38" name="Freeform 37"/>
              <p:cNvSpPr/>
              <p:nvPr/>
            </p:nvSpPr>
            <p:spPr>
              <a:xfrm>
                <a:off x="1571343" y="3664195"/>
                <a:ext cx="7645227" cy="82296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dirty="0">
                    <a:solidFill>
                      <a:schemeClr val="tx1"/>
                    </a:solidFill>
                    <a:latin typeface="Calibri Light" pitchFamily="34" charset="0"/>
                  </a:rPr>
                  <a:t>The largest driver of biologic costs on the Great-West Life block is Remicade (4.2% of total paid costs).  The most frequently claimed biologic drug on the Great-West Life block is Lantus (0.3% of total claims).</a:t>
                </a:r>
                <a:endParaRPr lang="en-US" sz="1400" dirty="0">
                  <a:solidFill>
                    <a:schemeClr val="tx1"/>
                  </a:solidFill>
                  <a:latin typeface="Calibri Light" pitchFamily="34" charset="0"/>
                </a:endParaRPr>
              </a:p>
            </p:txBody>
          </p:sp>
          <p:sp>
            <p:nvSpPr>
              <p:cNvPr id="41" name="Freeform 40"/>
              <p:cNvSpPr/>
              <p:nvPr/>
            </p:nvSpPr>
            <p:spPr>
              <a:xfrm>
                <a:off x="1574849" y="4682471"/>
                <a:ext cx="7645227" cy="82296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a:solidFill>
                      <a:schemeClr val="tx1"/>
                    </a:solidFill>
                    <a:latin typeface="Calibri Light" pitchFamily="34" charset="0"/>
                  </a:rPr>
                  <a:t>In 2017, the average amount paid per biologic prescription was more than 10 </a:t>
                </a:r>
                <a:r>
                  <a:rPr lang="en-CA" sz="1400" dirty="0">
                    <a:solidFill>
                      <a:schemeClr val="tx1"/>
                    </a:solidFill>
                    <a:latin typeface="Calibri Light" pitchFamily="34" charset="0"/>
                  </a:rPr>
                  <a:t>times that for non-biologic drugs </a:t>
                </a:r>
                <a:r>
                  <a:rPr lang="en-CA" sz="1400">
                    <a:solidFill>
                      <a:schemeClr val="tx1"/>
                    </a:solidFill>
                    <a:latin typeface="Calibri Light" pitchFamily="34" charset="0"/>
                  </a:rPr>
                  <a:t>in 2017.</a:t>
                </a:r>
                <a:endParaRPr lang="en-US" sz="1400" dirty="0">
                  <a:solidFill>
                    <a:schemeClr val="tx1"/>
                  </a:solidFill>
                  <a:latin typeface="Calibri Light" pitchFamily="34" charset="0"/>
                </a:endParaRPr>
              </a:p>
            </p:txBody>
          </p:sp>
          <p:sp>
            <p:nvSpPr>
              <p:cNvPr id="44" name="Freeform 43"/>
              <p:cNvSpPr/>
              <p:nvPr/>
            </p:nvSpPr>
            <p:spPr>
              <a:xfrm>
                <a:off x="1571344" y="2241098"/>
                <a:ext cx="7645226" cy="452123"/>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no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533400">
                  <a:lnSpc>
                    <a:spcPct val="90000"/>
                  </a:lnSpc>
                  <a:spcAft>
                    <a:spcPct val="35000"/>
                  </a:spcAft>
                </a:pPr>
                <a:r>
                  <a:rPr lang="en-CA" sz="1400" dirty="0">
                    <a:solidFill>
                      <a:schemeClr val="tx1"/>
                    </a:solidFill>
                    <a:latin typeface="Calibri Light" pitchFamily="34" charset="0"/>
                  </a:rPr>
                  <a:t>Not all biologics are classified as Specialty drugs, and not all Specialty drugs are biologics.</a:t>
                </a:r>
                <a:endParaRPr lang="en-US" sz="1200" dirty="0">
                  <a:solidFill>
                    <a:schemeClr val="tx1"/>
                  </a:solidFill>
                  <a:latin typeface="Calibri Light" pitchFamily="34" charset="0"/>
                </a:endParaRPr>
              </a:p>
            </p:txBody>
          </p:sp>
          <p:pic>
            <p:nvPicPr>
              <p:cNvPr id="24" name="Picture 23" descr="Untitled.png"/>
              <p:cNvPicPr>
                <a:picLocks noChangeAspect="1"/>
              </p:cNvPicPr>
              <p:nvPr/>
            </p:nvPicPr>
            <p:blipFill>
              <a:blip r:embed="rId3"/>
              <a:stretch>
                <a:fillRect/>
              </a:stretch>
            </p:blipFill>
            <p:spPr>
              <a:xfrm>
                <a:off x="1205134" y="2011813"/>
                <a:ext cx="641408" cy="855210"/>
              </a:xfrm>
              <a:prstGeom prst="rect">
                <a:avLst/>
              </a:prstGeom>
            </p:spPr>
          </p:pic>
          <p:pic>
            <p:nvPicPr>
              <p:cNvPr id="25" name="Picture 24" descr="Untitled.png"/>
              <p:cNvPicPr>
                <a:picLocks noChangeAspect="1"/>
              </p:cNvPicPr>
              <p:nvPr/>
            </p:nvPicPr>
            <p:blipFill>
              <a:blip r:embed="rId3"/>
              <a:stretch>
                <a:fillRect/>
              </a:stretch>
            </p:blipFill>
            <p:spPr>
              <a:xfrm>
                <a:off x="1206608" y="2738594"/>
                <a:ext cx="641408" cy="855210"/>
              </a:xfrm>
              <a:prstGeom prst="rect">
                <a:avLst/>
              </a:prstGeom>
            </p:spPr>
          </p:pic>
          <p:pic>
            <p:nvPicPr>
              <p:cNvPr id="26" name="Picture 25" descr="Untitled.png"/>
              <p:cNvPicPr>
                <a:picLocks noChangeAspect="1"/>
              </p:cNvPicPr>
              <p:nvPr/>
            </p:nvPicPr>
            <p:blipFill>
              <a:blip r:embed="rId3"/>
              <a:stretch>
                <a:fillRect/>
              </a:stretch>
            </p:blipFill>
            <p:spPr>
              <a:xfrm>
                <a:off x="1206614" y="3637655"/>
                <a:ext cx="641408" cy="855210"/>
              </a:xfrm>
              <a:prstGeom prst="rect">
                <a:avLst/>
              </a:prstGeom>
            </p:spPr>
          </p:pic>
          <p:pic>
            <p:nvPicPr>
              <p:cNvPr id="27" name="Picture 26" descr="Untitled.png"/>
              <p:cNvPicPr>
                <a:picLocks noChangeAspect="1"/>
              </p:cNvPicPr>
              <p:nvPr/>
            </p:nvPicPr>
            <p:blipFill>
              <a:blip r:embed="rId3"/>
              <a:stretch>
                <a:fillRect/>
              </a:stretch>
            </p:blipFill>
            <p:spPr>
              <a:xfrm>
                <a:off x="1206614" y="4658596"/>
                <a:ext cx="641408" cy="855210"/>
              </a:xfrm>
              <a:prstGeom prst="rect">
                <a:avLst/>
              </a:prstGeom>
            </p:spPr>
          </p:pic>
        </p:grpSp>
        <p:sp>
          <p:nvSpPr>
            <p:cNvPr id="15" name="Freeform 14"/>
            <p:cNvSpPr/>
            <p:nvPr/>
          </p:nvSpPr>
          <p:spPr>
            <a:xfrm>
              <a:off x="990774" y="1271029"/>
              <a:ext cx="7645226" cy="962269"/>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no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533400">
                <a:lnSpc>
                  <a:spcPct val="90000"/>
                </a:lnSpc>
                <a:spcAft>
                  <a:spcPct val="35000"/>
                </a:spcAft>
              </a:pPr>
              <a:r>
                <a:rPr lang="en-CA" sz="1400" dirty="0">
                  <a:solidFill>
                    <a:schemeClr val="tx1"/>
                  </a:solidFill>
                  <a:latin typeface="Calibri Light" pitchFamily="34" charset="0"/>
                </a:rPr>
                <a:t>Biologics are drugs made from organic sources, like DNA from organisms or cells.  These types of drugs are typically prescribed to treat serious illness like rheumatoid arthritis and are administered by injection or intravenous infusion.  They can be expensive because of their complex make-up and manufacturing process.  </a:t>
              </a:r>
              <a:endParaRPr lang="en-US" sz="1200" dirty="0">
                <a:solidFill>
                  <a:schemeClr val="tx1"/>
                </a:solidFill>
                <a:latin typeface="Calibri Light" pitchFamily="34" charset="0"/>
              </a:endParaRPr>
            </a:p>
          </p:txBody>
        </p:sp>
        <p:pic>
          <p:nvPicPr>
            <p:cNvPr id="16" name="Picture 15" descr="Untitled.png"/>
            <p:cNvPicPr>
              <a:picLocks noChangeAspect="1"/>
            </p:cNvPicPr>
            <p:nvPr/>
          </p:nvPicPr>
          <p:blipFill>
            <a:blip r:embed="rId3"/>
            <a:stretch>
              <a:fillRect/>
            </a:stretch>
          </p:blipFill>
          <p:spPr>
            <a:xfrm>
              <a:off x="624564" y="1332815"/>
              <a:ext cx="641408" cy="855210"/>
            </a:xfrm>
            <a:prstGeom prst="rect">
              <a:avLst/>
            </a:prstGeom>
          </p:spPr>
        </p:pic>
      </p:grpSp>
      <p:sp>
        <p:nvSpPr>
          <p:cNvPr id="3" name="Slide Number Placeholder 2"/>
          <p:cNvSpPr>
            <a:spLocks noGrp="1"/>
          </p:cNvSpPr>
          <p:nvPr>
            <p:ph type="sldNum" sz="quarter" idx="4"/>
          </p:nvPr>
        </p:nvSpPr>
        <p:spPr/>
        <p:txBody>
          <a:bodyPr/>
          <a:lstStyle/>
          <a:p>
            <a:fld id="{FA84A37A-AFC2-4A01-80A1-FC20F2C0D5BB}"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12" name="Title 1"/>
          <p:cNvSpPr>
            <a:spLocks noGrp="1"/>
          </p:cNvSpPr>
          <p:nvPr>
            <p:ph type="title"/>
          </p:nvPr>
        </p:nvSpPr>
        <p:spPr>
          <a:xfrm>
            <a:off x="418814" y="242966"/>
            <a:ext cx="5532536" cy="800100"/>
          </a:xfrm>
        </p:spPr>
        <p:txBody>
          <a:bodyPr/>
          <a:lstStyle/>
          <a:p>
            <a:r>
              <a:rPr lang="en-US" sz="1600">
                <a:latin typeface="Calibri Light" pitchFamily="34" charset="0"/>
              </a:rPr>
              <a:t>REVIEW OF 2017 HOT TOPICS:  </a:t>
            </a:r>
            <a:r>
              <a:rPr lang="en-US" sz="1600" dirty="0">
                <a:latin typeface="Calibri Light" pitchFamily="34" charset="0"/>
              </a:rPr>
              <a:t>HIGH COST DRUGS</a:t>
            </a:r>
            <a:br>
              <a:rPr lang="en-US" sz="1600" dirty="0">
                <a:latin typeface="Calibri Light" pitchFamily="34" charset="0"/>
              </a:rPr>
            </a:br>
            <a:r>
              <a:rPr lang="en-US" dirty="0">
                <a:latin typeface="Calibri Light" pitchFamily="34" charset="0"/>
              </a:rPr>
              <a:t>High Cost </a:t>
            </a:r>
            <a:r>
              <a:rPr lang="en-US">
                <a:latin typeface="Calibri Light" pitchFamily="34" charset="0"/>
              </a:rPr>
              <a:t>Drugs – New Drugs in 2017</a:t>
            </a:r>
            <a:endParaRPr lang="en-US" dirty="0">
              <a:latin typeface="Calibri Light"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037959261"/>
              </p:ext>
            </p:extLst>
          </p:nvPr>
        </p:nvGraphicFramePr>
        <p:xfrm>
          <a:off x="156755" y="1358539"/>
          <a:ext cx="8817434" cy="4707830"/>
        </p:xfrm>
        <a:graphic>
          <a:graphicData uri="http://schemas.openxmlformats.org/drawingml/2006/table">
            <a:tbl>
              <a:tblPr/>
              <a:tblGrid>
                <a:gridCol w="1194036">
                  <a:extLst>
                    <a:ext uri="{9D8B030D-6E8A-4147-A177-3AD203B41FA5}">
                      <a16:colId xmlns="" xmlns:a16="http://schemas.microsoft.com/office/drawing/2014/main" val="20000"/>
                    </a:ext>
                  </a:extLst>
                </a:gridCol>
                <a:gridCol w="3578397">
                  <a:extLst>
                    <a:ext uri="{9D8B030D-6E8A-4147-A177-3AD203B41FA5}">
                      <a16:colId xmlns="" xmlns:a16="http://schemas.microsoft.com/office/drawing/2014/main" val="20001"/>
                    </a:ext>
                  </a:extLst>
                </a:gridCol>
                <a:gridCol w="2057402">
                  <a:extLst>
                    <a:ext uri="{9D8B030D-6E8A-4147-A177-3AD203B41FA5}">
                      <a16:colId xmlns="" xmlns:a16="http://schemas.microsoft.com/office/drawing/2014/main" val="20002"/>
                    </a:ext>
                  </a:extLst>
                </a:gridCol>
                <a:gridCol w="1987599">
                  <a:extLst>
                    <a:ext uri="{9D8B030D-6E8A-4147-A177-3AD203B41FA5}">
                      <a16:colId xmlns="" xmlns:a16="http://schemas.microsoft.com/office/drawing/2014/main" val="20003"/>
                    </a:ext>
                  </a:extLst>
                </a:gridCol>
              </a:tblGrid>
              <a:tr h="549799">
                <a:tc>
                  <a:txBody>
                    <a:bodyPr/>
                    <a:lstStyle/>
                    <a:p>
                      <a:pPr algn="ctr" fontAlgn="ctr"/>
                      <a:r>
                        <a:rPr lang="en-US" sz="1600" b="0" i="0" u="none" strike="noStrike" dirty="0">
                          <a:solidFill>
                            <a:srgbClr val="FFFFFF"/>
                          </a:solidFill>
                          <a:latin typeface="Calibri Light" pitchFamily="34" charset="0"/>
                        </a:rPr>
                        <a:t>Drug Name</a:t>
                      </a:r>
                    </a:p>
                  </a:txBody>
                  <a:tcPr marL="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Condition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Date Marketed in</a:t>
                      </a:r>
                      <a:r>
                        <a:rPr lang="en-US" sz="1600" b="0" i="0" u="none" strike="noStrike" baseline="0" dirty="0">
                          <a:solidFill>
                            <a:srgbClr val="FFFFFF"/>
                          </a:solidFill>
                          <a:latin typeface="Calibri Light" pitchFamily="34" charset="0"/>
                        </a:rPr>
                        <a:t> </a:t>
                      </a:r>
                      <a:r>
                        <a:rPr lang="en-US" sz="1600" b="0" i="0" u="none" strike="noStrike" dirty="0">
                          <a:solidFill>
                            <a:srgbClr val="FFFFFF"/>
                          </a:solidFill>
                          <a:latin typeface="Calibri Light" pitchFamily="34" charset="0"/>
                        </a:rPr>
                        <a:t>Canada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rgbClr val="FFFFFF"/>
                          </a:solidFill>
                          <a:latin typeface="Calibri Light" pitchFamily="34" charset="0"/>
                        </a:rPr>
                        <a:t>Approximate Annual </a:t>
                      </a:r>
                      <a:r>
                        <a:rPr lang="en-CA" sz="1600" b="0" i="0" u="none" strike="noStrike" baseline="0" dirty="0">
                          <a:solidFill>
                            <a:srgbClr val="FFFFFF"/>
                          </a:solidFill>
                          <a:latin typeface="Calibri Light" pitchFamily="34" charset="0"/>
                        </a:rPr>
                        <a:t>Covered Amount per Claimant</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628343">
                <a:tc>
                  <a:txBody>
                    <a:bodyPr/>
                    <a:lstStyle/>
                    <a:p>
                      <a:pPr marL="0" algn="ctr" defTabSz="914400" rtl="0" eaLnBrk="1" fontAlgn="ctr" latinLnBrk="0" hangingPunct="1"/>
                      <a:r>
                        <a:rPr lang="en-CA" sz="1400" b="0" i="0" u="none" strike="noStrike" kern="1200" dirty="0" err="1">
                          <a:solidFill>
                            <a:srgbClr val="FFFFFF"/>
                          </a:solidFill>
                          <a:latin typeface="Calibri Light" pitchFamily="34" charset="0"/>
                          <a:ea typeface="+mn-ea"/>
                          <a:cs typeface="+mn-cs"/>
                        </a:rPr>
                        <a:t>Vosevi</a:t>
                      </a:r>
                      <a:endParaRPr lang="en-US" sz="1400" b="0" i="0" u="none" strike="noStrike" kern="1200" dirty="0">
                        <a:solidFill>
                          <a:srgbClr val="FFFFFF"/>
                        </a:solidFill>
                        <a:latin typeface="Calibri Light" pitchFamily="34" charset="0"/>
                        <a:ea typeface="+mn-ea"/>
                        <a:cs typeface="+mn-cs"/>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600" b="0" i="0" u="none" strike="noStrike" kern="1200" dirty="0">
                          <a:solidFill>
                            <a:schemeClr val="tx1"/>
                          </a:solidFill>
                          <a:latin typeface="Calibri Light" pitchFamily="34" charset="0"/>
                          <a:ea typeface="+mn-ea"/>
                          <a:cs typeface="+mn-cs"/>
                        </a:rPr>
                        <a:t>Hepatitis C</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algn="ctr" defTabSz="914400" rtl="0" eaLnBrk="1" fontAlgn="ctr" latinLnBrk="0" hangingPunct="1"/>
                      <a:r>
                        <a:rPr lang="en-US" sz="1600" b="0" i="0" u="none" strike="noStrike" kern="1200" dirty="0">
                          <a:solidFill>
                            <a:schemeClr val="tx1"/>
                          </a:solidFill>
                          <a:latin typeface="Calibri Light" pitchFamily="34" charset="0"/>
                          <a:ea typeface="+mn-ea"/>
                          <a:cs typeface="+mn-cs"/>
                        </a:rPr>
                        <a:t>September 2017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algn="ctr" defTabSz="914400" rtl="0" eaLnBrk="1" fontAlgn="ctr" latinLnBrk="0" hangingPunct="1"/>
                      <a:r>
                        <a:rPr lang="en-US" sz="1600" b="0" i="0" u="none" strike="noStrike" kern="1200">
                          <a:solidFill>
                            <a:schemeClr val="tx1"/>
                          </a:solidFill>
                          <a:latin typeface="Calibri Light" pitchFamily="34" charset="0"/>
                          <a:ea typeface="+mn-ea"/>
                          <a:cs typeface="+mn-cs"/>
                        </a:rPr>
                        <a:t>$51,800</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1"/>
                  </a:ext>
                </a:extLst>
              </a:tr>
              <a:tr h="1022135">
                <a:tc>
                  <a:txBody>
                    <a:bodyPr/>
                    <a:lstStyle/>
                    <a:p>
                      <a:pPr algn="ctr" fontAlgn="ctr"/>
                      <a:r>
                        <a:rPr lang="en-CA" sz="1400" b="0" i="0" u="none" strike="noStrike">
                          <a:solidFill>
                            <a:srgbClr val="FFFFFF"/>
                          </a:solidFill>
                          <a:latin typeface="Calibri Light" pitchFamily="34" charset="0"/>
                        </a:rPr>
                        <a:t>Ilaris*</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solidFill>
                          <a:latin typeface="Calibri Light" pitchFamily="34" charset="0"/>
                        </a:rPr>
                        <a:t>Systemic Juvenile Idiopathic</a:t>
                      </a:r>
                      <a:r>
                        <a:rPr lang="en-CA" sz="1600" b="0" i="0" u="none" strike="noStrike" baseline="0">
                          <a:solidFill>
                            <a:schemeClr val="tx1"/>
                          </a:solidFill>
                          <a:latin typeface="Calibri Light" pitchFamily="34" charset="0"/>
                        </a:rPr>
                        <a:t> Arthritis, Periodic Fever Syndromes, Familial Cold Autoinflammatory Syndrome, Muckle-Wells Syndrome</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August </a:t>
                      </a:r>
                      <a:r>
                        <a:rPr lang="en-US" sz="1600" b="0" i="0" u="none" strike="noStrike" baseline="0" dirty="0">
                          <a:solidFill>
                            <a:schemeClr val="tx1"/>
                          </a:solidFill>
                          <a:latin typeface="Calibri Light" pitchFamily="34" charset="0"/>
                        </a:rPr>
                        <a:t>2017</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itchFamily="34" charset="0"/>
                        </a:rPr>
                        <a:t>$80,800</a:t>
                      </a:r>
                      <a:endParaRPr lang="en-US" sz="1600" b="0" i="0" u="none" strike="noStrike" dirty="0">
                        <a:solidFill>
                          <a:schemeClr val="tx1"/>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2"/>
                  </a:ext>
                </a:extLst>
              </a:tr>
              <a:tr h="628343">
                <a:tc>
                  <a:txBody>
                    <a:bodyPr/>
                    <a:lstStyle/>
                    <a:p>
                      <a:pPr algn="ctr" fontAlgn="ctr"/>
                      <a:r>
                        <a:rPr lang="en-CA" sz="1400" b="0" i="0" u="none" strike="noStrike">
                          <a:solidFill>
                            <a:srgbClr val="FFFFFF"/>
                          </a:solidFill>
                          <a:latin typeface="Calibri Light" pitchFamily="34" charset="0"/>
                        </a:rPr>
                        <a:t>Maviret</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600" b="0" i="0" u="none" strike="noStrike" kern="1200" dirty="0">
                          <a:solidFill>
                            <a:schemeClr val="tx1"/>
                          </a:solidFill>
                          <a:latin typeface="Calibri Light" pitchFamily="34" charset="0"/>
                          <a:ea typeface="+mn-ea"/>
                          <a:cs typeface="+mn-cs"/>
                        </a:rPr>
                        <a:t>Hepatitis C</a:t>
                      </a:r>
                      <a:endParaRPr lang="en-US" sz="16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US" sz="1600" b="0" i="0" u="none" strike="noStrike" dirty="0">
                          <a:solidFill>
                            <a:schemeClr val="tx1"/>
                          </a:solidFill>
                          <a:latin typeface="Calibri Light" pitchFamily="34" charset="0"/>
                        </a:rPr>
                        <a:t>September </a:t>
                      </a:r>
                      <a:r>
                        <a:rPr lang="en-US" sz="1600" b="0" i="0" u="none" strike="noStrike" baseline="0" dirty="0">
                          <a:solidFill>
                            <a:schemeClr val="tx1"/>
                          </a:solidFill>
                          <a:latin typeface="Calibri Light" pitchFamily="34" charset="0"/>
                        </a:rPr>
                        <a:t>2017</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600" b="0" i="0" u="none" strike="noStrike" dirty="0">
                          <a:solidFill>
                            <a:schemeClr val="tx1"/>
                          </a:solidFill>
                          <a:latin typeface="Calibri Light" pitchFamily="34" charset="0"/>
                        </a:rPr>
                        <a:t>$44,400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3"/>
                  </a:ext>
                </a:extLst>
              </a:tr>
              <a:tr h="628343">
                <a:tc>
                  <a:txBody>
                    <a:bodyPr/>
                    <a:lstStyle/>
                    <a:p>
                      <a:pPr algn="ctr" fontAlgn="ctr"/>
                      <a:r>
                        <a:rPr lang="en-CA" sz="1400" b="0" i="0" u="none" strike="noStrike">
                          <a:solidFill>
                            <a:srgbClr val="FFFFFF"/>
                          </a:solidFill>
                          <a:latin typeface="Calibri Light" pitchFamily="34" charset="0"/>
                        </a:rPr>
                        <a:t>Tecentriq*</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solidFill>
                          <a:latin typeface="Calibri Light" pitchFamily="34" charset="0"/>
                        </a:rPr>
                        <a:t>Cancer</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600" b="0" i="0" u="none" strike="noStrike" dirty="0">
                          <a:solidFill>
                            <a:schemeClr val="tx1"/>
                          </a:solidFill>
                          <a:latin typeface="Calibri Light" pitchFamily="34" charset="0"/>
                        </a:rPr>
                        <a:t>May 2017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itchFamily="34" charset="0"/>
                        </a:rPr>
                        <a:t>$64,600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4"/>
                  </a:ext>
                </a:extLst>
              </a:tr>
              <a:tr h="628343">
                <a:tc>
                  <a:txBody>
                    <a:bodyPr/>
                    <a:lstStyle/>
                    <a:p>
                      <a:pPr algn="ctr" fontAlgn="ctr"/>
                      <a:r>
                        <a:rPr lang="en-CA" sz="1400" b="0" i="0" u="none" strike="noStrike">
                          <a:solidFill>
                            <a:srgbClr val="FFFFFF"/>
                          </a:solidFill>
                          <a:latin typeface="Calibri Light" pitchFamily="34" charset="0"/>
                        </a:rPr>
                        <a:t>Kyprolis</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chemeClr val="tx1"/>
                          </a:solidFill>
                          <a:latin typeface="Calibri Light" pitchFamily="34" charset="0"/>
                        </a:rPr>
                        <a:t>Relapsed</a:t>
                      </a:r>
                      <a:r>
                        <a:rPr lang="en-CA" sz="1600" b="0" i="0" u="none" strike="noStrike" baseline="0">
                          <a:solidFill>
                            <a:schemeClr val="tx1"/>
                          </a:solidFill>
                          <a:latin typeface="Calibri Light" pitchFamily="34" charset="0"/>
                        </a:rPr>
                        <a:t> or Refractory Multiple Myeloma</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600" b="0" i="0" u="none" strike="noStrike">
                          <a:solidFill>
                            <a:schemeClr val="tx1"/>
                          </a:solidFill>
                          <a:latin typeface="Calibri Light" pitchFamily="34" charset="0"/>
                        </a:rPr>
                        <a:t>February 2017</a:t>
                      </a:r>
                      <a:endParaRPr lang="en-CA"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600" b="0" i="0" u="none" strike="noStrike" dirty="0">
                          <a:solidFill>
                            <a:schemeClr val="tx1"/>
                          </a:solidFill>
                          <a:latin typeface="Calibri Light" pitchFamily="34" charset="0"/>
                        </a:rPr>
                        <a:t>$46,400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5"/>
                  </a:ext>
                </a:extLst>
              </a:tr>
              <a:tr h="440803">
                <a:tc>
                  <a:txBody>
                    <a:bodyPr/>
                    <a:lstStyle/>
                    <a:p>
                      <a:pPr algn="ctr" fontAlgn="ctr"/>
                      <a:r>
                        <a:rPr lang="en-CA" sz="1400" b="0" i="0" u="none" strike="noStrike">
                          <a:solidFill>
                            <a:srgbClr val="FFFFFF"/>
                          </a:solidFill>
                          <a:latin typeface="Calibri Light" pitchFamily="34" charset="0"/>
                        </a:rPr>
                        <a:t>Ocaliva</a:t>
                      </a:r>
                      <a:r>
                        <a:rPr lang="en-CA" sz="1400" b="0" i="0" u="none" strike="noStrike" baseline="30000">
                          <a:solidFill>
                            <a:srgbClr val="FFFFFF"/>
                          </a:solidFill>
                          <a:latin typeface="Calibri Light" pitchFamily="34" charset="0"/>
                        </a:rPr>
                        <a:t>1</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a:txBody>
                    <a:bodyPr/>
                    <a:lstStyle/>
                    <a:p>
                      <a:pPr algn="ctr" fontAlgn="ctr"/>
                      <a:r>
                        <a:rPr lang="en-CA" sz="1600" b="0" i="0" u="none" strike="noStrike" dirty="0">
                          <a:solidFill>
                            <a:schemeClr val="tx1"/>
                          </a:solidFill>
                          <a:latin typeface="Calibri Light" pitchFamily="34" charset="0"/>
                        </a:rPr>
                        <a:t>Primary Biliary Cholangitis (PBC)</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tc>
                  <a:txBody>
                    <a:bodyPr/>
                    <a:lstStyle/>
                    <a:p>
                      <a:pPr algn="ctr" fontAlgn="ctr"/>
                      <a:r>
                        <a:rPr lang="en-CA" sz="1600" b="0" i="0" u="none" strike="noStrike">
                          <a:solidFill>
                            <a:schemeClr val="tx1"/>
                          </a:solidFill>
                          <a:latin typeface="Calibri Light" pitchFamily="34" charset="0"/>
                        </a:rPr>
                        <a:t>May 2017</a:t>
                      </a:r>
                      <a:endParaRPr lang="en-CA"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tc>
                  <a:txBody>
                    <a:bodyPr/>
                    <a:lstStyle/>
                    <a:p>
                      <a:pPr algn="ctr" fontAlgn="ctr"/>
                      <a:r>
                        <a:rPr lang="en-CA" sz="1600" b="0" i="0" u="none" strike="noStrike" dirty="0">
                          <a:solidFill>
                            <a:schemeClr val="tx1"/>
                          </a:solidFill>
                          <a:latin typeface="Calibri Light" pitchFamily="34" charset="0"/>
                        </a:rPr>
                        <a:t>$10,700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extLst>
                  <a:ext uri="{0D108BD9-81ED-4DB2-BD59-A6C34878D82A}">
                    <a16:rowId xmlns="" xmlns:a16="http://schemas.microsoft.com/office/drawing/2014/main" val="10006"/>
                  </a:ext>
                </a:extLst>
              </a:tr>
            </a:tbl>
          </a:graphicData>
        </a:graphic>
      </p:graphicFrame>
      <p:sp>
        <p:nvSpPr>
          <p:cNvPr id="5" name="Text Box 5"/>
          <p:cNvSpPr txBox="1">
            <a:spLocks noChangeArrowheads="1"/>
          </p:cNvSpPr>
          <p:nvPr/>
        </p:nvSpPr>
        <p:spPr bwMode="auto">
          <a:xfrm>
            <a:off x="0" y="6051621"/>
            <a:ext cx="33709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ts val="0"/>
              </a:spcBef>
            </a:pPr>
            <a:r>
              <a:rPr lang="en-CA" i="1">
                <a:solidFill>
                  <a:schemeClr val="tx1">
                    <a:lumMod val="65000"/>
                    <a:lumOff val="35000"/>
                  </a:schemeClr>
                </a:solidFill>
                <a:latin typeface="Calibri Light" pitchFamily="34" charset="0"/>
              </a:rPr>
              <a:t>* Indicates that the drug is a biologic.</a:t>
            </a:r>
            <a:endParaRPr lang="en-CA" i="1" dirty="0">
              <a:solidFill>
                <a:schemeClr val="tx1">
                  <a:lumMod val="65000"/>
                  <a:lumOff val="35000"/>
                </a:schemeClr>
              </a:solidFill>
              <a:latin typeface="Calibri Light" pitchFamily="34" charset="0"/>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943" y="1223551"/>
            <a:ext cx="8331813" cy="2939266"/>
          </a:xfrm>
          <a:prstGeom prst="rect">
            <a:avLst/>
          </a:prstGeom>
        </p:spPr>
        <p:txBody>
          <a:bodyPr wrap="square">
            <a:spAutoFit/>
          </a:bodyPr>
          <a:lstStyle/>
          <a:p>
            <a:pPr marL="45720" algn="l" eaLnBrk="1" hangingPunct="1">
              <a:spcBef>
                <a:spcPts val="1200"/>
              </a:spcBef>
              <a:buClr>
                <a:srgbClr val="339966"/>
              </a:buClr>
              <a:buSzPct val="130000"/>
            </a:pPr>
            <a:r>
              <a:rPr lang="en-CA" sz="1500" dirty="0">
                <a:latin typeface="Calibri Light" pitchFamily="34" charset="0"/>
                <a:ea typeface="+mn-ea"/>
                <a:cs typeface="Century Gothic"/>
              </a:rPr>
              <a:t>To maximize positive health outcomes at the lowest possible cost, every new </a:t>
            </a:r>
            <a:r>
              <a:rPr lang="en-CA" sz="1500" dirty="0" err="1">
                <a:latin typeface="Calibri Light" pitchFamily="34" charset="0"/>
                <a:ea typeface="+mn-ea"/>
                <a:cs typeface="Century Gothic"/>
              </a:rPr>
              <a:t>biosimilar</a:t>
            </a:r>
            <a:r>
              <a:rPr lang="en-CA" sz="1500" dirty="0">
                <a:latin typeface="Calibri Light" pitchFamily="34" charset="0"/>
                <a:ea typeface="+mn-ea"/>
                <a:cs typeface="Century Gothic"/>
              </a:rPr>
              <a:t> undergoes a comprehensive review process that can include assessments of safety and clinical indications, market research, and financial factors (including cost analysis). </a:t>
            </a:r>
          </a:p>
          <a:p>
            <a:pPr marL="45720" algn="l" eaLnBrk="1" hangingPunct="1">
              <a:spcBef>
                <a:spcPts val="1200"/>
              </a:spcBef>
              <a:buClr>
                <a:srgbClr val="339966"/>
              </a:buClr>
              <a:buSzPct val="130000"/>
            </a:pPr>
            <a:r>
              <a:rPr lang="en-CA" sz="1500" dirty="0">
                <a:latin typeface="Calibri Light" pitchFamily="34" charset="0"/>
                <a:ea typeface="+mn-ea"/>
                <a:cs typeface="Century Gothic"/>
              </a:rPr>
              <a:t>Based on the assessment results Great-West Life may decide to: </a:t>
            </a:r>
          </a:p>
          <a:p>
            <a:pPr marL="274320" indent="-228600" algn="l" eaLnBrk="1" hangingPunct="1">
              <a:spcBef>
                <a:spcPts val="1200"/>
              </a:spcBef>
              <a:buClr>
                <a:srgbClr val="339966"/>
              </a:buClr>
              <a:buSzPct val="130000"/>
              <a:buFont typeface="Arial"/>
              <a:buChar char="•"/>
            </a:pPr>
            <a:r>
              <a:rPr lang="en-CA" sz="1500" dirty="0">
                <a:latin typeface="Calibri Light" pitchFamily="34" charset="0"/>
                <a:ea typeface="+mn-ea"/>
                <a:cs typeface="Century Gothic"/>
              </a:rPr>
              <a:t>Enter into a listing agreement with the manufacturer of the brand-name biologic to attain a lower price. </a:t>
            </a:r>
          </a:p>
          <a:p>
            <a:pPr marL="274320" indent="-228600" algn="l" eaLnBrk="1" hangingPunct="1">
              <a:spcBef>
                <a:spcPts val="1200"/>
              </a:spcBef>
              <a:buClr>
                <a:srgbClr val="339966"/>
              </a:buClr>
              <a:buSzPct val="130000"/>
              <a:buFont typeface="Arial"/>
              <a:buChar char="•"/>
            </a:pPr>
            <a:r>
              <a:rPr lang="en-CA" sz="1500" dirty="0">
                <a:latin typeface="Calibri Light" pitchFamily="34" charset="0"/>
                <a:ea typeface="+mn-ea"/>
                <a:cs typeface="Century Gothic"/>
              </a:rPr>
              <a:t>Limit the reimbursement level of the brand-name biologic to the price of the new, less-expensive </a:t>
            </a:r>
            <a:r>
              <a:rPr lang="en-CA" sz="1500" dirty="0" err="1">
                <a:latin typeface="Calibri Light" pitchFamily="34" charset="0"/>
                <a:ea typeface="+mn-ea"/>
                <a:cs typeface="Century Gothic"/>
              </a:rPr>
              <a:t>biosimilar</a:t>
            </a:r>
            <a:r>
              <a:rPr lang="en-CA" sz="1500" dirty="0">
                <a:latin typeface="Calibri Light" pitchFamily="34" charset="0"/>
                <a:ea typeface="+mn-ea"/>
                <a:cs typeface="Century Gothic"/>
              </a:rPr>
              <a:t>. </a:t>
            </a:r>
          </a:p>
          <a:p>
            <a:pPr marL="274320" indent="-228600" algn="l" eaLnBrk="1" hangingPunct="1">
              <a:spcBef>
                <a:spcPts val="1200"/>
              </a:spcBef>
              <a:buClr>
                <a:srgbClr val="339966"/>
              </a:buClr>
              <a:buSzPct val="130000"/>
              <a:buFont typeface="Arial"/>
              <a:buChar char="•"/>
            </a:pPr>
            <a:r>
              <a:rPr lang="en-CA" sz="1500" dirty="0">
                <a:latin typeface="Calibri Light" pitchFamily="34" charset="0"/>
                <a:ea typeface="+mn-ea"/>
                <a:cs typeface="Century Gothic"/>
              </a:rPr>
              <a:t>Consider the preferential listing of a </a:t>
            </a:r>
            <a:r>
              <a:rPr lang="en-CA" sz="1500" dirty="0" err="1">
                <a:latin typeface="Calibri Light" pitchFamily="34" charset="0"/>
                <a:ea typeface="+mn-ea"/>
                <a:cs typeface="Century Gothic"/>
              </a:rPr>
              <a:t>biosimilar</a:t>
            </a:r>
            <a:r>
              <a:rPr lang="en-CA" sz="1500" dirty="0">
                <a:latin typeface="Calibri Light" pitchFamily="34" charset="0"/>
                <a:ea typeface="+mn-ea"/>
                <a:cs typeface="Century Gothic"/>
              </a:rPr>
              <a:t>. </a:t>
            </a:r>
          </a:p>
          <a:p>
            <a:pPr marL="274320" indent="-228600" algn="l" eaLnBrk="1" hangingPunct="1">
              <a:spcBef>
                <a:spcPts val="1200"/>
              </a:spcBef>
              <a:buClr>
                <a:srgbClr val="339966"/>
              </a:buClr>
              <a:buSzPct val="130000"/>
              <a:buFont typeface="Arial"/>
              <a:buChar char="•"/>
            </a:pPr>
            <a:r>
              <a:rPr lang="en-CA" sz="1500" dirty="0">
                <a:latin typeface="Calibri Light" pitchFamily="34" charset="0"/>
                <a:ea typeface="+mn-ea"/>
                <a:cs typeface="Century Gothic"/>
              </a:rPr>
              <a:t>Apply a combination of these approaches </a:t>
            </a:r>
            <a:r>
              <a:rPr lang="en-CA" sz="1500" dirty="0">
                <a:latin typeface="Calibri Light" panose="020F0302020204030204" pitchFamily="34" charset="0"/>
              </a:rPr>
              <a:t>when appropriate.</a:t>
            </a:r>
            <a:endParaRPr lang="en-US" sz="1500" dirty="0">
              <a:latin typeface="Calibri Light" panose="020F0302020204030204" pitchFamily="34" charset="0"/>
            </a:endParaRPr>
          </a:p>
        </p:txBody>
      </p:sp>
      <p:sp>
        <p:nvSpPr>
          <p:cNvPr id="8"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2" name="Title 1"/>
          <p:cNvSpPr>
            <a:spLocks noGrp="1"/>
          </p:cNvSpPr>
          <p:nvPr>
            <p:ph type="title"/>
          </p:nvPr>
        </p:nvSpPr>
        <p:spPr>
          <a:xfrm>
            <a:off x="418814" y="242966"/>
            <a:ext cx="4804115" cy="800100"/>
          </a:xfrm>
        </p:spPr>
        <p:txBody>
          <a:bodyPr/>
          <a:lstStyle/>
          <a:p>
            <a:r>
              <a:rPr lang="en-US" sz="1600">
                <a:latin typeface="Calibri Light" pitchFamily="34" charset="0"/>
              </a:rPr>
              <a:t>REVIEW OF 2017 HOT TOPICS:  BIOSIMILARS</a:t>
            </a:r>
            <a:br>
              <a:rPr lang="en-US" sz="1600">
                <a:latin typeface="Calibri Light" pitchFamily="34" charset="0"/>
              </a:rPr>
            </a:br>
            <a:r>
              <a:rPr lang="en-US">
                <a:latin typeface="Calibri Light" pitchFamily="34" charset="0"/>
              </a:rPr>
              <a:t>Biosimilars – New Drugs in 2017</a:t>
            </a:r>
            <a:endParaRPr lang="en-US" dirty="0">
              <a:latin typeface="Calibri Light"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43969475"/>
              </p:ext>
            </p:extLst>
          </p:nvPr>
        </p:nvGraphicFramePr>
        <p:xfrm>
          <a:off x="418814" y="4425838"/>
          <a:ext cx="8331813" cy="1422496"/>
        </p:xfrm>
        <a:graphic>
          <a:graphicData uri="http://schemas.openxmlformats.org/drawingml/2006/table">
            <a:tbl>
              <a:tblPr/>
              <a:tblGrid>
                <a:gridCol w="1248166">
                  <a:extLst>
                    <a:ext uri="{9D8B030D-6E8A-4147-A177-3AD203B41FA5}">
                      <a16:colId xmlns="" xmlns:a16="http://schemas.microsoft.com/office/drawing/2014/main" val="20000"/>
                    </a:ext>
                  </a:extLst>
                </a:gridCol>
                <a:gridCol w="1200206">
                  <a:extLst>
                    <a:ext uri="{9D8B030D-6E8A-4147-A177-3AD203B41FA5}">
                      <a16:colId xmlns="" xmlns:a16="http://schemas.microsoft.com/office/drawing/2014/main" val="20001"/>
                    </a:ext>
                  </a:extLst>
                </a:gridCol>
                <a:gridCol w="1751309">
                  <a:extLst>
                    <a:ext uri="{9D8B030D-6E8A-4147-A177-3AD203B41FA5}">
                      <a16:colId xmlns="" xmlns:a16="http://schemas.microsoft.com/office/drawing/2014/main" val="20002"/>
                    </a:ext>
                  </a:extLst>
                </a:gridCol>
                <a:gridCol w="1921790">
                  <a:extLst>
                    <a:ext uri="{9D8B030D-6E8A-4147-A177-3AD203B41FA5}">
                      <a16:colId xmlns="" xmlns:a16="http://schemas.microsoft.com/office/drawing/2014/main" val="20003"/>
                    </a:ext>
                  </a:extLst>
                </a:gridCol>
                <a:gridCol w="2210342">
                  <a:extLst>
                    <a:ext uri="{9D8B030D-6E8A-4147-A177-3AD203B41FA5}">
                      <a16:colId xmlns="" xmlns:a16="http://schemas.microsoft.com/office/drawing/2014/main" val="20004"/>
                    </a:ext>
                  </a:extLst>
                </a:gridCol>
              </a:tblGrid>
              <a:tr h="438480">
                <a:tc>
                  <a:txBody>
                    <a:bodyPr/>
                    <a:lstStyle/>
                    <a:p>
                      <a:pPr algn="ctr" fontAlgn="ctr"/>
                      <a:r>
                        <a:rPr lang="en-US" sz="1400" b="0" i="0" u="none" strike="noStrike" dirty="0" err="1">
                          <a:solidFill>
                            <a:srgbClr val="FFFFFF"/>
                          </a:solidFill>
                          <a:latin typeface="Calibri Light" pitchFamily="34" charset="0"/>
                        </a:rPr>
                        <a:t>Biosimilar</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400" b="0" i="0" u="none" strike="noStrike" dirty="0">
                          <a:solidFill>
                            <a:srgbClr val="FFFFFF"/>
                          </a:solidFill>
                          <a:latin typeface="Calibri Light" pitchFamily="34" charset="0"/>
                        </a:rPr>
                        <a:t>Originator Drug Name</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400" b="0" i="0" u="none" strike="noStrike" dirty="0">
                          <a:solidFill>
                            <a:srgbClr val="FFFFFF"/>
                          </a:solidFill>
                          <a:latin typeface="Calibri Light" pitchFamily="34" charset="0"/>
                        </a:rPr>
                        <a:t>Approved Disease Condition for </a:t>
                      </a:r>
                      <a:r>
                        <a:rPr lang="en-CA" sz="1400" b="0" i="0" u="none" strike="noStrike" dirty="0" err="1">
                          <a:solidFill>
                            <a:srgbClr val="FFFFFF"/>
                          </a:solidFill>
                          <a:latin typeface="Calibri Light" pitchFamily="34" charset="0"/>
                        </a:rPr>
                        <a:t>Biosimilar</a:t>
                      </a:r>
                      <a:endParaRPr lang="en-US" sz="14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400" b="0" i="0" u="none" strike="noStrike" dirty="0">
                          <a:solidFill>
                            <a:srgbClr val="FFFFFF"/>
                          </a:solidFill>
                          <a:latin typeface="Calibri Light" pitchFamily="34" charset="0"/>
                        </a:rPr>
                        <a:t>Date </a:t>
                      </a:r>
                      <a:r>
                        <a:rPr lang="en-US" sz="1400" b="0" i="0" u="none" strike="noStrike" dirty="0" err="1">
                          <a:solidFill>
                            <a:srgbClr val="FFFFFF"/>
                          </a:solidFill>
                          <a:latin typeface="Calibri Light" pitchFamily="34" charset="0"/>
                        </a:rPr>
                        <a:t>Biosimilar</a:t>
                      </a:r>
                      <a:r>
                        <a:rPr lang="en-US" sz="1400" b="0" i="0" u="none" strike="noStrike" baseline="0" dirty="0">
                          <a:solidFill>
                            <a:srgbClr val="FFFFFF"/>
                          </a:solidFill>
                          <a:latin typeface="Calibri Light" pitchFamily="34" charset="0"/>
                        </a:rPr>
                        <a:t> </a:t>
                      </a:r>
                      <a:r>
                        <a:rPr lang="en-US" sz="1400" b="0" i="0" u="none" strike="noStrike" dirty="0">
                          <a:solidFill>
                            <a:srgbClr val="FFFFFF"/>
                          </a:solidFill>
                          <a:latin typeface="Calibri Light" pitchFamily="34" charset="0"/>
                        </a:rPr>
                        <a:t>Marketed</a:t>
                      </a:r>
                      <a:r>
                        <a:rPr lang="en-US" sz="1400" b="0" i="0" u="none" strike="noStrike" baseline="0" dirty="0">
                          <a:solidFill>
                            <a:srgbClr val="FFFFFF"/>
                          </a:solidFill>
                          <a:latin typeface="Calibri Light" pitchFamily="34" charset="0"/>
                        </a:rPr>
                        <a:t> in Canada</a:t>
                      </a:r>
                      <a:endParaRPr lang="en-US" sz="14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400" b="0" i="0" u="none" strike="noStrike" dirty="0">
                          <a:solidFill>
                            <a:srgbClr val="FFFFFF"/>
                          </a:solidFill>
                          <a:latin typeface="Calibri Light" pitchFamily="34" charset="0"/>
                        </a:rPr>
                        <a:t>Average</a:t>
                      </a:r>
                      <a:r>
                        <a:rPr lang="en-CA" sz="1400" b="0" i="0" u="none" strike="noStrike" baseline="0" dirty="0">
                          <a:solidFill>
                            <a:srgbClr val="FFFFFF"/>
                          </a:solidFill>
                          <a:latin typeface="Calibri Light" pitchFamily="34" charset="0"/>
                        </a:rPr>
                        <a:t> Observed Covered Amount per </a:t>
                      </a:r>
                      <a:br>
                        <a:rPr lang="en-CA" sz="1400" b="0" i="0" u="none" strike="noStrike" baseline="0" dirty="0">
                          <a:solidFill>
                            <a:srgbClr val="FFFFFF"/>
                          </a:solidFill>
                          <a:latin typeface="Calibri Light" pitchFamily="34" charset="0"/>
                        </a:rPr>
                      </a:br>
                      <a:r>
                        <a:rPr lang="en-CA" sz="1400" b="0" i="0" u="none" strike="noStrike" baseline="0" dirty="0">
                          <a:solidFill>
                            <a:srgbClr val="FFFFFF"/>
                          </a:solidFill>
                          <a:latin typeface="Calibri Light" pitchFamily="34" charset="0"/>
                        </a:rPr>
                        <a:t>Originator Claim</a:t>
                      </a:r>
                      <a:endParaRPr lang="en-US" sz="14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355696">
                <a:tc>
                  <a:txBody>
                    <a:bodyPr/>
                    <a:lstStyle/>
                    <a:p>
                      <a:pPr algn="ctr" fontAlgn="ctr"/>
                      <a:r>
                        <a:rPr lang="en-CA" sz="1400" b="0" i="0" u="none" strike="noStrike">
                          <a:solidFill>
                            <a:schemeClr val="bg1"/>
                          </a:solidFill>
                          <a:latin typeface="Calibri Light" pitchFamily="34" charset="0"/>
                        </a:rPr>
                        <a:t>Erelzi</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Enbrel</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a:solidFill>
                            <a:schemeClr val="tx1"/>
                          </a:solidFill>
                          <a:latin typeface="Calibri Light" pitchFamily="34" charset="0"/>
                        </a:rPr>
                        <a:t>RA, AS and</a:t>
                      </a:r>
                      <a:r>
                        <a:rPr lang="en-CA" sz="1400" b="0" i="0" u="none" strike="noStrike" baseline="0">
                          <a:solidFill>
                            <a:schemeClr val="tx1"/>
                          </a:solidFill>
                          <a:latin typeface="Calibri Light" pitchFamily="34" charset="0"/>
                        </a:rPr>
                        <a:t> JIA</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a:solidFill>
                            <a:schemeClr val="tx1"/>
                          </a:solidFill>
                          <a:latin typeface="Calibri Light" pitchFamily="34" charset="0"/>
                        </a:rPr>
                        <a:t>August 2017</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algn="ctr" defTabSz="914400" rtl="0" eaLnBrk="1" fontAlgn="ctr" latinLnBrk="0" hangingPunct="1"/>
                      <a:r>
                        <a:rPr lang="en-CA" sz="1400" b="0" i="0" u="none" strike="noStrike" kern="1200">
                          <a:solidFill>
                            <a:schemeClr val="tx1"/>
                          </a:solidFill>
                          <a:latin typeface="Calibri Light" pitchFamily="34" charset="0"/>
                          <a:ea typeface="+mn-ea"/>
                          <a:cs typeface="+mn-cs"/>
                        </a:rPr>
                        <a:t>$2,194</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1"/>
                  </a:ext>
                </a:extLst>
              </a:tr>
              <a:tr h="355696">
                <a:tc>
                  <a:txBody>
                    <a:bodyPr/>
                    <a:lstStyle/>
                    <a:p>
                      <a:pPr algn="ctr" fontAlgn="ctr"/>
                      <a:r>
                        <a:rPr lang="en-CA" sz="1400" b="0" i="0" u="none" strike="noStrike">
                          <a:solidFill>
                            <a:schemeClr val="bg1"/>
                          </a:solidFill>
                          <a:latin typeface="Calibri Light" pitchFamily="34" charset="0"/>
                        </a:rPr>
                        <a:t>Renflexis</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a:solidFill>
                            <a:schemeClr val="tx1"/>
                          </a:solidFill>
                          <a:latin typeface="Calibri Light" pitchFamily="34" charset="0"/>
                          <a:ea typeface="+mn-ea"/>
                          <a:cs typeface="+mn-cs"/>
                        </a:rPr>
                        <a:t>Remicade</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400" b="0" i="0" u="none" strike="noStrike" dirty="0">
                          <a:solidFill>
                            <a:schemeClr val="tx1"/>
                          </a:solidFill>
                          <a:latin typeface="Calibri Light" pitchFamily="34" charset="0"/>
                        </a:rPr>
                        <a:t>CD, UC, RA, AS,</a:t>
                      </a:r>
                      <a:r>
                        <a:rPr lang="en-CA" sz="1400" b="0" i="0" u="none" strike="noStrike" baseline="0" dirty="0">
                          <a:solidFill>
                            <a:schemeClr val="tx1"/>
                          </a:solidFill>
                          <a:latin typeface="Calibri Light" pitchFamily="34" charset="0"/>
                        </a:rPr>
                        <a:t> </a:t>
                      </a:r>
                      <a:r>
                        <a:rPr lang="en-CA" sz="1400" b="0" i="0" u="none" strike="noStrike" dirty="0">
                          <a:solidFill>
                            <a:schemeClr val="tx1"/>
                          </a:solidFill>
                          <a:latin typeface="Calibri Light" pitchFamily="34" charset="0"/>
                        </a:rPr>
                        <a:t>PA,PP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Approved in December 2017. Not yet marketed.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$5,176</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14" y="239520"/>
            <a:ext cx="4341871" cy="800100"/>
          </a:xfrm>
        </p:spPr>
        <p:txBody>
          <a:bodyPr/>
          <a:lstStyle/>
          <a:p>
            <a:r>
              <a:rPr lang="en-US" sz="1600">
                <a:latin typeface="Calibri Light" pitchFamily="34" charset="0"/>
              </a:rPr>
              <a:t>REVIEW OF 2017 HOT TOPICS:  </a:t>
            </a:r>
            <a:r>
              <a:rPr lang="en-US" sz="1600" dirty="0">
                <a:latin typeface="Calibri Light" pitchFamily="34" charset="0"/>
              </a:rPr>
              <a:t>HEPATITIS C DRUGS</a:t>
            </a:r>
            <a:r>
              <a:rPr lang="en-US" sz="1600">
                <a:latin typeface="Calibri Light" pitchFamily="34" charset="0"/>
              </a:rPr>
              <a:t/>
            </a:r>
            <a:br>
              <a:rPr lang="en-US" sz="1600">
                <a:latin typeface="Calibri Light" pitchFamily="34" charset="0"/>
              </a:rPr>
            </a:br>
            <a:r>
              <a:rPr lang="en-US">
                <a:latin typeface="Calibri Light" pitchFamily="34" charset="0"/>
              </a:rPr>
              <a:t>Hepatitis C Spending </a:t>
            </a:r>
            <a:r>
              <a:rPr lang="en-US" dirty="0">
                <a:latin typeface="Calibri Light" pitchFamily="34" charset="0"/>
              </a:rPr>
              <a:t>by Drug</a:t>
            </a:r>
          </a:p>
        </p:txBody>
      </p:sp>
      <p:sp>
        <p:nvSpPr>
          <p:cNvPr id="10" name="Text Box 5"/>
          <p:cNvSpPr txBox="1">
            <a:spLocks noChangeArrowheads="1"/>
          </p:cNvSpPr>
          <p:nvPr/>
        </p:nvSpPr>
        <p:spPr bwMode="auto">
          <a:xfrm>
            <a:off x="368953" y="6463806"/>
            <a:ext cx="265834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2012-2017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34</a:t>
            </a:fld>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358947071"/>
              </p:ext>
            </p:extLst>
          </p:nvPr>
        </p:nvGraphicFramePr>
        <p:xfrm>
          <a:off x="0" y="1247775"/>
          <a:ext cx="8811491" cy="4867275"/>
        </p:xfrm>
        <a:graphic>
          <a:graphicData uri="http://schemas.openxmlformats.org/presentationml/2006/ole">
            <mc:AlternateContent xmlns:mc="http://schemas.openxmlformats.org/markup-compatibility/2006">
              <mc:Choice xmlns:v="urn:schemas-microsoft-com:vml" Requires="v">
                <p:oleObj spid="_x0000_s251946" name="Worksheet" r:id="rId4" imgW="8629667" imgH="4781430" progId="Excel.Sheet.8">
                  <p:embed followColorScheme="full"/>
                </p:oleObj>
              </mc:Choice>
              <mc:Fallback>
                <p:oleObj name="Worksheet" r:id="rId4" imgW="8629667" imgH="4781430" progId="Excel.Sheet.8">
                  <p:embed followColorScheme="full"/>
                  <p:pic>
                    <p:nvPicPr>
                      <p:cNvPr id="0" name=""/>
                      <p:cNvPicPr>
                        <a:picLocks noChangeAspect="1" noChangeArrowheads="1"/>
                      </p:cNvPicPr>
                      <p:nvPr/>
                    </p:nvPicPr>
                    <p:blipFill>
                      <a:blip r:embed="rId5"/>
                      <a:srcRect/>
                      <a:stretch>
                        <a:fillRect/>
                      </a:stretch>
                    </p:blipFill>
                    <p:spPr bwMode="auto">
                      <a:xfrm>
                        <a:off x="0" y="1247775"/>
                        <a:ext cx="8811491" cy="4867275"/>
                      </a:xfrm>
                      <a:prstGeom prst="rect">
                        <a:avLst/>
                      </a:prstGeom>
                      <a:noFill/>
                      <a:extLst/>
                    </p:spPr>
                  </p:pic>
                </p:oleObj>
              </mc:Fallback>
            </mc:AlternateContent>
          </a:graphicData>
        </a:graphic>
      </p:graphicFrame>
    </p:spTree>
    <p:extLst>
      <p:ext uri="{BB962C8B-B14F-4D97-AF65-F5344CB8AC3E}">
        <p14:creationId xmlns:p14="http://schemas.microsoft.com/office/powerpoint/2010/main" val="2705017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2379216"/>
            <a:ext cx="9144000" cy="1846555"/>
          </a:xfrm>
        </p:spPr>
        <p:txBody>
          <a:bodyPr anchor="ctr"/>
          <a:lstStyle/>
          <a:p>
            <a:pPr marL="0" indent="0" algn="ctr">
              <a:buNone/>
            </a:pPr>
            <a:r>
              <a:rPr lang="en-CA" sz="4000" dirty="0">
                <a:solidFill>
                  <a:srgbClr val="FFFFFF"/>
                </a:solidFill>
                <a:latin typeface="Calibri Light" pitchFamily="34" charset="0"/>
              </a:rPr>
              <a:t>Emerging Drug Trends</a:t>
            </a:r>
          </a:p>
        </p:txBody>
      </p:sp>
    </p:spTree>
    <p:extLst>
      <p:ext uri="{BB962C8B-B14F-4D97-AF65-F5344CB8AC3E}">
        <p14:creationId xmlns:p14="http://schemas.microsoft.com/office/powerpoint/2010/main" val="1709363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8814" y="242966"/>
            <a:ext cx="7333114" cy="800100"/>
          </a:xfrm>
          <a:prstGeom prst="rect">
            <a:avLst/>
          </a:prstGeom>
          <a:solidFill>
            <a:srgbClr val="FFFFFF"/>
          </a:solidFill>
        </p:spPr>
        <p:txBody>
          <a:bodyPr vert="horz" lIns="91440" tIns="45720" rIns="91440" bIns="45720" rtlCol="0" anchor="b" anchorCtr="0">
            <a:noAutofit/>
          </a:bodyPr>
          <a:lstStyle/>
          <a:p>
            <a:pPr lvl="0" algn="l" eaLnBrk="1" fontAlgn="auto" hangingPunct="1">
              <a:spcAft>
                <a:spcPts val="0"/>
              </a:spcAft>
              <a:defRPr/>
            </a:pPr>
            <a:r>
              <a:rPr lang="en-CA" sz="1600" dirty="0">
                <a:solidFill>
                  <a:srgbClr val="339966"/>
                </a:solidFill>
                <a:latin typeface="Calibri Light" pitchFamily="34" charset="0"/>
                <a:ea typeface="+mj-ea"/>
                <a:cs typeface="Century Gothic"/>
              </a:rPr>
              <a:t>REVIEW </a:t>
            </a:r>
            <a:r>
              <a:rPr lang="en-CA" sz="1600">
                <a:solidFill>
                  <a:srgbClr val="339966"/>
                </a:solidFill>
                <a:latin typeface="Calibri Light" pitchFamily="34" charset="0"/>
                <a:ea typeface="+mj-ea"/>
                <a:cs typeface="Century Gothic"/>
              </a:rPr>
              <a:t>OF 2017 </a:t>
            </a:r>
            <a:r>
              <a:rPr lang="en-CA" sz="1600" dirty="0">
                <a:solidFill>
                  <a:srgbClr val="339966"/>
                </a:solidFill>
                <a:latin typeface="Calibri Light" pitchFamily="34" charset="0"/>
                <a:ea typeface="+mj-ea"/>
                <a:cs typeface="Century Gothic"/>
              </a:rPr>
              <a:t>HOT </a:t>
            </a:r>
            <a:r>
              <a:rPr lang="en-CA" sz="1600">
                <a:solidFill>
                  <a:srgbClr val="339966"/>
                </a:solidFill>
                <a:latin typeface="Calibri Light" pitchFamily="34" charset="0"/>
                <a:ea typeface="+mj-ea"/>
                <a:cs typeface="Century Gothic"/>
              </a:rPr>
              <a:t>TOPICS</a:t>
            </a:r>
            <a:r>
              <a:rPr lang="en-US" sz="1600">
                <a:solidFill>
                  <a:srgbClr val="339966"/>
                </a:solidFill>
                <a:latin typeface="Calibri Light" pitchFamily="34" charset="0"/>
                <a:ea typeface="+mj-ea"/>
                <a:cs typeface="Century Gothic"/>
              </a:rPr>
              <a:t>: OHIP+ CHILDREN AND YOUTH PHARMACARE PROGRAM</a:t>
            </a:r>
            <a: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t/>
            </a:r>
            <a:b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br>
            <a:r>
              <a:rPr kumimoji="0" lang="en-US" sz="2800" b="0" i="0" u="none" strike="noStrike" kern="1200" cap="none" spc="0" normalizeH="0" baseline="0" noProof="0">
                <a:ln>
                  <a:noFill/>
                </a:ln>
                <a:solidFill>
                  <a:srgbClr val="339966"/>
                </a:solidFill>
                <a:effectLst/>
                <a:uLnTx/>
                <a:uFillTx/>
                <a:latin typeface="Calibri Light" pitchFamily="34" charset="0"/>
                <a:ea typeface="+mj-ea"/>
                <a:cs typeface="Century Gothic"/>
              </a:rPr>
              <a:t>OHIP+</a:t>
            </a:r>
            <a:r>
              <a:rPr kumimoji="0" lang="en-US" sz="2800" b="0" i="0" u="none" strike="noStrike" kern="1200" cap="none" spc="0" normalizeH="0" noProof="0">
                <a:ln>
                  <a:noFill/>
                </a:ln>
                <a:solidFill>
                  <a:srgbClr val="339966"/>
                </a:solidFill>
                <a:effectLst/>
                <a:uLnTx/>
                <a:uFillTx/>
                <a:latin typeface="Calibri Light" pitchFamily="34" charset="0"/>
                <a:ea typeface="+mj-ea"/>
                <a:cs typeface="Century Gothic"/>
              </a:rPr>
              <a:t> Children and Youth PharmaCare Program</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grpSp>
        <p:nvGrpSpPr>
          <p:cNvPr id="34" name="Group 33"/>
          <p:cNvGrpSpPr/>
          <p:nvPr/>
        </p:nvGrpSpPr>
        <p:grpSpPr>
          <a:xfrm>
            <a:off x="268043" y="1238442"/>
            <a:ext cx="8527614" cy="4654359"/>
            <a:chOff x="1063087" y="2035736"/>
            <a:chExt cx="6953396" cy="3630448"/>
          </a:xfrm>
        </p:grpSpPr>
        <p:sp>
          <p:nvSpPr>
            <p:cNvPr id="29" name="Freeform 28"/>
            <p:cNvSpPr/>
            <p:nvPr/>
          </p:nvSpPr>
          <p:spPr>
            <a:xfrm>
              <a:off x="1429297" y="3007223"/>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dirty="0">
                  <a:solidFill>
                    <a:schemeClr val="tx1"/>
                  </a:solidFill>
                  <a:latin typeface="Calibri Light" pitchFamily="34" charset="0"/>
                </a:rPr>
                <a:t>The program will offer drug coverage for medicines listed in the Ontario Drug Benefit formulary, with no co-payment or deductible. It includes more than 4,400 drug products.</a:t>
              </a:r>
              <a:endParaRPr lang="en-US" sz="1400" dirty="0">
                <a:solidFill>
                  <a:schemeClr val="tx1"/>
                </a:solidFill>
                <a:latin typeface="Calibri Light" pitchFamily="34" charset="0"/>
              </a:endParaRPr>
            </a:p>
          </p:txBody>
        </p:sp>
        <p:sp>
          <p:nvSpPr>
            <p:cNvPr id="30" name="Freeform 29"/>
            <p:cNvSpPr/>
            <p:nvPr/>
          </p:nvSpPr>
          <p:spPr>
            <a:xfrm>
              <a:off x="1432803" y="3927841"/>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dirty="0">
                  <a:solidFill>
                    <a:schemeClr val="tx1"/>
                  </a:solidFill>
                  <a:latin typeface="Calibri Light" pitchFamily="34" charset="0"/>
                </a:rPr>
                <a:t>As a result of this program, plans with Ontario residents under the age of 25 will see a reduction in claims. To reflect the reduction, the affected plans will have their rates adjusted at renewal, starting with January 1, 2018 effective renewal dates.</a:t>
              </a:r>
              <a:endParaRPr lang="en-US" sz="1400" dirty="0">
                <a:solidFill>
                  <a:schemeClr val="tx1"/>
                </a:solidFill>
                <a:latin typeface="Calibri Light" pitchFamily="34" charset="0"/>
              </a:endParaRPr>
            </a:p>
          </p:txBody>
        </p:sp>
        <p:sp>
          <p:nvSpPr>
            <p:cNvPr id="31" name="Freeform 30"/>
            <p:cNvSpPr/>
            <p:nvPr/>
          </p:nvSpPr>
          <p:spPr>
            <a:xfrm>
              <a:off x="1429296" y="2072959"/>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no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533400">
                <a:lnSpc>
                  <a:spcPct val="90000"/>
                </a:lnSpc>
                <a:spcAft>
                  <a:spcPct val="35000"/>
                </a:spcAft>
              </a:pPr>
              <a:r>
                <a:rPr lang="en-CA" sz="1400" dirty="0">
                  <a:solidFill>
                    <a:schemeClr val="tx1"/>
                  </a:solidFill>
                  <a:latin typeface="Calibri Light" pitchFamily="34" charset="0"/>
                </a:rPr>
                <a:t>In April 2017, the Government of Ontario introduced a new drug coverage program for residents ages 24 and under, to be launched on January 1, 2018.</a:t>
              </a:r>
              <a:endParaRPr lang="en-US" sz="1200" dirty="0">
                <a:solidFill>
                  <a:schemeClr val="tx1"/>
                </a:solidFill>
                <a:latin typeface="Calibri Light" pitchFamily="34" charset="0"/>
              </a:endParaRPr>
            </a:p>
          </p:txBody>
        </p:sp>
        <p:pic>
          <p:nvPicPr>
            <p:cNvPr id="24" name="Picture 23" descr="Untitled.png"/>
            <p:cNvPicPr>
              <a:picLocks noChangeAspect="1"/>
            </p:cNvPicPr>
            <p:nvPr/>
          </p:nvPicPr>
          <p:blipFill>
            <a:blip r:embed="rId3"/>
            <a:stretch>
              <a:fillRect/>
            </a:stretch>
          </p:blipFill>
          <p:spPr>
            <a:xfrm>
              <a:off x="1063087" y="2035736"/>
              <a:ext cx="641408" cy="855210"/>
            </a:xfrm>
            <a:prstGeom prst="rect">
              <a:avLst/>
            </a:prstGeom>
          </p:spPr>
        </p:pic>
        <p:pic>
          <p:nvPicPr>
            <p:cNvPr id="26" name="Picture 25" descr="Untitled.png"/>
            <p:cNvPicPr>
              <a:picLocks noChangeAspect="1"/>
            </p:cNvPicPr>
            <p:nvPr/>
          </p:nvPicPr>
          <p:blipFill>
            <a:blip r:embed="rId3"/>
            <a:stretch>
              <a:fillRect/>
            </a:stretch>
          </p:blipFill>
          <p:spPr>
            <a:xfrm>
              <a:off x="1064567" y="2989561"/>
              <a:ext cx="641408" cy="855210"/>
            </a:xfrm>
            <a:prstGeom prst="rect">
              <a:avLst/>
            </a:prstGeom>
          </p:spPr>
        </p:pic>
        <p:pic>
          <p:nvPicPr>
            <p:cNvPr id="27" name="Picture 26" descr="Untitled.png"/>
            <p:cNvPicPr>
              <a:picLocks noChangeAspect="1"/>
            </p:cNvPicPr>
            <p:nvPr/>
          </p:nvPicPr>
          <p:blipFill>
            <a:blip r:embed="rId3"/>
            <a:stretch>
              <a:fillRect/>
            </a:stretch>
          </p:blipFill>
          <p:spPr>
            <a:xfrm>
              <a:off x="1064567" y="3903966"/>
              <a:ext cx="641408" cy="855210"/>
            </a:xfrm>
            <a:prstGeom prst="rect">
              <a:avLst/>
            </a:prstGeom>
          </p:spPr>
        </p:pic>
        <p:sp>
          <p:nvSpPr>
            <p:cNvPr id="32" name="Freeform 31"/>
            <p:cNvSpPr/>
            <p:nvPr/>
          </p:nvSpPr>
          <p:spPr>
            <a:xfrm>
              <a:off x="1425405" y="4839655"/>
              <a:ext cx="6583680" cy="734639"/>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533400">
                <a:lnSpc>
                  <a:spcPct val="90000"/>
                </a:lnSpc>
                <a:spcAft>
                  <a:spcPct val="35000"/>
                </a:spcAft>
              </a:pPr>
              <a:r>
                <a:rPr lang="en-CA" sz="1400" dirty="0">
                  <a:solidFill>
                    <a:schemeClr val="tx1"/>
                  </a:solidFill>
                  <a:latin typeface="Calibri Light" pitchFamily="34" charset="0"/>
                </a:rPr>
                <a:t>The impact of this decision is believed to be a reduction of </a:t>
              </a:r>
              <a:r>
                <a:rPr lang="en-CA" sz="1400">
                  <a:solidFill>
                    <a:schemeClr val="tx1"/>
                  </a:solidFill>
                  <a:latin typeface="Calibri Light" pitchFamily="34" charset="0"/>
                </a:rPr>
                <a:t>about 5% </a:t>
              </a:r>
              <a:r>
                <a:rPr lang="en-CA" sz="1400" dirty="0">
                  <a:solidFill>
                    <a:schemeClr val="tx1"/>
                  </a:solidFill>
                  <a:latin typeface="Calibri Light" pitchFamily="34" charset="0"/>
                </a:rPr>
                <a:t>in Ontario drug spend according to initial estimates.</a:t>
              </a:r>
            </a:p>
          </p:txBody>
        </p:sp>
        <p:pic>
          <p:nvPicPr>
            <p:cNvPr id="33" name="Picture 32" descr="Untitled.png"/>
            <p:cNvPicPr>
              <a:picLocks noChangeAspect="1"/>
            </p:cNvPicPr>
            <p:nvPr/>
          </p:nvPicPr>
          <p:blipFill>
            <a:blip r:embed="rId3"/>
            <a:stretch>
              <a:fillRect/>
            </a:stretch>
          </p:blipFill>
          <p:spPr>
            <a:xfrm>
              <a:off x="1066047" y="4810974"/>
              <a:ext cx="641408" cy="855210"/>
            </a:xfrm>
            <a:prstGeom prst="rect">
              <a:avLst/>
            </a:prstGeom>
          </p:spPr>
        </p:pic>
      </p:grpSp>
      <p:sp>
        <p:nvSpPr>
          <p:cNvPr id="15"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Data</a:t>
            </a:r>
            <a:endParaRPr lang="en-US" sz="1100" i="1" dirty="0">
              <a:solidFill>
                <a:schemeClr val="tx1">
                  <a:lumMod val="65000"/>
                  <a:lumOff val="35000"/>
                </a:schemeClr>
              </a:solidFill>
              <a:latin typeface="Calibri Light" pitchFamily="34" charset="0"/>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36</a:t>
            </a:fld>
            <a:endParaRPr lang="en-US" dirty="0"/>
          </a:p>
        </p:txBody>
      </p:sp>
    </p:spTree>
    <p:extLst>
      <p:ext uri="{BB962C8B-B14F-4D97-AF65-F5344CB8AC3E}">
        <p14:creationId xmlns:p14="http://schemas.microsoft.com/office/powerpoint/2010/main" val="3002724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8815" y="242966"/>
            <a:ext cx="5343356" cy="800100"/>
          </a:xfrm>
          <a:prstGeom prst="rect">
            <a:avLst/>
          </a:prstGeom>
          <a:solidFill>
            <a:srgbClr val="FFFFFF"/>
          </a:solidFill>
        </p:spPr>
        <p:txBody>
          <a:bodyPr vert="horz" lIns="91440" tIns="45720" rIns="91440" bIns="45720" rtlCol="0" anchor="b" anchorCtr="0">
            <a:noAutofit/>
          </a:bodyPr>
          <a:lstStyle/>
          <a:p>
            <a:pPr lvl="0" algn="l" eaLnBrk="1" fontAlgn="auto" hangingPunct="1">
              <a:spcAft>
                <a:spcPts val="0"/>
              </a:spcAft>
              <a:defRPr/>
            </a:pPr>
            <a:r>
              <a:rPr lang="en-CA" sz="1600" dirty="0">
                <a:solidFill>
                  <a:srgbClr val="339966"/>
                </a:solidFill>
                <a:latin typeface="Calibri Light" pitchFamily="34" charset="0"/>
                <a:ea typeface="+mj-ea"/>
                <a:cs typeface="Century Gothic"/>
              </a:rPr>
              <a:t>REVIEW </a:t>
            </a:r>
            <a:r>
              <a:rPr lang="en-CA" sz="1600">
                <a:solidFill>
                  <a:srgbClr val="339966"/>
                </a:solidFill>
                <a:latin typeface="Calibri Light" pitchFamily="34" charset="0"/>
                <a:ea typeface="+mj-ea"/>
                <a:cs typeface="Century Gothic"/>
              </a:rPr>
              <a:t>OF 2017 </a:t>
            </a:r>
            <a:r>
              <a:rPr lang="en-CA" sz="1600" dirty="0">
                <a:solidFill>
                  <a:srgbClr val="339966"/>
                </a:solidFill>
                <a:latin typeface="Calibri Light" pitchFamily="34" charset="0"/>
                <a:ea typeface="+mj-ea"/>
                <a:cs typeface="Century Gothic"/>
              </a:rPr>
              <a:t>HOT </a:t>
            </a:r>
            <a:r>
              <a:rPr lang="en-CA" sz="1600">
                <a:solidFill>
                  <a:srgbClr val="339966"/>
                </a:solidFill>
                <a:latin typeface="Calibri Light" pitchFamily="34" charset="0"/>
                <a:ea typeface="+mj-ea"/>
                <a:cs typeface="Century Gothic"/>
              </a:rPr>
              <a:t>TOPICS</a:t>
            </a:r>
            <a:r>
              <a:rPr lang="en-US" sz="1600">
                <a:solidFill>
                  <a:srgbClr val="339966"/>
                </a:solidFill>
                <a:latin typeface="Calibri Light" pitchFamily="34" charset="0"/>
                <a:ea typeface="+mj-ea"/>
                <a:cs typeface="Century Gothic"/>
              </a:rPr>
              <a:t>: Generic Drug Price Reduction</a:t>
            </a:r>
            <a: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t/>
            </a:r>
            <a:b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br>
            <a:r>
              <a:rPr kumimoji="0" lang="en-US" sz="2800" b="0" i="0" u="none" strike="noStrike" kern="1200" cap="none" spc="0" normalizeH="0" baseline="0" noProof="0">
                <a:ln>
                  <a:noFill/>
                </a:ln>
                <a:solidFill>
                  <a:srgbClr val="339966"/>
                </a:solidFill>
                <a:effectLst/>
                <a:uLnTx/>
                <a:uFillTx/>
                <a:latin typeface="Calibri Light" pitchFamily="34" charset="0"/>
                <a:ea typeface="+mj-ea"/>
                <a:cs typeface="Century Gothic"/>
              </a:rPr>
              <a:t>Generic</a:t>
            </a:r>
            <a:r>
              <a:rPr kumimoji="0" lang="en-US" sz="2800" b="0" i="0" u="none" strike="noStrike" kern="1200" cap="none" spc="0" normalizeH="0" noProof="0">
                <a:ln>
                  <a:noFill/>
                </a:ln>
                <a:solidFill>
                  <a:srgbClr val="339966"/>
                </a:solidFill>
                <a:effectLst/>
                <a:uLnTx/>
                <a:uFillTx/>
                <a:latin typeface="Calibri Light" pitchFamily="34" charset="0"/>
                <a:ea typeface="+mj-ea"/>
                <a:cs typeface="Century Gothic"/>
              </a:rPr>
              <a:t> Drug Price Reduction</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grpSp>
        <p:nvGrpSpPr>
          <p:cNvPr id="34" name="Group 33"/>
          <p:cNvGrpSpPr/>
          <p:nvPr/>
        </p:nvGrpSpPr>
        <p:grpSpPr>
          <a:xfrm>
            <a:off x="268043" y="1238442"/>
            <a:ext cx="8527614" cy="4654359"/>
            <a:chOff x="1063087" y="2035736"/>
            <a:chExt cx="6953396" cy="3630448"/>
          </a:xfrm>
        </p:grpSpPr>
        <p:sp>
          <p:nvSpPr>
            <p:cNvPr id="29" name="Freeform 28"/>
            <p:cNvSpPr/>
            <p:nvPr/>
          </p:nvSpPr>
          <p:spPr>
            <a:xfrm>
              <a:off x="1429297" y="3007223"/>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dirty="0">
                  <a:solidFill>
                    <a:schemeClr val="tx1"/>
                  </a:solidFill>
                  <a:latin typeface="Calibri Light" pitchFamily="34" charset="0"/>
                </a:rPr>
                <a:t>As of April 1, 2018, the prices of nearly 70 commonly prescribed drugs in Canada will be reduced by 25 to 40 percent. This could result in discounts of up to 90 percent off of their brand-name counterparts.</a:t>
              </a:r>
              <a:endParaRPr lang="en-US" sz="1400" dirty="0">
                <a:solidFill>
                  <a:schemeClr val="tx1"/>
                </a:solidFill>
                <a:latin typeface="Calibri Light" pitchFamily="34" charset="0"/>
              </a:endParaRPr>
            </a:p>
          </p:txBody>
        </p:sp>
        <p:sp>
          <p:nvSpPr>
            <p:cNvPr id="30" name="Freeform 29"/>
            <p:cNvSpPr/>
            <p:nvPr/>
          </p:nvSpPr>
          <p:spPr>
            <a:xfrm>
              <a:off x="1432803" y="3927841"/>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a:solidFill>
                    <a:schemeClr val="tx1"/>
                  </a:solidFill>
                  <a:latin typeface="Calibri Light" pitchFamily="34" charset="0"/>
                </a:rPr>
                <a:t>No plan design changes are required for plan sponsors and members to benefit from this new agreement, provided that generic substitution has been adopted.</a:t>
              </a:r>
              <a:endParaRPr lang="en-US" sz="1400" dirty="0">
                <a:solidFill>
                  <a:schemeClr val="tx1"/>
                </a:solidFill>
                <a:latin typeface="Calibri Light" pitchFamily="34" charset="0"/>
              </a:endParaRPr>
            </a:p>
          </p:txBody>
        </p:sp>
        <p:sp>
          <p:nvSpPr>
            <p:cNvPr id="31" name="Freeform 30"/>
            <p:cNvSpPr/>
            <p:nvPr/>
          </p:nvSpPr>
          <p:spPr>
            <a:xfrm>
              <a:off x="1429296" y="2072959"/>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no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533400">
                <a:lnSpc>
                  <a:spcPct val="90000"/>
                </a:lnSpc>
                <a:spcAft>
                  <a:spcPct val="35000"/>
                </a:spcAft>
              </a:pPr>
              <a:r>
                <a:rPr lang="en-CA" sz="1400">
                  <a:solidFill>
                    <a:schemeClr val="tx1"/>
                  </a:solidFill>
                  <a:latin typeface="Calibri Light" pitchFamily="34" charset="0"/>
                </a:rPr>
                <a:t>On January 29, 2018 the pan Canadian Pharmacy Alliance (pCPA) and Canadian Generic Pharmaceutical Association (CGPA) announced a plan to reduce the cost of approximately 70 commonly prescribed generic drugs. </a:t>
              </a:r>
              <a:endParaRPr lang="en-US" sz="1400" dirty="0">
                <a:solidFill>
                  <a:schemeClr val="tx1"/>
                </a:solidFill>
                <a:latin typeface="Calibri Light" pitchFamily="34" charset="0"/>
              </a:endParaRPr>
            </a:p>
          </p:txBody>
        </p:sp>
        <p:pic>
          <p:nvPicPr>
            <p:cNvPr id="24" name="Picture 23" descr="Untitled.png"/>
            <p:cNvPicPr>
              <a:picLocks noChangeAspect="1"/>
            </p:cNvPicPr>
            <p:nvPr/>
          </p:nvPicPr>
          <p:blipFill>
            <a:blip r:embed="rId3"/>
            <a:stretch>
              <a:fillRect/>
            </a:stretch>
          </p:blipFill>
          <p:spPr>
            <a:xfrm>
              <a:off x="1063087" y="2035736"/>
              <a:ext cx="641408" cy="855210"/>
            </a:xfrm>
            <a:prstGeom prst="rect">
              <a:avLst/>
            </a:prstGeom>
          </p:spPr>
        </p:pic>
        <p:pic>
          <p:nvPicPr>
            <p:cNvPr id="26" name="Picture 25" descr="Untitled.png"/>
            <p:cNvPicPr>
              <a:picLocks noChangeAspect="1"/>
            </p:cNvPicPr>
            <p:nvPr/>
          </p:nvPicPr>
          <p:blipFill>
            <a:blip r:embed="rId3"/>
            <a:stretch>
              <a:fillRect/>
            </a:stretch>
          </p:blipFill>
          <p:spPr>
            <a:xfrm>
              <a:off x="1064567" y="2989561"/>
              <a:ext cx="641408" cy="855210"/>
            </a:xfrm>
            <a:prstGeom prst="rect">
              <a:avLst/>
            </a:prstGeom>
          </p:spPr>
        </p:pic>
        <p:pic>
          <p:nvPicPr>
            <p:cNvPr id="27" name="Picture 26" descr="Untitled.png"/>
            <p:cNvPicPr>
              <a:picLocks noChangeAspect="1"/>
            </p:cNvPicPr>
            <p:nvPr/>
          </p:nvPicPr>
          <p:blipFill>
            <a:blip r:embed="rId3"/>
            <a:stretch>
              <a:fillRect/>
            </a:stretch>
          </p:blipFill>
          <p:spPr>
            <a:xfrm>
              <a:off x="1064567" y="3903966"/>
              <a:ext cx="641408" cy="855210"/>
            </a:xfrm>
            <a:prstGeom prst="rect">
              <a:avLst/>
            </a:prstGeom>
          </p:spPr>
        </p:pic>
        <p:sp>
          <p:nvSpPr>
            <p:cNvPr id="32" name="Freeform 31"/>
            <p:cNvSpPr/>
            <p:nvPr/>
          </p:nvSpPr>
          <p:spPr>
            <a:xfrm>
              <a:off x="1425405" y="4839655"/>
              <a:ext cx="6583680" cy="734639"/>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409575">
                <a:spcBef>
                  <a:spcPct val="30000"/>
                </a:spcBef>
                <a:defRPr/>
              </a:pPr>
              <a:r>
                <a:rPr lang="en-CA" sz="1400">
                  <a:solidFill>
                    <a:schemeClr val="tx1"/>
                  </a:solidFill>
                  <a:latin typeface="Calibri Light" pitchFamily="34" charset="0"/>
                </a:rPr>
                <a:t>The impact of this decision is believed to be a reduction of about 3% according to initial estimates. These savings will be passed on to plan sponsors through a provincial legislative factor at their next renewal, effective April 1, 2018 or later.</a:t>
              </a:r>
            </a:p>
          </p:txBody>
        </p:sp>
        <p:pic>
          <p:nvPicPr>
            <p:cNvPr id="33" name="Picture 32" descr="Untitled.png"/>
            <p:cNvPicPr>
              <a:picLocks noChangeAspect="1"/>
            </p:cNvPicPr>
            <p:nvPr/>
          </p:nvPicPr>
          <p:blipFill>
            <a:blip r:embed="rId3"/>
            <a:stretch>
              <a:fillRect/>
            </a:stretch>
          </p:blipFill>
          <p:spPr>
            <a:xfrm>
              <a:off x="1066047" y="4810974"/>
              <a:ext cx="641408" cy="855210"/>
            </a:xfrm>
            <a:prstGeom prst="rect">
              <a:avLst/>
            </a:prstGeom>
          </p:spPr>
        </p:pic>
      </p:grpSp>
      <p:sp>
        <p:nvSpPr>
          <p:cNvPr id="15"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Data</a:t>
            </a:r>
            <a:endParaRPr lang="en-US" sz="1100" i="1" dirty="0">
              <a:solidFill>
                <a:schemeClr val="tx1">
                  <a:lumMod val="65000"/>
                  <a:lumOff val="35000"/>
                </a:schemeClr>
              </a:solidFill>
              <a:latin typeface="Calibri Light" pitchFamily="34" charset="0"/>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37</a:t>
            </a:fld>
            <a:endParaRPr lang="en-US" dirty="0"/>
          </a:p>
        </p:txBody>
      </p:sp>
    </p:spTree>
    <p:extLst>
      <p:ext uri="{BB962C8B-B14F-4D97-AF65-F5344CB8AC3E}">
        <p14:creationId xmlns:p14="http://schemas.microsoft.com/office/powerpoint/2010/main" val="1513232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8815" y="242966"/>
            <a:ext cx="3964499" cy="800100"/>
          </a:xfrm>
          <a:prstGeom prst="rect">
            <a:avLst/>
          </a:prstGeom>
          <a:solidFill>
            <a:srgbClr val="FFFFFF"/>
          </a:solidFill>
        </p:spPr>
        <p:txBody>
          <a:bodyPr vert="horz" lIns="91440" tIns="45720" rIns="91440" bIns="45720" rtlCol="0" anchor="b" anchorCtr="0">
            <a:noAutofit/>
          </a:bodyPr>
          <a:lstStyle/>
          <a:p>
            <a:pPr lvl="0" algn="l" eaLnBrk="1" fontAlgn="auto" hangingPunct="1">
              <a:spcAft>
                <a:spcPts val="0"/>
              </a:spcAft>
              <a:defRPr/>
            </a:pPr>
            <a:r>
              <a:rPr lang="en-CA" sz="1600" dirty="0">
                <a:solidFill>
                  <a:srgbClr val="339966"/>
                </a:solidFill>
                <a:latin typeface="Calibri Light" pitchFamily="34" charset="0"/>
                <a:ea typeface="+mj-ea"/>
                <a:cs typeface="Century Gothic"/>
              </a:rPr>
              <a:t>REVIEW </a:t>
            </a:r>
            <a:r>
              <a:rPr lang="en-CA" sz="1600">
                <a:solidFill>
                  <a:srgbClr val="339966"/>
                </a:solidFill>
                <a:latin typeface="Calibri Light" pitchFamily="34" charset="0"/>
                <a:ea typeface="+mj-ea"/>
                <a:cs typeface="Century Gothic"/>
              </a:rPr>
              <a:t>OF 2017 </a:t>
            </a:r>
            <a:r>
              <a:rPr lang="en-CA" sz="1600" dirty="0">
                <a:solidFill>
                  <a:srgbClr val="339966"/>
                </a:solidFill>
                <a:latin typeface="Calibri Light" pitchFamily="34" charset="0"/>
                <a:ea typeface="+mj-ea"/>
                <a:cs typeface="Century Gothic"/>
              </a:rPr>
              <a:t>HOT </a:t>
            </a:r>
            <a:r>
              <a:rPr lang="en-CA" sz="1600">
                <a:solidFill>
                  <a:srgbClr val="339966"/>
                </a:solidFill>
                <a:latin typeface="Calibri Light" pitchFamily="34" charset="0"/>
                <a:ea typeface="+mj-ea"/>
                <a:cs typeface="Century Gothic"/>
              </a:rPr>
              <a:t>TOPICS</a:t>
            </a:r>
            <a:r>
              <a:rPr lang="en-US" sz="1600">
                <a:solidFill>
                  <a:srgbClr val="339966"/>
                </a:solidFill>
                <a:latin typeface="Calibri Light" pitchFamily="34" charset="0"/>
                <a:ea typeface="+mj-ea"/>
                <a:cs typeface="Century Gothic"/>
              </a:rPr>
              <a:t>: Gene Therapy</a:t>
            </a:r>
            <a: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t/>
            </a:r>
            <a:b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br>
            <a:r>
              <a:rPr kumimoji="0" lang="en-US" sz="2800" b="0" i="0" u="none" strike="noStrike" kern="1200" cap="none" spc="0" normalizeH="0" baseline="0" noProof="0">
                <a:ln>
                  <a:noFill/>
                </a:ln>
                <a:solidFill>
                  <a:srgbClr val="339966"/>
                </a:solidFill>
                <a:effectLst/>
                <a:uLnTx/>
                <a:uFillTx/>
                <a:latin typeface="Calibri Light" pitchFamily="34" charset="0"/>
                <a:ea typeface="+mj-ea"/>
                <a:cs typeface="Century Gothic"/>
              </a:rPr>
              <a:t>Gene</a:t>
            </a:r>
            <a:r>
              <a:rPr kumimoji="0" lang="en-US" sz="2800" b="0" i="0" u="none" strike="noStrike" kern="1200" cap="none" spc="0" normalizeH="0" noProof="0">
                <a:ln>
                  <a:noFill/>
                </a:ln>
                <a:solidFill>
                  <a:srgbClr val="339966"/>
                </a:solidFill>
                <a:effectLst/>
                <a:uLnTx/>
                <a:uFillTx/>
                <a:latin typeface="Calibri Light" pitchFamily="34" charset="0"/>
                <a:ea typeface="+mj-ea"/>
                <a:cs typeface="Century Gothic"/>
              </a:rPr>
              <a:t> Therapy</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grpSp>
        <p:nvGrpSpPr>
          <p:cNvPr id="34" name="Group 33"/>
          <p:cNvGrpSpPr/>
          <p:nvPr/>
        </p:nvGrpSpPr>
        <p:grpSpPr>
          <a:xfrm>
            <a:off x="268043" y="1238442"/>
            <a:ext cx="8527614" cy="4654359"/>
            <a:chOff x="1063087" y="2035736"/>
            <a:chExt cx="6953396" cy="3630448"/>
          </a:xfrm>
        </p:grpSpPr>
        <p:sp>
          <p:nvSpPr>
            <p:cNvPr id="29" name="Freeform 28"/>
            <p:cNvSpPr/>
            <p:nvPr/>
          </p:nvSpPr>
          <p:spPr>
            <a:xfrm>
              <a:off x="1429297" y="3007223"/>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a:solidFill>
                    <a:schemeClr val="tx1"/>
                  </a:solidFill>
                  <a:latin typeface="Calibri Light" pitchFamily="34" charset="0"/>
                </a:rPr>
                <a:t>The U.S. Food and Drug Administration recently approved three gene therapies. Yescarta (US$373,000), Kymriah (US$475,000), and Luxturna (US$425,000 per eye). Health Canada has not yet approved these therapies.</a:t>
              </a:r>
              <a:endParaRPr lang="en-US" sz="1400" dirty="0">
                <a:solidFill>
                  <a:schemeClr val="tx1"/>
                </a:solidFill>
                <a:latin typeface="Calibri Light" pitchFamily="34" charset="0"/>
              </a:endParaRPr>
            </a:p>
          </p:txBody>
        </p:sp>
        <p:sp>
          <p:nvSpPr>
            <p:cNvPr id="30" name="Freeform 29"/>
            <p:cNvSpPr/>
            <p:nvPr/>
          </p:nvSpPr>
          <p:spPr>
            <a:xfrm>
              <a:off x="1432803" y="3927841"/>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dirty="0">
                  <a:solidFill>
                    <a:schemeClr val="tx1"/>
                  </a:solidFill>
                  <a:latin typeface="Calibri Light" pitchFamily="34" charset="0"/>
                </a:rPr>
                <a:t>Another new </a:t>
              </a:r>
              <a:r>
                <a:rPr lang="en-CA" sz="1400">
                  <a:solidFill>
                    <a:schemeClr val="tx1"/>
                  </a:solidFill>
                  <a:latin typeface="Calibri Light" pitchFamily="34" charset="0"/>
                </a:rPr>
                <a:t>gene therapy, </a:t>
              </a:r>
              <a:r>
                <a:rPr lang="en-CA" sz="1400" dirty="0">
                  <a:solidFill>
                    <a:schemeClr val="tx1"/>
                  </a:solidFill>
                  <a:latin typeface="Calibri Light" pitchFamily="34" charset="0"/>
                </a:rPr>
                <a:t>which has not yet been submitted to </a:t>
              </a:r>
              <a:r>
                <a:rPr lang="en-CA" sz="1400">
                  <a:solidFill>
                    <a:schemeClr val="tx1"/>
                  </a:solidFill>
                  <a:latin typeface="Calibri Light" pitchFamily="34" charset="0"/>
                </a:rPr>
                <a:t>Health Canada, </a:t>
              </a:r>
              <a:r>
                <a:rPr lang="en-CA" sz="1400" dirty="0">
                  <a:solidFill>
                    <a:schemeClr val="tx1"/>
                  </a:solidFill>
                  <a:latin typeface="Calibri Light" pitchFamily="34" charset="0"/>
                </a:rPr>
                <a:t>is for </a:t>
              </a:r>
              <a:r>
                <a:rPr lang="en-CA" sz="1400" dirty="0" err="1">
                  <a:solidFill>
                    <a:schemeClr val="tx1"/>
                  </a:solidFill>
                  <a:latin typeface="Calibri Light" pitchFamily="34" charset="0"/>
                </a:rPr>
                <a:t>Voretigene</a:t>
              </a:r>
              <a:r>
                <a:rPr lang="en-CA" sz="1400" dirty="0">
                  <a:solidFill>
                    <a:schemeClr val="tx1"/>
                  </a:solidFill>
                  <a:latin typeface="Calibri Light" pitchFamily="34" charset="0"/>
                </a:rPr>
                <a:t> </a:t>
              </a:r>
              <a:r>
                <a:rPr lang="en-CA" sz="1400" dirty="0" err="1">
                  <a:solidFill>
                    <a:schemeClr val="tx1"/>
                  </a:solidFill>
                  <a:latin typeface="Calibri Light" pitchFamily="34" charset="0"/>
                </a:rPr>
                <a:t>Nerparvovec</a:t>
              </a:r>
              <a:r>
                <a:rPr lang="en-CA" sz="1400" dirty="0">
                  <a:solidFill>
                    <a:schemeClr val="tx1"/>
                  </a:solidFill>
                  <a:latin typeface="Calibri Light" pitchFamily="34" charset="0"/>
                </a:rPr>
                <a:t>. This drug costs $1 million per patient per lifetime, but can cure blindness in patients </a:t>
              </a:r>
              <a:r>
                <a:rPr lang="en-CA" sz="1400">
                  <a:solidFill>
                    <a:schemeClr val="tx1"/>
                  </a:solidFill>
                  <a:latin typeface="Calibri Light" pitchFamily="34" charset="0"/>
                </a:rPr>
                <a:t>with Inherited </a:t>
              </a:r>
              <a:r>
                <a:rPr lang="en-CA" sz="1400" dirty="0">
                  <a:solidFill>
                    <a:schemeClr val="tx1"/>
                  </a:solidFill>
                  <a:latin typeface="Calibri Light" pitchFamily="34" charset="0"/>
                </a:rPr>
                <a:t>Retinal Disease (IRD) caused by mutations in the RPE65 gene.</a:t>
              </a:r>
            </a:p>
          </p:txBody>
        </p:sp>
        <p:sp>
          <p:nvSpPr>
            <p:cNvPr id="31" name="Freeform 30"/>
            <p:cNvSpPr/>
            <p:nvPr/>
          </p:nvSpPr>
          <p:spPr>
            <a:xfrm>
              <a:off x="1429296" y="2072959"/>
              <a:ext cx="6583680" cy="731520"/>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no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lvl="0" algn="l" defTabSz="409575">
                <a:spcBef>
                  <a:spcPct val="30000"/>
                </a:spcBef>
                <a:defRPr/>
              </a:pPr>
              <a:r>
                <a:rPr lang="en-CA" sz="1400" dirty="0">
                  <a:solidFill>
                    <a:schemeClr val="tx1"/>
                  </a:solidFill>
                  <a:latin typeface="Calibri Light" pitchFamily="34" charset="0"/>
                </a:rPr>
                <a:t>Gene therapies are a new class of therapies that treat blood cancers, retinal dystrophy, and other rare diseases. These drugs are one-time treatments, but can cost several hundred thousand dollars per claimant.</a:t>
              </a:r>
            </a:p>
          </p:txBody>
        </p:sp>
        <p:pic>
          <p:nvPicPr>
            <p:cNvPr id="24" name="Picture 23" descr="Untitled.png"/>
            <p:cNvPicPr>
              <a:picLocks noChangeAspect="1"/>
            </p:cNvPicPr>
            <p:nvPr/>
          </p:nvPicPr>
          <p:blipFill>
            <a:blip r:embed="rId3"/>
            <a:stretch>
              <a:fillRect/>
            </a:stretch>
          </p:blipFill>
          <p:spPr>
            <a:xfrm>
              <a:off x="1063087" y="2035736"/>
              <a:ext cx="641408" cy="855210"/>
            </a:xfrm>
            <a:prstGeom prst="rect">
              <a:avLst/>
            </a:prstGeom>
          </p:spPr>
        </p:pic>
        <p:pic>
          <p:nvPicPr>
            <p:cNvPr id="26" name="Picture 25" descr="Untitled.png"/>
            <p:cNvPicPr>
              <a:picLocks noChangeAspect="1"/>
            </p:cNvPicPr>
            <p:nvPr/>
          </p:nvPicPr>
          <p:blipFill>
            <a:blip r:embed="rId3"/>
            <a:stretch>
              <a:fillRect/>
            </a:stretch>
          </p:blipFill>
          <p:spPr>
            <a:xfrm>
              <a:off x="1064567" y="2989561"/>
              <a:ext cx="641408" cy="855210"/>
            </a:xfrm>
            <a:prstGeom prst="rect">
              <a:avLst/>
            </a:prstGeom>
          </p:spPr>
        </p:pic>
        <p:pic>
          <p:nvPicPr>
            <p:cNvPr id="27" name="Picture 26" descr="Untitled.png"/>
            <p:cNvPicPr>
              <a:picLocks noChangeAspect="1"/>
            </p:cNvPicPr>
            <p:nvPr/>
          </p:nvPicPr>
          <p:blipFill>
            <a:blip r:embed="rId3"/>
            <a:stretch>
              <a:fillRect/>
            </a:stretch>
          </p:blipFill>
          <p:spPr>
            <a:xfrm>
              <a:off x="1064567" y="3903966"/>
              <a:ext cx="641408" cy="855210"/>
            </a:xfrm>
            <a:prstGeom prst="rect">
              <a:avLst/>
            </a:prstGeom>
          </p:spPr>
        </p:pic>
        <p:sp>
          <p:nvSpPr>
            <p:cNvPr id="32" name="Freeform 31"/>
            <p:cNvSpPr/>
            <p:nvPr/>
          </p:nvSpPr>
          <p:spPr>
            <a:xfrm>
              <a:off x="1425405" y="4839655"/>
              <a:ext cx="6583680" cy="734639"/>
            </a:xfrm>
            <a:custGeom>
              <a:avLst/>
              <a:gdLst>
                <a:gd name="connsiteX0" fmla="*/ 0 w 5713380"/>
                <a:gd name="connsiteY0" fmla="*/ 0 h 632410"/>
                <a:gd name="connsiteX1" fmla="*/ 5397175 w 5713380"/>
                <a:gd name="connsiteY1" fmla="*/ 0 h 632410"/>
                <a:gd name="connsiteX2" fmla="*/ 5713380 w 5713380"/>
                <a:gd name="connsiteY2" fmla="*/ 316205 h 632410"/>
                <a:gd name="connsiteX3" fmla="*/ 5397175 w 5713380"/>
                <a:gd name="connsiteY3" fmla="*/ 632410 h 632410"/>
                <a:gd name="connsiteX4" fmla="*/ 0 w 5713380"/>
                <a:gd name="connsiteY4" fmla="*/ 632410 h 632410"/>
                <a:gd name="connsiteX5" fmla="*/ 0 w 5713380"/>
                <a:gd name="connsiteY5" fmla="*/ 0 h 6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3380" h="632410">
                  <a:moveTo>
                    <a:pt x="5713380" y="632409"/>
                  </a:moveTo>
                  <a:lnTo>
                    <a:pt x="316205" y="632409"/>
                  </a:lnTo>
                  <a:lnTo>
                    <a:pt x="0" y="316205"/>
                  </a:lnTo>
                  <a:lnTo>
                    <a:pt x="316205" y="1"/>
                  </a:lnTo>
                  <a:lnTo>
                    <a:pt x="5713380" y="1"/>
                  </a:lnTo>
                  <a:lnTo>
                    <a:pt x="5713380" y="632409"/>
                  </a:lnTo>
                  <a:close/>
                </a:path>
              </a:pathLst>
            </a:custGeom>
            <a:solidFill>
              <a:srgbClr val="FFFFFF"/>
            </a:solidFill>
            <a:ln>
              <a:solidFill>
                <a:srgbClr val="1486B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80" tIns="45721" rIns="85345" bIns="45720" numCol="1" spcCol="1270" anchor="ctr" anchorCtr="0">
              <a:noAutofit/>
            </a:bodyPr>
            <a:lstStyle/>
            <a:p>
              <a:pPr algn="l" defTabSz="533400">
                <a:lnSpc>
                  <a:spcPct val="90000"/>
                </a:lnSpc>
                <a:spcAft>
                  <a:spcPct val="35000"/>
                </a:spcAft>
              </a:pPr>
              <a:r>
                <a:rPr lang="en-CA" sz="1400">
                  <a:solidFill>
                    <a:schemeClr val="tx1"/>
                  </a:solidFill>
                  <a:latin typeface="Calibri Light" pitchFamily="34" charset="0"/>
                </a:rPr>
                <a:t>Due to the extremely high cost of these therapies, some payers in the U.S. are considering alternative funding models, including a pay-for-performance scheme, as well as a payment schedule that would span multiple years.</a:t>
              </a:r>
              <a:endParaRPr lang="en-CA" sz="1400" dirty="0">
                <a:solidFill>
                  <a:schemeClr val="tx1"/>
                </a:solidFill>
                <a:latin typeface="Calibri Light" pitchFamily="34" charset="0"/>
              </a:endParaRPr>
            </a:p>
          </p:txBody>
        </p:sp>
        <p:pic>
          <p:nvPicPr>
            <p:cNvPr id="33" name="Picture 32" descr="Untitled.png"/>
            <p:cNvPicPr>
              <a:picLocks noChangeAspect="1"/>
            </p:cNvPicPr>
            <p:nvPr/>
          </p:nvPicPr>
          <p:blipFill>
            <a:blip r:embed="rId3"/>
            <a:stretch>
              <a:fillRect/>
            </a:stretch>
          </p:blipFill>
          <p:spPr>
            <a:xfrm>
              <a:off x="1066047" y="4810974"/>
              <a:ext cx="641408" cy="855210"/>
            </a:xfrm>
            <a:prstGeom prst="rect">
              <a:avLst/>
            </a:prstGeom>
          </p:spPr>
        </p:pic>
      </p:grpSp>
      <p:sp>
        <p:nvSpPr>
          <p:cNvPr id="15"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Data</a:t>
            </a:r>
            <a:endParaRPr lang="en-US" sz="1100" i="1" dirty="0">
              <a:solidFill>
                <a:schemeClr val="tx1">
                  <a:lumMod val="65000"/>
                  <a:lumOff val="35000"/>
                </a:schemeClr>
              </a:solidFill>
              <a:latin typeface="Calibri Light" pitchFamily="34" charset="0"/>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38</a:t>
            </a:fld>
            <a:endParaRPr lang="en-US" dirty="0"/>
          </a:p>
        </p:txBody>
      </p:sp>
    </p:spTree>
    <p:extLst>
      <p:ext uri="{BB962C8B-B14F-4D97-AF65-F5344CB8AC3E}">
        <p14:creationId xmlns:p14="http://schemas.microsoft.com/office/powerpoint/2010/main" val="1005259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5600700" y="1897381"/>
          <a:ext cx="3543301" cy="33147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a:t>
            </a:r>
            <a:r>
              <a:rPr lang="en-CA" sz="1100" i="1" dirty="0" err="1">
                <a:solidFill>
                  <a:schemeClr val="tx1">
                    <a:lumMod val="65000"/>
                    <a:lumOff val="35000"/>
                  </a:schemeClr>
                </a:solidFill>
                <a:latin typeface="Calibri Light" pitchFamily="34" charset="0"/>
              </a:rPr>
              <a:t>Telus</a:t>
            </a:r>
            <a:r>
              <a:rPr lang="en-CA" sz="1100" i="1" dirty="0">
                <a:solidFill>
                  <a:schemeClr val="tx1">
                    <a:lumMod val="65000"/>
                    <a:lumOff val="35000"/>
                  </a:schemeClr>
                </a:solidFill>
                <a:latin typeface="Calibri Light" pitchFamily="34" charset="0"/>
              </a:rPr>
              <a:t> Drug Pipeline Tracker</a:t>
            </a:r>
            <a:endParaRPr lang="en-US" sz="1100" i="1" dirty="0">
              <a:solidFill>
                <a:schemeClr val="tx1">
                  <a:lumMod val="65000"/>
                  <a:lumOff val="35000"/>
                </a:schemeClr>
              </a:solidFill>
              <a:latin typeface="Calibri Light" pitchFamily="34" charset="0"/>
            </a:endParaRPr>
          </a:p>
        </p:txBody>
      </p:sp>
      <p:sp>
        <p:nvSpPr>
          <p:cNvPr id="12" name="Title 1"/>
          <p:cNvSpPr>
            <a:spLocks noGrp="1"/>
          </p:cNvSpPr>
          <p:nvPr>
            <p:ph type="title"/>
          </p:nvPr>
        </p:nvSpPr>
        <p:spPr>
          <a:xfrm>
            <a:off x="418814" y="234088"/>
            <a:ext cx="6008880" cy="800100"/>
          </a:xfrm>
        </p:spPr>
        <p:txBody>
          <a:bodyPr/>
          <a:lstStyle/>
          <a:p>
            <a:r>
              <a:rPr lang="en-US" sz="1600" dirty="0">
                <a:latin typeface="Calibri Light" pitchFamily="34" charset="0"/>
              </a:rPr>
              <a:t>EMERGING DRUG TRENDS: HIGH COST DRUGS</a:t>
            </a:r>
            <a:br>
              <a:rPr lang="en-US" sz="1600" dirty="0">
                <a:latin typeface="Calibri Light" pitchFamily="34" charset="0"/>
              </a:rPr>
            </a:br>
            <a:r>
              <a:rPr lang="en-US" dirty="0">
                <a:latin typeface="Calibri Light" pitchFamily="34" charset="0"/>
              </a:rPr>
              <a:t>New High Cost Drugs </a:t>
            </a:r>
            <a:r>
              <a:rPr lang="en-US">
                <a:latin typeface="Calibri Light" pitchFamily="34" charset="0"/>
              </a:rPr>
              <a:t>– 2018+ Watch List</a:t>
            </a:r>
            <a:endParaRPr lang="en-US" dirty="0">
              <a:latin typeface="Calibri Light"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83589949"/>
              </p:ext>
            </p:extLst>
          </p:nvPr>
        </p:nvGraphicFramePr>
        <p:xfrm>
          <a:off x="184905" y="1139806"/>
          <a:ext cx="8723376" cy="4621456"/>
        </p:xfrm>
        <a:graphic>
          <a:graphicData uri="http://schemas.openxmlformats.org/drawingml/2006/table">
            <a:tbl>
              <a:tblPr/>
              <a:tblGrid>
                <a:gridCol w="1103568">
                  <a:extLst>
                    <a:ext uri="{9D8B030D-6E8A-4147-A177-3AD203B41FA5}">
                      <a16:colId xmlns="" xmlns:a16="http://schemas.microsoft.com/office/drawing/2014/main" val="20000"/>
                    </a:ext>
                  </a:extLst>
                </a:gridCol>
                <a:gridCol w="1842654">
                  <a:extLst>
                    <a:ext uri="{9D8B030D-6E8A-4147-A177-3AD203B41FA5}">
                      <a16:colId xmlns="" xmlns:a16="http://schemas.microsoft.com/office/drawing/2014/main" val="20001"/>
                    </a:ext>
                  </a:extLst>
                </a:gridCol>
                <a:gridCol w="1634837">
                  <a:extLst>
                    <a:ext uri="{9D8B030D-6E8A-4147-A177-3AD203B41FA5}">
                      <a16:colId xmlns="" xmlns:a16="http://schemas.microsoft.com/office/drawing/2014/main" val="20002"/>
                    </a:ext>
                  </a:extLst>
                </a:gridCol>
                <a:gridCol w="1490557">
                  <a:extLst>
                    <a:ext uri="{9D8B030D-6E8A-4147-A177-3AD203B41FA5}">
                      <a16:colId xmlns="" xmlns:a16="http://schemas.microsoft.com/office/drawing/2014/main" val="20003"/>
                    </a:ext>
                  </a:extLst>
                </a:gridCol>
                <a:gridCol w="2651760">
                  <a:extLst>
                    <a:ext uri="{9D8B030D-6E8A-4147-A177-3AD203B41FA5}">
                      <a16:colId xmlns="" xmlns:a16="http://schemas.microsoft.com/office/drawing/2014/main" val="20004"/>
                    </a:ext>
                  </a:extLst>
                </a:gridCol>
              </a:tblGrid>
              <a:tr h="514173">
                <a:tc>
                  <a:txBody>
                    <a:bodyPr/>
                    <a:lstStyle/>
                    <a:p>
                      <a:pPr algn="ctr" fontAlgn="ctr"/>
                      <a:r>
                        <a:rPr lang="en-US" sz="1600" b="0" i="0" u="none" strike="noStrike" dirty="0">
                          <a:solidFill>
                            <a:srgbClr val="FFFFFF"/>
                          </a:solidFill>
                          <a:latin typeface="Calibri Light" pitchFamily="34" charset="0"/>
                        </a:rPr>
                        <a:t>Drug Name</a:t>
                      </a:r>
                    </a:p>
                  </a:txBody>
                  <a:tcPr marL="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Disease / Condition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Expected Date of Approval </a:t>
                      </a:r>
                      <a:br>
                        <a:rPr lang="en-US" sz="1600" b="0" i="0" u="none" strike="noStrike" dirty="0">
                          <a:solidFill>
                            <a:srgbClr val="FFFFFF"/>
                          </a:solidFill>
                          <a:latin typeface="Calibri Light" pitchFamily="34" charset="0"/>
                        </a:rPr>
                      </a:br>
                      <a:r>
                        <a:rPr lang="en-US" sz="1600" b="0" i="0" u="none" strike="noStrike" dirty="0">
                          <a:solidFill>
                            <a:srgbClr val="FFFFFF"/>
                          </a:solidFill>
                          <a:latin typeface="Calibri Light" pitchFamily="34" charset="0"/>
                        </a:rPr>
                        <a:t>in</a:t>
                      </a:r>
                      <a:r>
                        <a:rPr lang="en-US" sz="1600" b="0" i="0" u="none" strike="noStrike" baseline="0" dirty="0">
                          <a:solidFill>
                            <a:srgbClr val="FFFFFF"/>
                          </a:solidFill>
                          <a:latin typeface="Calibri Light" pitchFamily="34" charset="0"/>
                        </a:rPr>
                        <a:t> </a:t>
                      </a:r>
                      <a:r>
                        <a:rPr lang="en-US" sz="1600" b="0" i="0" u="none" strike="noStrike" dirty="0">
                          <a:solidFill>
                            <a:srgbClr val="FFFFFF"/>
                          </a:solidFill>
                          <a:latin typeface="Calibri Light" pitchFamily="34" charset="0"/>
                        </a:rPr>
                        <a:t>Canada*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rgbClr val="FFFFFF"/>
                          </a:solidFill>
                          <a:latin typeface="Calibri Light" pitchFamily="34" charset="0"/>
                        </a:rPr>
                        <a:t>Estimated Cost*</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rgbClr val="FFFFFF"/>
                          </a:solidFill>
                          <a:latin typeface="Calibri Light" pitchFamily="34" charset="0"/>
                        </a:rPr>
                        <a:t>Notes</a:t>
                      </a:r>
                      <a:endParaRPr lang="en-US" sz="1600" b="0" i="0" u="none" strike="noStrike" dirty="0">
                        <a:solidFill>
                          <a:srgbClr val="FFFFFF"/>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1116256">
                <a:tc>
                  <a:txBody>
                    <a:bodyPr/>
                    <a:lstStyle/>
                    <a:p>
                      <a:pPr algn="ctr" fontAlgn="ctr"/>
                      <a:r>
                        <a:rPr lang="en-CA" sz="1400" b="0" i="0" u="none" strike="noStrike">
                          <a:solidFill>
                            <a:srgbClr val="FFFFFF"/>
                          </a:solidFill>
                          <a:latin typeface="Calibri Light" pitchFamily="34" charset="0"/>
                        </a:rPr>
                        <a:t>Eteplirsen</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400" b="0" i="0" u="none" strike="noStrike" dirty="0" err="1">
                          <a:solidFill>
                            <a:schemeClr val="tx1"/>
                          </a:solidFill>
                          <a:latin typeface="Calibri Light" pitchFamily="34" charset="0"/>
                        </a:rPr>
                        <a:t>Duchenne</a:t>
                      </a:r>
                      <a:r>
                        <a:rPr lang="en-CA" sz="1400" b="0" i="0" u="none" strike="noStrike" dirty="0">
                          <a:solidFill>
                            <a:schemeClr val="tx1"/>
                          </a:solidFill>
                          <a:latin typeface="Calibri Light" pitchFamily="34" charset="0"/>
                        </a:rPr>
                        <a:t> muscular</a:t>
                      </a:r>
                      <a:r>
                        <a:rPr lang="en-CA" sz="1400" b="0" i="0" u="none" strike="noStrike" baseline="0" dirty="0">
                          <a:solidFill>
                            <a:schemeClr val="tx1"/>
                          </a:solidFill>
                          <a:latin typeface="Calibri Light" pitchFamily="34" charset="0"/>
                        </a:rPr>
                        <a:t> dystrophy</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indent="0" algn="ctr" fontAlgn="ctr">
                        <a:buFont typeface="Arial" panose="020B0604020202020204" pitchFamily="34" charset="0"/>
                        <a:buNone/>
                      </a:pPr>
                      <a:r>
                        <a:rPr lang="en-CA" sz="1400" b="0" i="0" u="none" strike="noStrike">
                          <a:solidFill>
                            <a:schemeClr val="tx1"/>
                          </a:solidFill>
                          <a:latin typeface="Calibri Light" pitchFamily="34" charset="0"/>
                        </a:rPr>
                        <a:t>Unknown. Not yet submitted to Health Canada for review</a:t>
                      </a:r>
                      <a:endParaRPr lang="en-CA"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$300,000</a:t>
                      </a:r>
                      <a:r>
                        <a:rPr lang="en-CA" sz="1400" b="0" i="0" u="none" strike="noStrike" baseline="0" dirty="0">
                          <a:solidFill>
                            <a:schemeClr val="tx1"/>
                          </a:solidFill>
                          <a:latin typeface="Calibri Light" pitchFamily="34" charset="0"/>
                        </a:rPr>
                        <a:t> or more, in line with other orphan disease drugs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indent="0" algn="ctr" fontAlgn="ctr">
                        <a:buFont typeface="Arial" pitchFamily="34" charset="0"/>
                        <a:buNone/>
                        <a:tabLst/>
                      </a:pPr>
                      <a:r>
                        <a:rPr lang="en-CA" sz="1400" b="0" i="0" u="none" strike="noStrike">
                          <a:solidFill>
                            <a:schemeClr val="tx1"/>
                          </a:solidFill>
                          <a:latin typeface="Calibri Light" pitchFamily="34" charset="0"/>
                        </a:rPr>
                        <a:t>There are no current therapies for this condition. It</a:t>
                      </a:r>
                      <a:r>
                        <a:rPr lang="en-CA" sz="1400" b="0" i="0" u="none" strike="noStrike" baseline="0">
                          <a:solidFill>
                            <a:schemeClr val="tx1"/>
                          </a:solidFill>
                          <a:latin typeface="Calibri Light" pitchFamily="34" charset="0"/>
                        </a:rPr>
                        <a:t> is likely that this drug will be hospital administered. Large impact if not hospital administered</a:t>
                      </a:r>
                      <a:endParaRPr lang="en-US" sz="1400" b="0" i="0" u="none" strike="noStrike" dirty="0">
                        <a:solidFill>
                          <a:schemeClr val="tx1"/>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816267">
                <a:tc>
                  <a:txBody>
                    <a:bodyPr/>
                    <a:lstStyle/>
                    <a:p>
                      <a:pPr algn="ctr" fontAlgn="ctr"/>
                      <a:r>
                        <a:rPr lang="en-CA" sz="1400" b="0" i="0" u="none" strike="noStrike">
                          <a:solidFill>
                            <a:srgbClr val="FFFFFF"/>
                          </a:solidFill>
                          <a:latin typeface="Calibri Light" pitchFamily="34" charset="0"/>
                        </a:rPr>
                        <a:t>Voretigene Neparvovec</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400" b="0" i="0" u="none" strike="noStrike">
                          <a:solidFill>
                            <a:schemeClr val="tx1"/>
                          </a:solidFill>
                          <a:latin typeface="Calibri Light" pitchFamily="34" charset="0"/>
                        </a:rPr>
                        <a:t>Inherited Retinal Disease (IRD) caused by mutations in the RPE65 gene.</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2018 - 2019</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$1,000,000 per patient per lifetime (one time treatment)</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indent="0" algn="ctr" fontAlgn="ctr">
                        <a:buFont typeface="Arial" pitchFamily="34" charset="0"/>
                        <a:buNone/>
                      </a:pPr>
                      <a:r>
                        <a:rPr lang="en-CA" sz="1400" b="0" i="0" u="none" strike="noStrike">
                          <a:solidFill>
                            <a:schemeClr val="tx1"/>
                          </a:solidFill>
                          <a:latin typeface="Calibri Light" pitchFamily="34" charset="0"/>
                        </a:rPr>
                        <a:t>Expected to be hospital</a:t>
                      </a:r>
                      <a:r>
                        <a:rPr lang="en-CA" sz="1400" b="0" i="0" u="none" strike="noStrike" baseline="0">
                          <a:solidFill>
                            <a:schemeClr val="tx1"/>
                          </a:solidFill>
                          <a:latin typeface="Calibri Light" pitchFamily="34" charset="0"/>
                        </a:rPr>
                        <a:t> administered. Large impact if not hospital administered</a:t>
                      </a:r>
                      <a:endParaRPr lang="en-CA" sz="1400" b="0" i="0" u="none" strike="noStrike" dirty="0">
                        <a:solidFill>
                          <a:schemeClr val="tx1"/>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2"/>
                  </a:ext>
                </a:extLst>
              </a:tr>
              <a:tr h="1020334">
                <a:tc>
                  <a:txBody>
                    <a:bodyPr/>
                    <a:lstStyle/>
                    <a:p>
                      <a:pPr algn="ctr" fontAlgn="ctr"/>
                      <a:r>
                        <a:rPr lang="en-CA" sz="1400" b="0" i="0" u="none" strike="noStrike">
                          <a:solidFill>
                            <a:srgbClr val="FFFFFF"/>
                          </a:solidFill>
                          <a:latin typeface="Calibri Light" pitchFamily="34" charset="0"/>
                        </a:rPr>
                        <a:t>ALXN1210</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a:solidFill>
                            <a:schemeClr val="tx1"/>
                          </a:solidFill>
                          <a:latin typeface="Calibri Light" pitchFamily="34" charset="0"/>
                          <a:ea typeface="+mn-ea"/>
                          <a:cs typeface="+mn-cs"/>
                        </a:rPr>
                        <a:t>Paroxysmal Nocturnal Hemoglobinuria (PNH)</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400" b="0" i="0" u="none" strike="noStrike" kern="1200">
                          <a:solidFill>
                            <a:schemeClr val="tx1"/>
                          </a:solidFill>
                          <a:latin typeface="Calibri Light" pitchFamily="34" charset="0"/>
                          <a:ea typeface="+mn-ea"/>
                          <a:cs typeface="+mn-cs"/>
                        </a:rPr>
                        <a:t>2019 or later</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$350,000</a:t>
                      </a:r>
                      <a:r>
                        <a:rPr lang="en-CA" sz="1400" b="0" i="0" u="none" strike="noStrike" kern="1200" baseline="0" dirty="0">
                          <a:solidFill>
                            <a:schemeClr val="tx1"/>
                          </a:solidFill>
                          <a:latin typeface="Calibri Light" pitchFamily="34" charset="0"/>
                          <a:ea typeface="+mn-ea"/>
                          <a:cs typeface="+mn-cs"/>
                        </a:rPr>
                        <a:t> to $500,000 annually</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indent="0" algn="ctr" fontAlgn="ctr">
                        <a:buFont typeface="Arial" pitchFamily="34" charset="0"/>
                        <a:buNone/>
                      </a:pPr>
                      <a:r>
                        <a:rPr lang="en-CA" sz="1400" b="0" i="0" u="none" strike="noStrike" baseline="0" dirty="0" err="1">
                          <a:solidFill>
                            <a:schemeClr val="tx1"/>
                          </a:solidFill>
                          <a:latin typeface="Calibri Light" pitchFamily="34" charset="0"/>
                        </a:rPr>
                        <a:t>Soliris</a:t>
                      </a:r>
                      <a:r>
                        <a:rPr lang="en-CA" sz="1400" b="0" i="0" u="none" strike="noStrike" baseline="0" dirty="0">
                          <a:solidFill>
                            <a:schemeClr val="tx1"/>
                          </a:solidFill>
                          <a:latin typeface="Calibri Light" pitchFamily="34" charset="0"/>
                        </a:rPr>
                        <a:t> is no longer patented in Canada. ALXN1210 is similar to </a:t>
                      </a:r>
                      <a:r>
                        <a:rPr lang="en-CA" sz="1400" b="0" i="0" u="none" strike="noStrike" baseline="0" dirty="0" err="1">
                          <a:solidFill>
                            <a:schemeClr val="tx1"/>
                          </a:solidFill>
                          <a:latin typeface="Calibri Light" pitchFamily="34" charset="0"/>
                        </a:rPr>
                        <a:t>Soliris</a:t>
                      </a:r>
                      <a:r>
                        <a:rPr lang="en-CA" sz="1400" b="0" i="0" u="none" strike="noStrike" baseline="0" dirty="0">
                          <a:solidFill>
                            <a:schemeClr val="tx1"/>
                          </a:solidFill>
                          <a:latin typeface="Calibri Light" pitchFamily="34" charset="0"/>
                        </a:rPr>
                        <a:t>, and may provide protection to the manufacturer from future </a:t>
                      </a:r>
                      <a:r>
                        <a:rPr lang="en-CA" sz="1400" b="0" i="0" u="none" strike="noStrike" baseline="0" dirty="0" err="1">
                          <a:solidFill>
                            <a:schemeClr val="tx1"/>
                          </a:solidFill>
                          <a:latin typeface="Calibri Light" pitchFamily="34" charset="0"/>
                        </a:rPr>
                        <a:t>biosimilar</a:t>
                      </a:r>
                      <a:r>
                        <a:rPr lang="en-CA" sz="1400" b="0" i="0" u="none" strike="noStrike" baseline="0" dirty="0">
                          <a:solidFill>
                            <a:schemeClr val="tx1"/>
                          </a:solidFill>
                          <a:latin typeface="Calibri Light" pitchFamily="34" charset="0"/>
                        </a:rPr>
                        <a:t> activity.</a:t>
                      </a:r>
                      <a:endParaRPr lang="en-CA" sz="1400" b="0" i="0" u="none" strike="noStrike" dirty="0">
                        <a:solidFill>
                          <a:schemeClr val="tx1"/>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590573">
                <a:tc>
                  <a:txBody>
                    <a:bodyPr/>
                    <a:lstStyle/>
                    <a:p>
                      <a:pPr algn="ctr" fontAlgn="ctr"/>
                      <a:r>
                        <a:rPr lang="en-CA" sz="1400" b="0" i="0" u="none" strike="noStrike">
                          <a:solidFill>
                            <a:srgbClr val="FFFFFF"/>
                          </a:solidFill>
                          <a:latin typeface="Calibri Light" pitchFamily="34" charset="0"/>
                        </a:rPr>
                        <a:t>TEV-48125 / Erenumab</a:t>
                      </a:r>
                      <a:endParaRPr lang="en-US" sz="14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400" b="0" i="0" u="none" strike="noStrike">
                          <a:solidFill>
                            <a:schemeClr val="tx1"/>
                          </a:solidFill>
                          <a:latin typeface="Calibri Light" pitchFamily="34" charset="0"/>
                        </a:rPr>
                        <a:t>Migraine (chronic and episodic)</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a:solidFill>
                            <a:schemeClr val="tx1"/>
                          </a:solidFill>
                          <a:latin typeface="Calibri Light" pitchFamily="34" charset="0"/>
                        </a:rPr>
                        <a:t>Q3 2018</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Unknown. Could be approx. $9,000 per year based on similar</a:t>
                      </a:r>
                      <a:r>
                        <a:rPr lang="en-CA" sz="1400" b="0" i="0" u="none" strike="noStrike" baseline="0" dirty="0">
                          <a:solidFill>
                            <a:schemeClr val="tx1"/>
                          </a:solidFill>
                          <a:latin typeface="Calibri Light" pitchFamily="34" charset="0"/>
                        </a:rPr>
                        <a:t> drugs</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indent="0" algn="ctr" fontAlgn="ctr">
                        <a:buFont typeface="Arial" pitchFamily="34" charset="0"/>
                        <a:buNone/>
                      </a:pPr>
                      <a:r>
                        <a:rPr lang="en-CA" sz="1400" b="0" i="0" u="none" strike="noStrike" baseline="0" dirty="0">
                          <a:solidFill>
                            <a:schemeClr val="tx1"/>
                          </a:solidFill>
                          <a:latin typeface="Calibri Light" pitchFamily="34" charset="0"/>
                        </a:rPr>
                        <a:t>Likely reserved for chronic migraine patients (15 or more headache days per month)</a:t>
                      </a:r>
                    </a:p>
                  </a:txBody>
                  <a:tcPr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4"/>
                  </a:ext>
                </a:extLst>
              </a:tr>
            </a:tbl>
          </a:graphicData>
        </a:graphic>
      </p:graphicFrame>
      <p:sp>
        <p:nvSpPr>
          <p:cNvPr id="8" name="Text Box 5"/>
          <p:cNvSpPr txBox="1">
            <a:spLocks noChangeArrowheads="1"/>
          </p:cNvSpPr>
          <p:nvPr/>
        </p:nvSpPr>
        <p:spPr bwMode="auto">
          <a:xfrm>
            <a:off x="0" y="5832132"/>
            <a:ext cx="78526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ts val="0"/>
              </a:spcBef>
            </a:pPr>
            <a:r>
              <a:rPr lang="en-CA" i="1" dirty="0">
                <a:solidFill>
                  <a:schemeClr val="tx1">
                    <a:lumMod val="65000"/>
                    <a:lumOff val="35000"/>
                  </a:schemeClr>
                </a:solidFill>
                <a:latin typeface="Calibri Light" pitchFamily="34" charset="0"/>
              </a:rPr>
              <a:t>* Expectations and estimates are based on information known in early 2018 and may change.</a:t>
            </a:r>
          </a:p>
        </p:txBody>
      </p:sp>
      <p:sp>
        <p:nvSpPr>
          <p:cNvPr id="2" name="Slide Number Placeholder 1"/>
          <p:cNvSpPr>
            <a:spLocks noGrp="1"/>
          </p:cNvSpPr>
          <p:nvPr>
            <p:ph type="sldNum" sz="quarter" idx="4"/>
          </p:nvPr>
        </p:nvSpPr>
        <p:spPr/>
        <p:txBody>
          <a:bodyPr/>
          <a:lstStyle/>
          <a:p>
            <a:fld id="{FA84A37A-AFC2-4A01-80A1-FC20F2C0D5BB}" type="slidenum">
              <a:rPr lang="en-US" smtClean="0"/>
              <a:pPr/>
              <a:t>39</a:t>
            </a:fld>
            <a:endParaRPr lang="en-US" dirty="0"/>
          </a:p>
        </p:txBody>
      </p:sp>
    </p:spTree>
    <p:extLst>
      <p:ext uri="{BB962C8B-B14F-4D97-AF65-F5344CB8AC3E}">
        <p14:creationId xmlns:p14="http://schemas.microsoft.com/office/powerpoint/2010/main" val="115204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88" y="410538"/>
            <a:ext cx="1958425" cy="550196"/>
          </a:xfrm>
        </p:spPr>
        <p:txBody>
          <a:bodyPr/>
          <a:lstStyle/>
          <a:p>
            <a:r>
              <a:rPr lang="en-CA">
                <a:latin typeface="Calibri Light" pitchFamily="34" charset="0"/>
              </a:rPr>
              <a:t>Terminology</a:t>
            </a:r>
            <a:endParaRPr lang="en-US" dirty="0">
              <a:latin typeface="Calibri Light" pitchFamily="34" charset="0"/>
            </a:endParaRPr>
          </a:p>
        </p:txBody>
      </p:sp>
      <p:sp>
        <p:nvSpPr>
          <p:cNvPr id="6" name="Content Placeholder 6"/>
          <p:cNvSpPr>
            <a:spLocks noGrp="1"/>
          </p:cNvSpPr>
          <p:nvPr>
            <p:ph idx="1"/>
          </p:nvPr>
        </p:nvSpPr>
        <p:spPr>
          <a:xfrm>
            <a:off x="427588" y="1113135"/>
            <a:ext cx="8245357" cy="5204539"/>
          </a:xfrm>
        </p:spPr>
        <p:txBody>
          <a:bodyPr numCol="1">
            <a:noAutofit/>
          </a:bodyPr>
          <a:lstStyle/>
          <a:p>
            <a:pPr marL="274320">
              <a:lnSpc>
                <a:spcPct val="110000"/>
              </a:lnSpc>
              <a:spcBef>
                <a:spcPts val="1200"/>
              </a:spcBef>
              <a:buClr>
                <a:srgbClr val="339966"/>
              </a:buClr>
            </a:pPr>
            <a:r>
              <a:rPr lang="en-CA" sz="1500" b="1" dirty="0">
                <a:solidFill>
                  <a:schemeClr val="tx1"/>
                </a:solidFill>
                <a:latin typeface="Calibri Light" pitchFamily="34" charset="0"/>
              </a:rPr>
              <a:t>Utilization</a:t>
            </a:r>
            <a:r>
              <a:rPr lang="en-CA" sz="1500" dirty="0">
                <a:solidFill>
                  <a:schemeClr val="tx1"/>
                </a:solidFill>
                <a:latin typeface="Calibri Light" pitchFamily="34" charset="0"/>
              </a:rPr>
              <a:t>: percentage of enrolled plan members with at least one claim of the indicated type.</a:t>
            </a:r>
          </a:p>
          <a:p>
            <a:pPr marL="274320">
              <a:lnSpc>
                <a:spcPct val="110000"/>
              </a:lnSpc>
              <a:spcBef>
                <a:spcPts val="1200"/>
              </a:spcBef>
              <a:buClr>
                <a:srgbClr val="339966"/>
              </a:buClr>
            </a:pPr>
            <a:r>
              <a:rPr lang="en-CA" sz="1500" b="1" dirty="0">
                <a:solidFill>
                  <a:schemeClr val="tx1"/>
                </a:solidFill>
                <a:latin typeface="Calibri Light" pitchFamily="34" charset="0"/>
              </a:rPr>
              <a:t>Covered</a:t>
            </a:r>
            <a:r>
              <a:rPr lang="en-CA" sz="1500" dirty="0">
                <a:solidFill>
                  <a:schemeClr val="tx1"/>
                </a:solidFill>
                <a:latin typeface="Calibri Light" pitchFamily="34" charset="0"/>
              </a:rPr>
              <a:t> </a:t>
            </a:r>
            <a:r>
              <a:rPr lang="en-CA" sz="1500" b="1" dirty="0">
                <a:solidFill>
                  <a:schemeClr val="tx1"/>
                </a:solidFill>
                <a:latin typeface="Calibri Light" pitchFamily="34" charset="0"/>
              </a:rPr>
              <a:t>amount</a:t>
            </a:r>
            <a:r>
              <a:rPr lang="en-CA" sz="1500" dirty="0">
                <a:solidFill>
                  <a:schemeClr val="tx1"/>
                </a:solidFill>
                <a:latin typeface="Calibri Light" pitchFamily="34" charset="0"/>
              </a:rPr>
              <a:t>: The covered amount represents the eligible drug cost submitted to the plan – it is clawed back for plan coverage eligibility but it does not reflect the reduction for coinsurance, deductibles or other plan design cost containment features. Also known as the eligible amount.</a:t>
            </a:r>
          </a:p>
          <a:p>
            <a:pPr marL="274320">
              <a:lnSpc>
                <a:spcPct val="110000"/>
              </a:lnSpc>
              <a:spcBef>
                <a:spcPts val="1200"/>
              </a:spcBef>
              <a:buClr>
                <a:srgbClr val="339966"/>
              </a:buClr>
            </a:pPr>
            <a:r>
              <a:rPr lang="en-CA" sz="1500" b="1" dirty="0">
                <a:solidFill>
                  <a:schemeClr val="tx1"/>
                </a:solidFill>
                <a:latin typeface="Calibri Light" pitchFamily="34" charset="0"/>
              </a:rPr>
              <a:t>Paid</a:t>
            </a:r>
            <a:r>
              <a:rPr lang="en-CA" sz="1500" dirty="0">
                <a:solidFill>
                  <a:schemeClr val="tx1"/>
                </a:solidFill>
                <a:latin typeface="Calibri Light" pitchFamily="34" charset="0"/>
              </a:rPr>
              <a:t> </a:t>
            </a:r>
            <a:r>
              <a:rPr lang="en-CA" sz="1500" b="1" dirty="0">
                <a:solidFill>
                  <a:schemeClr val="tx1"/>
                </a:solidFill>
                <a:latin typeface="Calibri Light" pitchFamily="34" charset="0"/>
              </a:rPr>
              <a:t>amount</a:t>
            </a:r>
            <a:r>
              <a:rPr lang="en-CA" sz="1500" dirty="0">
                <a:solidFill>
                  <a:schemeClr val="tx1"/>
                </a:solidFill>
                <a:latin typeface="Calibri Light" pitchFamily="34" charset="0"/>
              </a:rPr>
              <a:t>: The true reflection of plan expenditures, which includes the impact of plan design cost containment features such as coinsurance and deductibles.</a:t>
            </a:r>
          </a:p>
          <a:p>
            <a:pPr marL="274320">
              <a:lnSpc>
                <a:spcPct val="110000"/>
              </a:lnSpc>
              <a:spcBef>
                <a:spcPts val="1200"/>
              </a:spcBef>
              <a:buClr>
                <a:srgbClr val="339966"/>
              </a:buClr>
            </a:pPr>
            <a:r>
              <a:rPr lang="en-CA" sz="1500" b="1" dirty="0">
                <a:solidFill>
                  <a:schemeClr val="tx1"/>
                </a:solidFill>
                <a:latin typeface="Calibri Light" pitchFamily="34" charset="0"/>
              </a:rPr>
              <a:t>A/M/S</a:t>
            </a:r>
            <a:r>
              <a:rPr lang="en-CA" sz="1500" dirty="0">
                <a:solidFill>
                  <a:schemeClr val="tx1"/>
                </a:solidFill>
                <a:latin typeface="Calibri Light" pitchFamily="34" charset="0"/>
              </a:rPr>
              <a:t>: drugs may be classified as acute (A), maintenance (M) or specialty drugs (S). Acute drugs are typically one time or short term use. Maintenance drugs are for treating chronic, long-term conditions. Specialty drugs are for treating rare diseases and conditions, and are typically more complex and far more expensive.</a:t>
            </a:r>
          </a:p>
          <a:p>
            <a:pPr marL="274320">
              <a:lnSpc>
                <a:spcPct val="110000"/>
              </a:lnSpc>
              <a:spcBef>
                <a:spcPts val="1200"/>
              </a:spcBef>
              <a:buClr>
                <a:srgbClr val="339966"/>
              </a:buClr>
            </a:pPr>
            <a:r>
              <a:rPr lang="en-CA" sz="1500" b="1" dirty="0">
                <a:solidFill>
                  <a:schemeClr val="tx1"/>
                </a:solidFill>
                <a:latin typeface="Calibri Light" pitchFamily="34" charset="0"/>
              </a:rPr>
              <a:t>Biologics</a:t>
            </a:r>
            <a:r>
              <a:rPr lang="en-CA" sz="1500" dirty="0">
                <a:solidFill>
                  <a:schemeClr val="tx1"/>
                </a:solidFill>
                <a:latin typeface="Calibri Light" pitchFamily="34" charset="0"/>
              </a:rPr>
              <a:t>: high-cost drugs made from organic sources, like DNA from organisms or cells.  These types of drugs are typically prescribed to treat serious illness like rheumatoid arthritis and are administered by injection or intravenous infusion.</a:t>
            </a:r>
          </a:p>
          <a:p>
            <a:pPr marL="274320">
              <a:lnSpc>
                <a:spcPct val="110000"/>
              </a:lnSpc>
              <a:spcBef>
                <a:spcPts val="1200"/>
              </a:spcBef>
              <a:buClr>
                <a:srgbClr val="339966"/>
              </a:buClr>
            </a:pPr>
            <a:r>
              <a:rPr lang="en-CA" sz="1500" b="1" dirty="0" err="1">
                <a:solidFill>
                  <a:schemeClr val="tx1"/>
                </a:solidFill>
                <a:latin typeface="Calibri Light" pitchFamily="34" charset="0"/>
              </a:rPr>
              <a:t>Biosimilars</a:t>
            </a:r>
            <a:r>
              <a:rPr lang="en-CA" sz="1500" dirty="0">
                <a:solidFill>
                  <a:schemeClr val="tx1"/>
                </a:solidFill>
                <a:latin typeface="Calibri Light" pitchFamily="34" charset="0"/>
              </a:rPr>
              <a:t>: biologic drugs that are similar to their brand-name biologic counterpart and have proven clinical efficacy and safety standards.  </a:t>
            </a:r>
            <a:r>
              <a:rPr lang="en-CA" sz="1500" dirty="0" err="1">
                <a:solidFill>
                  <a:schemeClr val="tx1"/>
                </a:solidFill>
                <a:latin typeface="Calibri Light" pitchFamily="34" charset="0"/>
              </a:rPr>
              <a:t>Biosimilars</a:t>
            </a:r>
            <a:r>
              <a:rPr lang="en-CA" sz="1500" dirty="0">
                <a:solidFill>
                  <a:schemeClr val="tx1"/>
                </a:solidFill>
                <a:latin typeface="Calibri Light" pitchFamily="34" charset="0"/>
              </a:rPr>
              <a:t> enter the market after the patent expires on the brand-name biologic.  They’re not considered bioequivalent (identical) to their brand-name biologic as the complex chemical characteristics of a biologic are difficult to duplicate. </a:t>
            </a:r>
          </a:p>
        </p:txBody>
      </p:sp>
      <p:sp>
        <p:nvSpPr>
          <p:cNvPr id="3" name="Slide Number Placeholder 2"/>
          <p:cNvSpPr>
            <a:spLocks noGrp="1"/>
          </p:cNvSpPr>
          <p:nvPr>
            <p:ph type="sldNum" sz="quarter" idx="4"/>
          </p:nvPr>
        </p:nvSpPr>
        <p:spPr/>
        <p:txBody>
          <a:bodyPr/>
          <a:lstStyle/>
          <a:p>
            <a:fld id="{FA84A37A-AFC2-4A01-80A1-FC20F2C0D5BB}" type="slidenum">
              <a:rPr lang="en-US" smtClean="0"/>
              <a:pPr/>
              <a:t>4</a:t>
            </a:fld>
            <a:endParaRPr lang="en-US" dirty="0"/>
          </a:p>
        </p:txBody>
      </p:sp>
    </p:spTree>
    <p:extLst>
      <p:ext uri="{BB962C8B-B14F-4D97-AF65-F5344CB8AC3E}">
        <p14:creationId xmlns:p14="http://schemas.microsoft.com/office/powerpoint/2010/main" val="3545573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14" y="234088"/>
            <a:ext cx="5238067" cy="800100"/>
          </a:xfrm>
        </p:spPr>
        <p:txBody>
          <a:bodyPr/>
          <a:lstStyle/>
          <a:p>
            <a:r>
              <a:rPr lang="en-US" sz="1600" dirty="0">
                <a:latin typeface="Calibri Light" pitchFamily="34" charset="0"/>
              </a:rPr>
              <a:t>EMERGING DRUG TRENDS:  BIOSIMILARS</a:t>
            </a:r>
            <a:br>
              <a:rPr lang="en-US" sz="1600" dirty="0">
                <a:latin typeface="Calibri Light" pitchFamily="34" charset="0"/>
              </a:rPr>
            </a:br>
            <a:r>
              <a:rPr lang="en-US" dirty="0">
                <a:latin typeface="Calibri Light" pitchFamily="34" charset="0"/>
              </a:rPr>
              <a:t>New </a:t>
            </a:r>
            <a:r>
              <a:rPr lang="en-US" dirty="0" err="1">
                <a:latin typeface="Calibri Light" pitchFamily="34" charset="0"/>
              </a:rPr>
              <a:t>Biosimilars</a:t>
            </a:r>
            <a:r>
              <a:rPr lang="en-US" dirty="0">
                <a:latin typeface="Calibri Light" pitchFamily="34" charset="0"/>
              </a:rPr>
              <a:t> </a:t>
            </a:r>
            <a:r>
              <a:rPr lang="en-US">
                <a:latin typeface="Calibri Light" pitchFamily="34" charset="0"/>
              </a:rPr>
              <a:t>– 2018+ </a:t>
            </a:r>
            <a:r>
              <a:rPr lang="en-US" dirty="0">
                <a:latin typeface="Calibri Light" pitchFamily="34" charset="0"/>
              </a:rPr>
              <a:t>Watch List</a:t>
            </a:r>
          </a:p>
        </p:txBody>
      </p:sp>
      <p:sp>
        <p:nvSpPr>
          <p:cNvPr id="8" name="Text Box 5"/>
          <p:cNvSpPr txBox="1">
            <a:spLocks noChangeArrowheads="1"/>
          </p:cNvSpPr>
          <p:nvPr/>
        </p:nvSpPr>
        <p:spPr bwMode="auto">
          <a:xfrm>
            <a:off x="381821" y="6463706"/>
            <a:ext cx="39753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a:t>
            </a:r>
            <a:r>
              <a:rPr lang="en-CA" sz="1100" i="1" dirty="0" err="1">
                <a:solidFill>
                  <a:schemeClr val="tx1">
                    <a:lumMod val="65000"/>
                    <a:lumOff val="35000"/>
                  </a:schemeClr>
                </a:solidFill>
                <a:latin typeface="Calibri Light" pitchFamily="34" charset="0"/>
              </a:rPr>
              <a:t>Telus</a:t>
            </a:r>
            <a:r>
              <a:rPr lang="en-CA" sz="1100" i="1" dirty="0">
                <a:solidFill>
                  <a:schemeClr val="tx1">
                    <a:lumMod val="65000"/>
                    <a:lumOff val="35000"/>
                  </a:schemeClr>
                </a:solidFill>
                <a:latin typeface="Calibri Light" pitchFamily="34" charset="0"/>
              </a:rPr>
              <a:t> Health Drug Pipeline Tracker</a:t>
            </a:r>
            <a:endParaRPr lang="en-US" sz="1100" i="1" dirty="0">
              <a:solidFill>
                <a:schemeClr val="tx1">
                  <a:lumMod val="65000"/>
                  <a:lumOff val="35000"/>
                </a:schemeClr>
              </a:solidFill>
              <a:latin typeface="Calibri Ligh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36535353"/>
              </p:ext>
            </p:extLst>
          </p:nvPr>
        </p:nvGraphicFramePr>
        <p:xfrm>
          <a:off x="111398" y="1114777"/>
          <a:ext cx="8869680" cy="4858175"/>
        </p:xfrm>
        <a:graphic>
          <a:graphicData uri="http://schemas.openxmlformats.org/drawingml/2006/table">
            <a:tbl>
              <a:tblPr/>
              <a:tblGrid>
                <a:gridCol w="1371600">
                  <a:extLst>
                    <a:ext uri="{9D8B030D-6E8A-4147-A177-3AD203B41FA5}">
                      <a16:colId xmlns="" xmlns:a16="http://schemas.microsoft.com/office/drawing/2014/main" val="20000"/>
                    </a:ext>
                  </a:extLst>
                </a:gridCol>
                <a:gridCol w="109728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554480">
                  <a:extLst>
                    <a:ext uri="{9D8B030D-6E8A-4147-A177-3AD203B41FA5}">
                      <a16:colId xmlns="" xmlns:a16="http://schemas.microsoft.com/office/drawing/2014/main" val="20004"/>
                    </a:ext>
                  </a:extLst>
                </a:gridCol>
                <a:gridCol w="2103120">
                  <a:extLst>
                    <a:ext uri="{9D8B030D-6E8A-4147-A177-3AD203B41FA5}">
                      <a16:colId xmlns="" xmlns:a16="http://schemas.microsoft.com/office/drawing/2014/main" val="20005"/>
                    </a:ext>
                  </a:extLst>
                </a:gridCol>
              </a:tblGrid>
              <a:tr h="731520">
                <a:tc>
                  <a:txBody>
                    <a:bodyPr/>
                    <a:lstStyle/>
                    <a:p>
                      <a:pPr algn="ctr" fontAlgn="ctr"/>
                      <a:r>
                        <a:rPr lang="en-US" sz="1600" b="0" i="0" u="none" strike="noStrike" dirty="0" err="1">
                          <a:solidFill>
                            <a:srgbClr val="FFFFFF"/>
                          </a:solidFill>
                          <a:latin typeface="Calibri Light" pitchFamily="34" charset="0"/>
                        </a:rPr>
                        <a:t>Biosimilar</a:t>
                      </a:r>
                      <a:endParaRPr lang="en-US" sz="1600" b="0" i="0" u="none" strike="noStrike" dirty="0">
                        <a:solidFill>
                          <a:srgbClr val="FFFFFF"/>
                        </a:solidFill>
                        <a:latin typeface="Calibri Light" pitchFamily="34" charset="0"/>
                      </a:endParaRPr>
                    </a:p>
                  </a:txBody>
                  <a:tcPr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Originator Drug Name</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a:solidFill>
                            <a:srgbClr val="FFFFFF"/>
                          </a:solidFill>
                          <a:latin typeface="Calibri Light" pitchFamily="34" charset="0"/>
                        </a:rPr>
                        <a:t>Disease / Condition</a:t>
                      </a:r>
                      <a:endParaRPr lang="en-US" sz="16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rgbClr val="FFFFFF"/>
                          </a:solidFill>
                          <a:latin typeface="Calibri Light" pitchFamily="34" charset="0"/>
                        </a:rPr>
                        <a:t>Originator</a:t>
                      </a:r>
                      <a:r>
                        <a:rPr lang="en-CA" sz="1600" b="0" i="0" u="none" strike="noStrike" baseline="0" dirty="0">
                          <a:solidFill>
                            <a:srgbClr val="FFFFFF"/>
                          </a:solidFill>
                          <a:latin typeface="Calibri Light" pitchFamily="34" charset="0"/>
                        </a:rPr>
                        <a:t> Biologic Date of Patent Expiry</a:t>
                      </a:r>
                      <a:endParaRPr lang="en-US" sz="16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Expected </a:t>
                      </a:r>
                      <a:r>
                        <a:rPr lang="en-US" sz="1600" b="0" i="0" u="none" strike="noStrike" dirty="0" err="1">
                          <a:solidFill>
                            <a:srgbClr val="FFFFFF"/>
                          </a:solidFill>
                          <a:latin typeface="Calibri Light" pitchFamily="34" charset="0"/>
                        </a:rPr>
                        <a:t>Biosimilar</a:t>
                      </a:r>
                      <a:r>
                        <a:rPr lang="en-US" sz="1600" b="0" i="0" u="none" strike="noStrike" dirty="0">
                          <a:solidFill>
                            <a:srgbClr val="FFFFFF"/>
                          </a:solidFill>
                          <a:latin typeface="Calibri Light" pitchFamily="34" charset="0"/>
                        </a:rPr>
                        <a:t> Date of Approval</a:t>
                      </a:r>
                      <a:r>
                        <a:rPr lang="en-US" sz="1600" b="0" i="0" u="none" strike="noStrike" baseline="0" dirty="0">
                          <a:solidFill>
                            <a:srgbClr val="FFFFFF"/>
                          </a:solidFill>
                          <a:latin typeface="Calibri Light" pitchFamily="34" charset="0"/>
                        </a:rPr>
                        <a:t> in Canada</a:t>
                      </a:r>
                      <a:endParaRPr lang="en-US" sz="16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rgbClr val="FFFFFF"/>
                          </a:solidFill>
                          <a:latin typeface="Calibri Light" pitchFamily="34" charset="0"/>
                        </a:rPr>
                        <a:t>Notes</a:t>
                      </a:r>
                      <a:endParaRPr lang="en-US" sz="1600" b="0" i="0" u="none" strike="noStrike" dirty="0">
                        <a:solidFill>
                          <a:srgbClr val="FFFFFF"/>
                        </a:solidFill>
                        <a:latin typeface="Calibri Light"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777329">
                <a:tc>
                  <a:txBody>
                    <a:bodyPr/>
                    <a:lstStyle/>
                    <a:p>
                      <a:pPr marL="0" algn="ctr" defTabSz="914400" rtl="0" eaLnBrk="1" fontAlgn="ctr" latinLnBrk="0" hangingPunct="1"/>
                      <a:r>
                        <a:rPr lang="en-US" sz="1400" b="0" i="0" u="none" strike="noStrike" kern="1200" dirty="0" err="1">
                          <a:solidFill>
                            <a:schemeClr val="bg1"/>
                          </a:solidFill>
                          <a:latin typeface="Calibri Light" pitchFamily="34" charset="0"/>
                          <a:ea typeface="+mn-ea"/>
                          <a:cs typeface="+mn-cs"/>
                        </a:rPr>
                        <a:t>Amjevita</a:t>
                      </a:r>
                      <a:endParaRPr lang="en-US" sz="1400" b="0" i="0" u="none" strike="noStrike" kern="1200" dirty="0">
                        <a:solidFill>
                          <a:schemeClr val="bg1"/>
                        </a:solidFill>
                        <a:latin typeface="Calibri Light" pitchFamily="34" charset="0"/>
                        <a:ea typeface="+mn-ea"/>
                        <a:cs typeface="+mn-cs"/>
                      </a:endParaRPr>
                    </a:p>
                    <a:p>
                      <a:pPr marL="0" algn="ctr" defTabSz="914400" rtl="0" eaLnBrk="1" fontAlgn="ctr" latinLnBrk="0" hangingPunct="1"/>
                      <a:r>
                        <a:rPr lang="en-CA" sz="1400" b="0" i="0" u="none" strike="noStrike" kern="1200" dirty="0">
                          <a:solidFill>
                            <a:schemeClr val="bg1"/>
                          </a:solidFill>
                          <a:latin typeface="Calibri Light" pitchFamily="34" charset="0"/>
                          <a:ea typeface="+mn-ea"/>
                          <a:cs typeface="+mn-cs"/>
                        </a:rPr>
                        <a:t>(ABP501)</a:t>
                      </a:r>
                      <a:endParaRPr lang="en-US" sz="1400" b="0" i="0" u="none" strike="noStrike" kern="1200" dirty="0">
                        <a:solidFill>
                          <a:schemeClr val="bg1"/>
                        </a:solidFill>
                        <a:latin typeface="Calibri Light" pitchFamily="34" charset="0"/>
                        <a:ea typeface="+mn-ea"/>
                        <a:cs typeface="+mn-cs"/>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dirty="0" err="1">
                          <a:solidFill>
                            <a:schemeClr val="tx1"/>
                          </a:solidFill>
                          <a:latin typeface="Calibri Light" pitchFamily="34" charset="0"/>
                          <a:ea typeface="+mn-ea"/>
                          <a:cs typeface="+mn-cs"/>
                        </a:rPr>
                        <a:t>Humira</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Plaque</a:t>
                      </a:r>
                      <a:r>
                        <a:rPr lang="en-CA" sz="1400" b="0" i="0" u="none" strike="noStrike" baseline="0" dirty="0">
                          <a:solidFill>
                            <a:schemeClr val="tx1"/>
                          </a:solidFill>
                          <a:latin typeface="Calibri Light" pitchFamily="34" charset="0"/>
                        </a:rPr>
                        <a:t> Psoriasis and Rheumatoid Arthritis</a:t>
                      </a:r>
                      <a:endParaRPr lang="en-CA"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February</a:t>
                      </a:r>
                      <a:r>
                        <a:rPr lang="en-CA" sz="1400" b="0" i="0" u="none" strike="noStrike" baseline="0" dirty="0">
                          <a:solidFill>
                            <a:schemeClr val="tx1"/>
                          </a:solidFill>
                          <a:latin typeface="Calibri Light" pitchFamily="34" charset="0"/>
                        </a:rPr>
                        <a:t> 2017</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2018</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Manufacturers</a:t>
                      </a:r>
                      <a:r>
                        <a:rPr lang="en-CA" sz="1400" b="0" i="0" u="none" strike="noStrike" kern="1200" baseline="0" dirty="0">
                          <a:solidFill>
                            <a:schemeClr val="tx1"/>
                          </a:solidFill>
                          <a:latin typeface="Calibri Light" pitchFamily="34" charset="0"/>
                          <a:ea typeface="+mn-ea"/>
                          <a:cs typeface="+mn-cs"/>
                        </a:rPr>
                        <a:t> </a:t>
                      </a:r>
                      <a:r>
                        <a:rPr lang="en-CA" sz="1400" b="0" i="0" u="none" strike="noStrike" kern="1200" baseline="0">
                          <a:solidFill>
                            <a:schemeClr val="tx1"/>
                          </a:solidFill>
                          <a:latin typeface="Calibri Light" pitchFamily="34" charset="0"/>
                          <a:ea typeface="+mn-ea"/>
                          <a:cs typeface="+mn-cs"/>
                        </a:rPr>
                        <a:t>including Sandoz and Merk are in late phases of development</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1"/>
                  </a:ext>
                </a:extLst>
              </a:tr>
              <a:tr h="636606">
                <a:tc>
                  <a:txBody>
                    <a:bodyPr/>
                    <a:lstStyle/>
                    <a:p>
                      <a:pPr algn="ctr" fontAlgn="ctr"/>
                      <a:r>
                        <a:rPr lang="en-CA" sz="1400" b="0" i="0" u="none" strike="noStrike" dirty="0" err="1">
                          <a:solidFill>
                            <a:schemeClr val="bg1"/>
                          </a:solidFill>
                          <a:latin typeface="Calibri Light" pitchFamily="34" charset="0"/>
                        </a:rPr>
                        <a:t>Herzuma</a:t>
                      </a:r>
                      <a:endParaRPr lang="en-CA" sz="1400" b="0" i="0" u="none" strike="noStrike" baseline="0" dirty="0">
                        <a:solidFill>
                          <a:schemeClr val="bg1"/>
                        </a:solidFill>
                        <a:latin typeface="Calibri Light" pitchFamily="34" charset="0"/>
                      </a:endParaRPr>
                    </a:p>
                    <a:p>
                      <a:pPr algn="ctr" fontAlgn="ctr"/>
                      <a:r>
                        <a:rPr lang="en-CA" sz="1400" b="0" i="0" u="none" strike="noStrike" baseline="0" dirty="0">
                          <a:solidFill>
                            <a:schemeClr val="bg1"/>
                          </a:solidFill>
                          <a:latin typeface="Calibri Light" pitchFamily="34" charset="0"/>
                        </a:rPr>
                        <a:t>(</a:t>
                      </a:r>
                      <a:r>
                        <a:rPr lang="en-CA" sz="1400" b="0" i="0" u="none" strike="noStrike" dirty="0">
                          <a:solidFill>
                            <a:schemeClr val="bg1"/>
                          </a:solidFill>
                          <a:latin typeface="Calibri Light" pitchFamily="34" charset="0"/>
                        </a:rPr>
                        <a:t>CT-P6)</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dirty="0" err="1">
                          <a:solidFill>
                            <a:schemeClr val="tx1"/>
                          </a:solidFill>
                          <a:latin typeface="Calibri Light" pitchFamily="34" charset="0"/>
                          <a:ea typeface="+mn-ea"/>
                          <a:cs typeface="+mn-cs"/>
                        </a:rPr>
                        <a:t>Herceptin</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Breast Cancer</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August</a:t>
                      </a:r>
                      <a:r>
                        <a:rPr lang="en-CA" sz="1400" b="0" i="0" u="none" strike="noStrike" baseline="0" dirty="0">
                          <a:solidFill>
                            <a:schemeClr val="tx1"/>
                          </a:solidFill>
                          <a:latin typeface="Calibri Light" pitchFamily="34" charset="0"/>
                        </a:rPr>
                        <a:t> 2017</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a:solidFill>
                            <a:schemeClr val="tx1"/>
                          </a:solidFill>
                          <a:latin typeface="Calibri Light" pitchFamily="34" charset="0"/>
                        </a:rPr>
                        <a:t>Possibly</a:t>
                      </a:r>
                      <a:r>
                        <a:rPr lang="en-CA" sz="1400" b="0" i="0" u="none" strike="noStrike" baseline="0">
                          <a:solidFill>
                            <a:schemeClr val="tx1"/>
                          </a:solidFill>
                          <a:latin typeface="Calibri Light" pitchFamily="34" charset="0"/>
                        </a:rPr>
                        <a:t> in 2018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Multiple</a:t>
                      </a:r>
                      <a:r>
                        <a:rPr lang="en-CA" sz="1400" b="0" i="0" u="none" strike="noStrike" kern="1200" baseline="0" dirty="0">
                          <a:solidFill>
                            <a:schemeClr val="tx1"/>
                          </a:solidFill>
                          <a:latin typeface="Calibri Light" pitchFamily="34" charset="0"/>
                          <a:ea typeface="+mn-ea"/>
                          <a:cs typeface="+mn-cs"/>
                        </a:rPr>
                        <a:t> other patents are expected until 2021</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2"/>
                  </a:ext>
                </a:extLst>
              </a:tr>
              <a:tr h="636607">
                <a:tc>
                  <a:txBody>
                    <a:bodyPr/>
                    <a:lstStyle/>
                    <a:p>
                      <a:pPr algn="ctr" fontAlgn="ctr"/>
                      <a:r>
                        <a:rPr lang="en-CA" sz="1400" b="0" i="0" u="none" strike="noStrike" dirty="0">
                          <a:solidFill>
                            <a:schemeClr val="bg1"/>
                          </a:solidFill>
                          <a:latin typeface="Calibri Light" pitchFamily="34" charset="0"/>
                        </a:rPr>
                        <a:t>PF582</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dirty="0" err="1">
                          <a:solidFill>
                            <a:schemeClr val="tx1"/>
                          </a:solidFill>
                          <a:latin typeface="Calibri Light" pitchFamily="34" charset="0"/>
                          <a:ea typeface="+mn-ea"/>
                          <a:cs typeface="+mn-cs"/>
                        </a:rPr>
                        <a:t>Lucentis</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Macular</a:t>
                      </a:r>
                      <a:r>
                        <a:rPr lang="en-CA" sz="1400" b="0" i="0" u="none" strike="noStrike" baseline="0" dirty="0">
                          <a:solidFill>
                            <a:schemeClr val="tx1"/>
                          </a:solidFill>
                          <a:latin typeface="Calibri Light" pitchFamily="34" charset="0"/>
                        </a:rPr>
                        <a:t> Degeneration</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April 2018</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US" sz="1400" b="0" i="0" u="none" strike="noStrike" dirty="0">
                          <a:solidFill>
                            <a:schemeClr val="tx1"/>
                          </a:solidFill>
                          <a:latin typeface="Calibri Light" pitchFamily="34" charset="0"/>
                        </a:rPr>
                        <a:t>Q2/Q3 2018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Drug</a:t>
                      </a:r>
                      <a:r>
                        <a:rPr lang="en-CA" sz="1400" b="0" i="0" u="none" strike="noStrike" kern="1200" baseline="0" dirty="0">
                          <a:solidFill>
                            <a:schemeClr val="tx1"/>
                          </a:solidFill>
                          <a:latin typeface="Calibri Light" pitchFamily="34" charset="0"/>
                          <a:ea typeface="+mn-ea"/>
                          <a:cs typeface="+mn-cs"/>
                        </a:rPr>
                        <a:t> is in late phases of development</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3"/>
                  </a:ext>
                </a:extLst>
              </a:tr>
              <a:tr h="625033">
                <a:tc>
                  <a:txBody>
                    <a:bodyPr/>
                    <a:lstStyle/>
                    <a:p>
                      <a:pPr algn="ctr" fontAlgn="ctr"/>
                      <a:r>
                        <a:rPr lang="en-CA" sz="1400" b="0" i="0" u="none" strike="noStrike" dirty="0">
                          <a:solidFill>
                            <a:schemeClr val="bg1"/>
                          </a:solidFill>
                          <a:latin typeface="Calibri Light" pitchFamily="34" charset="0"/>
                        </a:rPr>
                        <a:t>PF-06439535</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dirty="0" err="1">
                          <a:solidFill>
                            <a:schemeClr val="tx1"/>
                          </a:solidFill>
                          <a:latin typeface="Calibri Light" pitchFamily="34" charset="0"/>
                          <a:ea typeface="+mn-ea"/>
                          <a:cs typeface="+mn-cs"/>
                        </a:rPr>
                        <a:t>Avastin</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400" b="0" i="0" u="none" strike="noStrike" dirty="0">
                          <a:solidFill>
                            <a:schemeClr val="tx1"/>
                          </a:solidFill>
                          <a:latin typeface="Calibri Light" pitchFamily="34" charset="0"/>
                        </a:rPr>
                        <a:t>Non-Small Cell Lung Cancer</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400" b="0" i="0" u="none" strike="noStrike" dirty="0">
                          <a:solidFill>
                            <a:schemeClr val="tx1"/>
                          </a:solidFill>
                          <a:latin typeface="Calibri Light" pitchFamily="34" charset="0"/>
                        </a:rPr>
                        <a:t>April 2018</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US" sz="1400" b="0" i="0" u="none" strike="noStrike" dirty="0">
                          <a:solidFill>
                            <a:schemeClr val="tx1"/>
                          </a:solidFill>
                          <a:latin typeface="Calibri Light" pitchFamily="34" charset="0"/>
                        </a:rPr>
                        <a:t>Q2/Q3 2018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Similar</a:t>
                      </a:r>
                      <a:r>
                        <a:rPr lang="en-CA" sz="1400" b="0" i="0" u="none" strike="noStrike" kern="1200" baseline="0" dirty="0">
                          <a:solidFill>
                            <a:schemeClr val="tx1"/>
                          </a:solidFill>
                          <a:latin typeface="Calibri Light" pitchFamily="34" charset="0"/>
                          <a:ea typeface="+mn-ea"/>
                          <a:cs typeface="+mn-cs"/>
                        </a:rPr>
                        <a:t> drug is also under development by </a:t>
                      </a:r>
                      <a:r>
                        <a:rPr lang="en-CA" sz="1400" b="0" i="0" u="none" strike="noStrike" kern="1200" baseline="0" dirty="0" err="1">
                          <a:solidFill>
                            <a:schemeClr val="tx1"/>
                          </a:solidFill>
                          <a:latin typeface="Calibri Light" pitchFamily="34" charset="0"/>
                          <a:ea typeface="+mn-ea"/>
                          <a:cs typeface="+mn-cs"/>
                        </a:rPr>
                        <a:t>Mylan</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4"/>
                  </a:ext>
                </a:extLst>
              </a:tr>
              <a:tr h="567160">
                <a:tc>
                  <a:txBody>
                    <a:bodyPr/>
                    <a:lstStyle/>
                    <a:p>
                      <a:pPr algn="ctr" fontAlgn="ctr"/>
                      <a:r>
                        <a:rPr lang="en-CA" sz="1400" b="0" i="0" u="none" strike="noStrike" dirty="0">
                          <a:solidFill>
                            <a:schemeClr val="bg1"/>
                          </a:solidFill>
                          <a:latin typeface="Calibri Light" pitchFamily="34" charset="0"/>
                        </a:rPr>
                        <a:t>GP2013</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ctr" defTabSz="914400" rtl="0" eaLnBrk="1" fontAlgn="ctr" latinLnBrk="0" hangingPunct="1"/>
                      <a:r>
                        <a:rPr lang="en-CA" sz="1400" b="0" i="0" u="none" strike="noStrike" kern="1200" dirty="0" err="1">
                          <a:solidFill>
                            <a:schemeClr val="tx1"/>
                          </a:solidFill>
                          <a:latin typeface="Calibri Light" pitchFamily="34" charset="0"/>
                          <a:ea typeface="+mn-ea"/>
                          <a:cs typeface="+mn-cs"/>
                        </a:rPr>
                        <a:t>Rituxan</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Lymphoma</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June 2018</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400" b="0" i="0" u="none" strike="noStrike" dirty="0">
                          <a:solidFill>
                            <a:schemeClr val="tx1"/>
                          </a:solidFill>
                          <a:latin typeface="Calibri Light" pitchFamily="34" charset="0"/>
                        </a:rPr>
                        <a:t>June</a:t>
                      </a:r>
                      <a:r>
                        <a:rPr lang="en-CA" sz="1400" b="0" i="0" u="none" strike="noStrike" baseline="0" dirty="0">
                          <a:solidFill>
                            <a:schemeClr val="tx1"/>
                          </a:solidFill>
                          <a:latin typeface="Calibri Light" pitchFamily="34" charset="0"/>
                        </a:rPr>
                        <a:t> 2018</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Rheumatoid</a:t>
                      </a:r>
                      <a:r>
                        <a:rPr lang="en-CA" sz="1400" b="0" i="0" u="none" strike="noStrike" kern="1200" baseline="0" dirty="0">
                          <a:solidFill>
                            <a:schemeClr val="tx1"/>
                          </a:solidFill>
                          <a:latin typeface="Calibri Light" pitchFamily="34" charset="0"/>
                          <a:ea typeface="+mn-ea"/>
                          <a:cs typeface="+mn-cs"/>
                        </a:rPr>
                        <a:t> arthritis trials are in late phases of development</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5"/>
                  </a:ext>
                </a:extLst>
              </a:tr>
              <a:tr h="567160">
                <a:tc>
                  <a:txBody>
                    <a:bodyPr/>
                    <a:lstStyle/>
                    <a:p>
                      <a:pPr algn="ctr" fontAlgn="ctr"/>
                      <a:r>
                        <a:rPr lang="en-CA" sz="1400" b="0" i="0" u="none" strike="noStrike" dirty="0" err="1">
                          <a:solidFill>
                            <a:schemeClr val="bg1"/>
                          </a:solidFill>
                          <a:latin typeface="Calibri Light" pitchFamily="34" charset="0"/>
                        </a:rPr>
                        <a:t>Pegfilgastrim</a:t>
                      </a:r>
                      <a:endParaRPr lang="en-US" sz="1400" b="0" i="0" u="none" strike="noStrike" dirty="0">
                        <a:solidFill>
                          <a:schemeClr val="bg1"/>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a:txBody>
                    <a:bodyPr/>
                    <a:lstStyle/>
                    <a:p>
                      <a:pPr marL="0" algn="ctr" defTabSz="914400" rtl="0" eaLnBrk="1" fontAlgn="ctr" latinLnBrk="0" hangingPunct="1"/>
                      <a:r>
                        <a:rPr lang="en-CA" sz="1400" b="0" i="0" u="none" strike="noStrike" kern="1200" dirty="0" err="1">
                          <a:solidFill>
                            <a:schemeClr val="tx1"/>
                          </a:solidFill>
                          <a:latin typeface="Calibri Light" pitchFamily="34" charset="0"/>
                          <a:ea typeface="+mn-ea"/>
                          <a:cs typeface="+mn-cs"/>
                        </a:rPr>
                        <a:t>Neulasta</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tc>
                  <a:txBody>
                    <a:bodyPr/>
                    <a:lstStyle/>
                    <a:p>
                      <a:pPr algn="ctr" fontAlgn="ctr"/>
                      <a:r>
                        <a:rPr lang="en-CA" sz="1400" b="0" i="0" u="none" strike="noStrike" dirty="0">
                          <a:solidFill>
                            <a:schemeClr val="tx1"/>
                          </a:solidFill>
                          <a:latin typeface="Calibri Light" pitchFamily="34" charset="0"/>
                        </a:rPr>
                        <a:t>Hematology</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tc>
                  <a:txBody>
                    <a:bodyPr/>
                    <a:lstStyle/>
                    <a:p>
                      <a:pPr algn="ctr" fontAlgn="ctr"/>
                      <a:r>
                        <a:rPr lang="en-CA" sz="1400" b="0" i="0" u="none" strike="noStrike" dirty="0">
                          <a:solidFill>
                            <a:schemeClr val="tx1"/>
                          </a:solidFill>
                          <a:latin typeface="Calibri Light" pitchFamily="34" charset="0"/>
                        </a:rPr>
                        <a:t>2024</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tc>
                  <a:txBody>
                    <a:bodyPr/>
                    <a:lstStyle/>
                    <a:p>
                      <a:pPr algn="ctr" fontAlgn="ctr"/>
                      <a:r>
                        <a:rPr lang="en-CA" sz="1400" b="0" i="0" u="none" strike="noStrike" dirty="0">
                          <a:solidFill>
                            <a:schemeClr val="tx1"/>
                          </a:solidFill>
                          <a:latin typeface="Calibri Light" pitchFamily="34" charset="0"/>
                        </a:rPr>
                        <a:t>Uncertain</a:t>
                      </a:r>
                      <a:endParaRPr lang="en-US" sz="14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tc>
                  <a:txBody>
                    <a:bodyPr/>
                    <a:lstStyle/>
                    <a:p>
                      <a:pPr marL="0" algn="ctr" defTabSz="914400" rtl="0" eaLnBrk="1" fontAlgn="ctr" latinLnBrk="0" hangingPunct="1"/>
                      <a:r>
                        <a:rPr lang="en-CA" sz="1400" b="0" i="0" u="none" strike="noStrike" kern="1200" dirty="0">
                          <a:solidFill>
                            <a:schemeClr val="tx1"/>
                          </a:solidFill>
                          <a:latin typeface="Calibri Light" pitchFamily="34" charset="0"/>
                          <a:ea typeface="+mn-ea"/>
                          <a:cs typeface="+mn-cs"/>
                        </a:rPr>
                        <a:t>Under</a:t>
                      </a:r>
                      <a:r>
                        <a:rPr lang="en-CA" sz="1400" b="0" i="0" u="none" strike="noStrike" kern="1200" baseline="0" dirty="0">
                          <a:solidFill>
                            <a:schemeClr val="tx1"/>
                          </a:solidFill>
                          <a:latin typeface="Calibri Light" pitchFamily="34" charset="0"/>
                          <a:ea typeface="+mn-ea"/>
                          <a:cs typeface="+mn-cs"/>
                        </a:rPr>
                        <a:t> litigation in Canada</a:t>
                      </a:r>
                      <a:endParaRPr lang="en-US" sz="1400" b="0" i="0" u="none" strike="noStrike" kern="1200" dirty="0">
                        <a:solidFill>
                          <a:schemeClr val="tx1"/>
                        </a:solidFill>
                        <a:latin typeface="Calibri Light"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EF1F1"/>
                    </a:solidFill>
                  </a:tcPr>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4"/>
          </p:nvPr>
        </p:nvSpPr>
        <p:spPr/>
        <p:txBody>
          <a:bodyPr/>
          <a:lstStyle/>
          <a:p>
            <a:fld id="{FA84A37A-AFC2-4A01-80A1-FC20F2C0D5BB}"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15" y="242966"/>
            <a:ext cx="4139933" cy="800100"/>
          </a:xfrm>
        </p:spPr>
        <p:txBody>
          <a:bodyPr/>
          <a:lstStyle/>
          <a:p>
            <a:r>
              <a:rPr lang="en-US" sz="1600" dirty="0">
                <a:latin typeface="Calibri Light" pitchFamily="34" charset="0"/>
              </a:rPr>
              <a:t>EMERGING DRUG TRENDS:  PATENT EXPIRIES</a:t>
            </a:r>
            <a:r>
              <a:rPr lang="en-US" sz="1400" dirty="0">
                <a:latin typeface="Calibri Light" pitchFamily="34" charset="0"/>
              </a:rPr>
              <a:t/>
            </a:r>
            <a:br>
              <a:rPr lang="en-US" sz="1400" dirty="0">
                <a:latin typeface="Calibri Light" pitchFamily="34" charset="0"/>
              </a:rPr>
            </a:br>
            <a:r>
              <a:rPr lang="en-US" dirty="0">
                <a:latin typeface="Calibri Light" pitchFamily="34" charset="0"/>
              </a:rPr>
              <a:t>Upcoming </a:t>
            </a:r>
            <a:r>
              <a:rPr lang="en-US">
                <a:latin typeface="Calibri Light" pitchFamily="34" charset="0"/>
              </a:rPr>
              <a:t>Patent Expiries*</a:t>
            </a:r>
            <a:endParaRPr lang="en-US" dirty="0">
              <a:latin typeface="Calibri Light"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64042642"/>
              </p:ext>
            </p:extLst>
          </p:nvPr>
        </p:nvGraphicFramePr>
        <p:xfrm>
          <a:off x="253608" y="1313407"/>
          <a:ext cx="8576493" cy="4463939"/>
        </p:xfrm>
        <a:graphic>
          <a:graphicData uri="http://schemas.openxmlformats.org/drawingml/2006/table">
            <a:tbl>
              <a:tblPr/>
              <a:tblGrid>
                <a:gridCol w="1193055">
                  <a:extLst>
                    <a:ext uri="{9D8B030D-6E8A-4147-A177-3AD203B41FA5}">
                      <a16:colId xmlns="" xmlns:a16="http://schemas.microsoft.com/office/drawing/2014/main" val="20000"/>
                    </a:ext>
                  </a:extLst>
                </a:gridCol>
                <a:gridCol w="5605301">
                  <a:extLst>
                    <a:ext uri="{9D8B030D-6E8A-4147-A177-3AD203B41FA5}">
                      <a16:colId xmlns="" xmlns:a16="http://schemas.microsoft.com/office/drawing/2014/main" val="20001"/>
                    </a:ext>
                  </a:extLst>
                </a:gridCol>
                <a:gridCol w="1778137">
                  <a:extLst>
                    <a:ext uri="{9D8B030D-6E8A-4147-A177-3AD203B41FA5}">
                      <a16:colId xmlns="" xmlns:a16="http://schemas.microsoft.com/office/drawing/2014/main" val="20002"/>
                    </a:ext>
                  </a:extLst>
                </a:gridCol>
              </a:tblGrid>
              <a:tr h="806736">
                <a:tc>
                  <a:txBody>
                    <a:bodyPr/>
                    <a:lstStyle/>
                    <a:p>
                      <a:pPr algn="ctr" fontAlgn="ctr"/>
                      <a:r>
                        <a:rPr lang="en-US" sz="1600" b="0" i="0" u="none" strike="noStrike" dirty="0">
                          <a:solidFill>
                            <a:srgbClr val="FFFFFF"/>
                          </a:solidFill>
                          <a:latin typeface="Calibri Light" pitchFamily="34" charset="0"/>
                        </a:rPr>
                        <a:t>Year</a:t>
                      </a:r>
                    </a:p>
                  </a:txBody>
                  <a:tcPr marL="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US" sz="1600" b="0" i="0" u="none" strike="noStrike" dirty="0">
                          <a:solidFill>
                            <a:srgbClr val="FFFFFF"/>
                          </a:solidFill>
                          <a:latin typeface="Calibri Light" pitchFamily="34" charset="0"/>
                        </a:rPr>
                        <a:t>Patent Expiring Drug Name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tc>
                  <a:txBody>
                    <a:bodyPr/>
                    <a:lstStyle/>
                    <a:p>
                      <a:pPr algn="ctr" fontAlgn="ctr"/>
                      <a:r>
                        <a:rPr lang="en-CA" sz="1600" b="0" i="0" u="none" strike="noStrike" dirty="0">
                          <a:solidFill>
                            <a:srgbClr val="FFFFFF"/>
                          </a:solidFill>
                          <a:latin typeface="Calibri Light" pitchFamily="34" charset="0"/>
                        </a:rPr>
                        <a:t>% of Total Paid Amount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339966"/>
                    </a:solidFill>
                  </a:tcPr>
                </a:tc>
                <a:extLst>
                  <a:ext uri="{0D108BD9-81ED-4DB2-BD59-A6C34878D82A}">
                    <a16:rowId xmlns="" xmlns:a16="http://schemas.microsoft.com/office/drawing/2014/main" val="10000"/>
                  </a:ext>
                </a:extLst>
              </a:tr>
              <a:tr h="968083">
                <a:tc>
                  <a:txBody>
                    <a:bodyPr/>
                    <a:lstStyle/>
                    <a:p>
                      <a:pPr algn="ctr" fontAlgn="ctr"/>
                      <a:r>
                        <a:rPr lang="en-US" sz="1600" b="0" i="0" u="none" strike="noStrike" dirty="0">
                          <a:solidFill>
                            <a:srgbClr val="FFFFFF"/>
                          </a:solidFill>
                          <a:latin typeface="Calibri Light" pitchFamily="34" charset="0"/>
                        </a:rPr>
                        <a:t>2018</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l" fontAlgn="ctr"/>
                      <a:r>
                        <a:rPr lang="en-US" sz="1600" kern="1200" dirty="0" err="1">
                          <a:solidFill>
                            <a:schemeClr val="tx1"/>
                          </a:solidFill>
                          <a:latin typeface="Calibri Light" pitchFamily="34" charset="0"/>
                          <a:ea typeface="+mn-ea"/>
                          <a:cs typeface="+mn-cs"/>
                        </a:rPr>
                        <a:t>Coversyl</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Coversyl</a:t>
                      </a:r>
                      <a:r>
                        <a:rPr lang="en-US" sz="1600" kern="1200" dirty="0">
                          <a:solidFill>
                            <a:schemeClr val="tx1"/>
                          </a:solidFill>
                          <a:latin typeface="Calibri Light" pitchFamily="34" charset="0"/>
                          <a:ea typeface="+mn-ea"/>
                          <a:cs typeface="+mn-cs"/>
                        </a:rPr>
                        <a:t> Plus, </a:t>
                      </a:r>
                      <a:r>
                        <a:rPr lang="en-US" sz="1600" kern="1200" dirty="0" err="1">
                          <a:solidFill>
                            <a:schemeClr val="tx1"/>
                          </a:solidFill>
                          <a:latin typeface="Calibri Light" pitchFamily="34" charset="0"/>
                          <a:ea typeface="+mn-ea"/>
                          <a:cs typeface="+mn-cs"/>
                        </a:rPr>
                        <a:t>Coversyl</a:t>
                      </a:r>
                      <a:r>
                        <a:rPr lang="en-US" sz="1600" kern="1200" dirty="0">
                          <a:solidFill>
                            <a:schemeClr val="tx1"/>
                          </a:solidFill>
                          <a:latin typeface="Calibri Light" pitchFamily="34" charset="0"/>
                          <a:ea typeface="+mn-ea"/>
                          <a:cs typeface="+mn-cs"/>
                        </a:rPr>
                        <a:t> Plus HD, </a:t>
                      </a:r>
                      <a:r>
                        <a:rPr lang="en-US" sz="1600" kern="1200" dirty="0" err="1">
                          <a:solidFill>
                            <a:schemeClr val="tx1"/>
                          </a:solidFill>
                          <a:latin typeface="Calibri Light" pitchFamily="34" charset="0"/>
                          <a:ea typeface="+mn-ea"/>
                          <a:cs typeface="+mn-cs"/>
                        </a:rPr>
                        <a:t>Pradaxa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Mavik</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Champix</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Afinitor</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Glumetza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Butrans</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Abilify</a:t>
                      </a:r>
                      <a:endParaRPr lang="en-US" sz="1600" kern="1200" dirty="0">
                        <a:solidFill>
                          <a:schemeClr val="tx1"/>
                        </a:solidFill>
                        <a:latin typeface="Calibri Light" pitchFamily="34" charset="0"/>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600" b="0" i="0" u="none" strike="noStrike">
                          <a:solidFill>
                            <a:schemeClr val="tx1"/>
                          </a:solidFill>
                          <a:latin typeface="Calibri Light" pitchFamily="34" charset="0"/>
                        </a:rPr>
                        <a:t>3.0%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1"/>
                  </a:ext>
                </a:extLst>
              </a:tr>
              <a:tr h="937351">
                <a:tc>
                  <a:txBody>
                    <a:bodyPr/>
                    <a:lstStyle/>
                    <a:p>
                      <a:pPr algn="ctr" fontAlgn="ctr"/>
                      <a:r>
                        <a:rPr lang="en-US" sz="1600" b="0" i="0" u="none" strike="noStrike" dirty="0">
                          <a:solidFill>
                            <a:srgbClr val="FFFFFF"/>
                          </a:solidFill>
                          <a:latin typeface="Calibri Light" pitchFamily="34" charset="0"/>
                        </a:rPr>
                        <a:t>2019</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marL="0" algn="l" defTabSz="914400" rtl="0" eaLnBrk="1" fontAlgn="ctr" latinLnBrk="0" hangingPunct="1"/>
                      <a:r>
                        <a:rPr lang="en-US" sz="1600" kern="1200" dirty="0" err="1">
                          <a:solidFill>
                            <a:schemeClr val="tx1"/>
                          </a:solidFill>
                          <a:latin typeface="Calibri Light" pitchFamily="34" charset="0"/>
                          <a:ea typeface="+mn-ea"/>
                          <a:cs typeface="+mn-cs"/>
                        </a:rPr>
                        <a:t>Gilenya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Zytiga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Advagraf</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Prezista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Brilinta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Eligard</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Rapaflo</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Lodalis</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Intelence</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Diamicron</a:t>
                      </a:r>
                      <a:r>
                        <a:rPr lang="en-US" sz="1600" kern="1200" dirty="0">
                          <a:solidFill>
                            <a:schemeClr val="tx1"/>
                          </a:solidFill>
                          <a:latin typeface="Calibri Light" pitchFamily="34" charset="0"/>
                          <a:ea typeface="+mn-ea"/>
                          <a:cs typeface="+mn-cs"/>
                        </a:rPr>
                        <a:t> MR, </a:t>
                      </a:r>
                      <a:r>
                        <a:rPr lang="en-US" sz="1600" kern="1200" dirty="0" err="1">
                          <a:solidFill>
                            <a:schemeClr val="tx1"/>
                          </a:solidFill>
                          <a:latin typeface="Calibri Light" pitchFamily="34" charset="0"/>
                          <a:ea typeface="+mn-ea"/>
                          <a:cs typeface="+mn-cs"/>
                        </a:rPr>
                        <a:t>Cubicin</a:t>
                      </a:r>
                      <a:endParaRPr lang="en-US" sz="1600" kern="1200" dirty="0">
                        <a:solidFill>
                          <a:schemeClr val="tx1"/>
                        </a:solidFill>
                        <a:latin typeface="Calibri Light" pitchFamily="34" charset="0"/>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tc>
                  <a:txBody>
                    <a:bodyPr/>
                    <a:lstStyle/>
                    <a:p>
                      <a:pPr algn="ctr" fontAlgn="ctr"/>
                      <a:r>
                        <a:rPr lang="en-CA" sz="1600" b="0" i="0" u="none" strike="noStrike" dirty="0">
                          <a:solidFill>
                            <a:schemeClr val="tx1"/>
                          </a:solidFill>
                          <a:latin typeface="Calibri Light" pitchFamily="34" charset="0"/>
                        </a:rPr>
                        <a:t>1.0%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3E3"/>
                    </a:solidFill>
                  </a:tcPr>
                </a:tc>
                <a:extLst>
                  <a:ext uri="{0D108BD9-81ED-4DB2-BD59-A6C34878D82A}">
                    <a16:rowId xmlns="" xmlns:a16="http://schemas.microsoft.com/office/drawing/2014/main" val="10002"/>
                  </a:ext>
                </a:extLst>
              </a:tr>
              <a:tr h="806736">
                <a:tc>
                  <a:txBody>
                    <a:bodyPr/>
                    <a:lstStyle/>
                    <a:p>
                      <a:pPr algn="ctr" fontAlgn="ctr"/>
                      <a:r>
                        <a:rPr lang="en-US" sz="1600" b="0" i="0" u="none" strike="noStrike" dirty="0">
                          <a:solidFill>
                            <a:srgbClr val="FFFFFF"/>
                          </a:solidFill>
                          <a:latin typeface="Calibri Light" pitchFamily="34" charset="0"/>
                        </a:rPr>
                        <a:t>2020</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l"/>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Xarelto</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Dexilant</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Mezavant</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Sprycel</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Dovobet</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Zenhale</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Latuda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Toviaz</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Ciprodex</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Fampyra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Mycamine</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Nexavar</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Renagel</a:t>
                      </a:r>
                      <a:endParaRPr lang="en-US" sz="1600" kern="1200" dirty="0">
                        <a:solidFill>
                          <a:schemeClr val="tx1"/>
                        </a:solidFill>
                        <a:latin typeface="Calibri Light" pitchFamily="34" charset="0"/>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tc>
                  <a:txBody>
                    <a:bodyPr/>
                    <a:lstStyle/>
                    <a:p>
                      <a:pPr algn="ctr" fontAlgn="ctr"/>
                      <a:r>
                        <a:rPr lang="en-CA" sz="1600" b="0" i="0" u="none" strike="noStrike" dirty="0">
                          <a:solidFill>
                            <a:schemeClr val="tx1"/>
                          </a:solidFill>
                          <a:latin typeface="Calibri Light" pitchFamily="34" charset="0"/>
                        </a:rPr>
                        <a:t>1.8%</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1F1"/>
                    </a:solidFill>
                  </a:tcPr>
                </a:tc>
                <a:extLst>
                  <a:ext uri="{0D108BD9-81ED-4DB2-BD59-A6C34878D82A}">
                    <a16:rowId xmlns="" xmlns:a16="http://schemas.microsoft.com/office/drawing/2014/main" val="10003"/>
                  </a:ext>
                </a:extLst>
              </a:tr>
              <a:tr h="945033">
                <a:tc>
                  <a:txBody>
                    <a:bodyPr/>
                    <a:lstStyle/>
                    <a:p>
                      <a:pPr algn="ctr" fontAlgn="ctr"/>
                      <a:r>
                        <a:rPr lang="en-CA" sz="1600" b="0" i="0" u="none" strike="noStrike" dirty="0">
                          <a:solidFill>
                            <a:srgbClr val="FFFFFF"/>
                          </a:solidFill>
                          <a:latin typeface="Calibri Light" pitchFamily="34" charset="0"/>
                        </a:rPr>
                        <a:t>2021</a:t>
                      </a:r>
                      <a:endParaRPr lang="en-US" sz="1600" b="0" i="0" u="none" strike="noStrike" dirty="0">
                        <a:solidFill>
                          <a:srgbClr val="FFFFFF"/>
                        </a:solidFill>
                        <a:latin typeface="Calibri Light"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9966"/>
                    </a:solidFill>
                  </a:tcPr>
                </a:tc>
                <a:tc>
                  <a:txBody>
                    <a:bodyPr/>
                    <a:lstStyle/>
                    <a:p>
                      <a:pPr algn="l" fontAlgn="ctr"/>
                      <a:r>
                        <a:rPr lang="en-US" sz="1600" kern="1200" dirty="0" err="1">
                          <a:solidFill>
                            <a:schemeClr val="tx1"/>
                          </a:solidFill>
                          <a:latin typeface="Calibri Light" pitchFamily="34" charset="0"/>
                          <a:ea typeface="+mn-ea"/>
                          <a:cs typeface="+mn-cs"/>
                        </a:rPr>
                        <a:t>Tecfidera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Aubagio</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Onglyza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Androgel</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Jublia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Myrbetriq</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Avamys</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Sutent</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Breo</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Ellipta</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Votrient</a:t>
                      </a:r>
                      <a:r>
                        <a:rPr lang="en-US" sz="1600" kern="1200" dirty="0">
                          <a:solidFill>
                            <a:schemeClr val="tx1"/>
                          </a:solidFill>
                          <a:latin typeface="Calibri Light" pitchFamily="34" charset="0"/>
                          <a:ea typeface="+mn-ea"/>
                          <a:cs typeface="+mn-cs"/>
                        </a:rPr>
                        <a:t>, </a:t>
                      </a:r>
                      <a:r>
                        <a:rPr lang="en-US" sz="1600" kern="1200" dirty="0" err="1">
                          <a:solidFill>
                            <a:schemeClr val="tx1"/>
                          </a:solidFill>
                          <a:latin typeface="Calibri Light" pitchFamily="34" charset="0"/>
                          <a:ea typeface="+mn-ea"/>
                          <a:cs typeface="+mn-cs"/>
                        </a:rPr>
                        <a:t>Giotrif</a:t>
                      </a:r>
                      <a:endParaRPr lang="en-US" sz="1600" kern="1200" dirty="0">
                        <a:solidFill>
                          <a:schemeClr val="tx1"/>
                        </a:solidFill>
                        <a:latin typeface="Calibri Light" pitchFamily="34" charset="0"/>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3E3"/>
                    </a:solidFill>
                  </a:tcPr>
                </a:tc>
                <a:tc>
                  <a:txBody>
                    <a:bodyPr/>
                    <a:lstStyle/>
                    <a:p>
                      <a:pPr algn="ctr" fontAlgn="ctr"/>
                      <a:r>
                        <a:rPr lang="en-CA" sz="1600" b="0" i="0" u="none" strike="noStrike" dirty="0">
                          <a:solidFill>
                            <a:schemeClr val="tx1"/>
                          </a:solidFill>
                          <a:latin typeface="Calibri Light" pitchFamily="34" charset="0"/>
                        </a:rPr>
                        <a:t>2.0%</a:t>
                      </a:r>
                      <a:endParaRPr lang="en-US" sz="1600" b="0" i="0" u="none" strike="noStrike" dirty="0">
                        <a:solidFill>
                          <a:schemeClr val="tx1"/>
                        </a:solidFill>
                        <a:latin typeface="Calibri Light"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3E3"/>
                    </a:solidFill>
                  </a:tcPr>
                </a:tc>
                <a:extLst>
                  <a:ext uri="{0D108BD9-81ED-4DB2-BD59-A6C34878D82A}">
                    <a16:rowId xmlns="" xmlns:a16="http://schemas.microsoft.com/office/drawing/2014/main" val="10004"/>
                  </a:ext>
                </a:extLst>
              </a:tr>
            </a:tbl>
          </a:graphicData>
        </a:graphic>
      </p:graphicFrame>
      <p:sp>
        <p:nvSpPr>
          <p:cNvPr id="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41</a:t>
            </a:fld>
            <a:endParaRPr lang="en-US" dirty="0"/>
          </a:p>
        </p:txBody>
      </p:sp>
      <p:sp>
        <p:nvSpPr>
          <p:cNvPr id="6" name="Text Box 5"/>
          <p:cNvSpPr txBox="1">
            <a:spLocks noChangeArrowheads="1"/>
          </p:cNvSpPr>
          <p:nvPr/>
        </p:nvSpPr>
        <p:spPr bwMode="auto">
          <a:xfrm>
            <a:off x="114527" y="6073008"/>
            <a:ext cx="51995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i="1" dirty="0">
                <a:solidFill>
                  <a:schemeClr val="tx1">
                    <a:lumMod val="65000"/>
                    <a:lumOff val="35000"/>
                  </a:schemeClr>
                </a:solidFill>
                <a:latin typeface="Calibri Light" pitchFamily="34" charset="0"/>
              </a:rPr>
              <a:t>* Biologic drugs are not reflected on this slide.</a:t>
            </a:r>
            <a:endParaRPr lang="en-US" i="1" dirty="0">
              <a:solidFill>
                <a:schemeClr val="tx1">
                  <a:lumMod val="65000"/>
                  <a:lumOff val="35000"/>
                </a:schemeClr>
              </a:solidFill>
              <a:latin typeface="Calibri Light"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2379216"/>
            <a:ext cx="9144000" cy="1846555"/>
          </a:xfrm>
        </p:spPr>
        <p:txBody>
          <a:bodyPr anchor="ctr"/>
          <a:lstStyle/>
          <a:p>
            <a:pPr algn="ctr"/>
            <a:r>
              <a:rPr lang="en-CA" sz="4000" dirty="0">
                <a:solidFill>
                  <a:srgbClr val="FFFFFF"/>
                </a:solidFill>
                <a:latin typeface="Calibri Light" pitchFamily="34" charset="0"/>
              </a:rPr>
              <a:t>A Deeper-Dive on the</a:t>
            </a:r>
          </a:p>
          <a:p>
            <a:pPr algn="ctr"/>
            <a:r>
              <a:rPr lang="en-CA" sz="4000" dirty="0">
                <a:solidFill>
                  <a:srgbClr val="FFFFFF"/>
                </a:solidFill>
                <a:latin typeface="Calibri Light" pitchFamily="34" charset="0"/>
              </a:rPr>
              <a:t>Top Therapeutic Classifications</a:t>
            </a:r>
            <a:endParaRPr lang="en-US" sz="4000" dirty="0">
              <a:solidFill>
                <a:srgbClr val="FFFFFF"/>
              </a:solidFill>
              <a:effectLst/>
              <a:latin typeface="Calibri Light" pitchFamily="34" charset="0"/>
            </a:endParaRPr>
          </a:p>
        </p:txBody>
      </p:sp>
    </p:spTree>
    <p:extLst>
      <p:ext uri="{BB962C8B-B14F-4D97-AF65-F5344CB8AC3E}">
        <p14:creationId xmlns:p14="http://schemas.microsoft.com/office/powerpoint/2010/main" val="1227414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extLst>
              <p:ext uri="{D42A27DB-BD31-4B8C-83A1-F6EECF244321}">
                <p14:modId xmlns:p14="http://schemas.microsoft.com/office/powerpoint/2010/main" val="365571524"/>
              </p:ext>
            </p:extLst>
          </p:nvPr>
        </p:nvGraphicFramePr>
        <p:xfrm>
          <a:off x="3827463" y="1463675"/>
          <a:ext cx="6492875" cy="3092450"/>
        </p:xfrm>
        <a:graphic>
          <a:graphicData uri="http://schemas.openxmlformats.org/presentationml/2006/ole">
            <mc:AlternateContent xmlns:mc="http://schemas.openxmlformats.org/markup-compatibility/2006">
              <mc:Choice xmlns:v="urn:schemas-microsoft-com:vml" Requires="v">
                <p:oleObj spid="_x0000_s243618" name="Worksheet" r:id="rId4" imgW="7639089" imgH="3638520" progId="Excel.Sheet.8">
                  <p:embed followColorScheme="full"/>
                </p:oleObj>
              </mc:Choice>
              <mc:Fallback>
                <p:oleObj name="Worksheet" r:id="rId4" imgW="7639089" imgH="3638520" progId="Excel.Sheet.8">
                  <p:embed followColorScheme="full"/>
                  <p:pic>
                    <p:nvPicPr>
                      <p:cNvPr id="0" name="Picture 2"/>
                      <p:cNvPicPr>
                        <a:picLocks noChangeAspect="1" noChangeArrowheads="1"/>
                      </p:cNvPicPr>
                      <p:nvPr/>
                    </p:nvPicPr>
                    <p:blipFill>
                      <a:blip r:embed="rId5"/>
                      <a:srcRect/>
                      <a:stretch>
                        <a:fillRect/>
                      </a:stretch>
                    </p:blipFill>
                    <p:spPr bwMode="auto">
                      <a:xfrm>
                        <a:off x="3827463" y="1463675"/>
                        <a:ext cx="6492875" cy="309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1" name="Object 5"/>
          <p:cNvGraphicFramePr>
            <a:graphicFrameLocks noChangeAspect="1"/>
          </p:cNvGraphicFramePr>
          <p:nvPr>
            <p:extLst>
              <p:ext uri="{D42A27DB-BD31-4B8C-83A1-F6EECF244321}">
                <p14:modId xmlns:p14="http://schemas.microsoft.com/office/powerpoint/2010/main" val="792776794"/>
              </p:ext>
            </p:extLst>
          </p:nvPr>
        </p:nvGraphicFramePr>
        <p:xfrm>
          <a:off x="230188" y="1366838"/>
          <a:ext cx="5408612" cy="3560762"/>
        </p:xfrm>
        <a:graphic>
          <a:graphicData uri="http://schemas.openxmlformats.org/presentationml/2006/ole">
            <mc:AlternateContent xmlns:mc="http://schemas.openxmlformats.org/markup-compatibility/2006">
              <mc:Choice xmlns:v="urn:schemas-microsoft-com:vml" Requires="v">
                <p:oleObj spid="_x0000_s243619" name="Worksheet" r:id="rId6" imgW="6400800" imgH="4210110" progId="Excel.Sheet.8">
                  <p:embed followColorScheme="full"/>
                </p:oleObj>
              </mc:Choice>
              <mc:Fallback>
                <p:oleObj name="Worksheet" r:id="rId6" imgW="6400800" imgH="4210110" progId="Excel.Sheet.8">
                  <p:embed followColorScheme="full"/>
                  <p:pic>
                    <p:nvPicPr>
                      <p:cNvPr id="0" name="Picture 3"/>
                      <p:cNvPicPr>
                        <a:picLocks noChangeAspect="1" noChangeArrowheads="1"/>
                      </p:cNvPicPr>
                      <p:nvPr/>
                    </p:nvPicPr>
                    <p:blipFill>
                      <a:blip r:embed="rId7"/>
                      <a:srcRect/>
                      <a:stretch>
                        <a:fillRect/>
                      </a:stretch>
                    </p:blipFill>
                    <p:spPr bwMode="auto">
                      <a:xfrm>
                        <a:off x="230188" y="1366838"/>
                        <a:ext cx="5408612" cy="356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23041" y="266788"/>
            <a:ext cx="4628345" cy="786384"/>
          </a:xfrm>
        </p:spPr>
        <p:txBody>
          <a:bodyPr anchor="ctr"/>
          <a:lstStyle/>
          <a:p>
            <a:r>
              <a:rPr lang="en-US" sz="1600" dirty="0">
                <a:latin typeface="Calibri Light" pitchFamily="34" charset="0"/>
              </a:rPr>
              <a:t>DASHBOARDS ON TOP THERAPEUTIC CLASSIFICATIONS </a:t>
            </a:r>
            <a:br>
              <a:rPr lang="en-US" sz="1600" dirty="0">
                <a:latin typeface="Calibri Light" pitchFamily="34" charset="0"/>
              </a:rPr>
            </a:br>
            <a:r>
              <a:rPr lang="en-US">
                <a:latin typeface="Calibri Light" pitchFamily="34" charset="0"/>
              </a:rPr>
              <a:t>Biological-Response Modifiers</a:t>
            </a:r>
            <a:r>
              <a:rPr lang="en-US" baseline="30000">
                <a:latin typeface="Calibri Light" pitchFamily="34" charset="0"/>
              </a:rPr>
              <a:t>1</a:t>
            </a:r>
            <a:endParaRPr lang="en-US" dirty="0">
              <a:latin typeface="Calibri Light" pitchFamily="34" charset="0"/>
            </a:endParaRPr>
          </a:p>
        </p:txBody>
      </p:sp>
      <p:sp>
        <p:nvSpPr>
          <p:cNvPr id="29" name="TextBox 28"/>
          <p:cNvSpPr txBox="1"/>
          <p:nvPr/>
        </p:nvSpPr>
        <p:spPr>
          <a:xfrm>
            <a:off x="7453802" y="1540594"/>
            <a:ext cx="1405719" cy="646331"/>
          </a:xfrm>
          <a:prstGeom prst="rect">
            <a:avLst/>
          </a:prstGeom>
          <a:noFill/>
        </p:spPr>
        <p:txBody>
          <a:bodyPr wrap="square" rtlCol="0">
            <a:spAutoFit/>
          </a:bodyPr>
          <a:lstStyle/>
          <a:p>
            <a:r>
              <a:rPr lang="en-CA" sz="1800" dirty="0">
                <a:solidFill>
                  <a:schemeClr val="tx1">
                    <a:lumMod val="50000"/>
                    <a:lumOff val="50000"/>
                  </a:schemeClr>
                </a:solidFill>
                <a:latin typeface="Calibri Light" pitchFamily="34" charset="0"/>
              </a:rPr>
              <a:t>Generic Fill Rate</a:t>
            </a:r>
            <a:endParaRPr lang="en-US" sz="1800" dirty="0">
              <a:solidFill>
                <a:schemeClr val="tx1">
                  <a:lumMod val="50000"/>
                  <a:lumOff val="50000"/>
                </a:schemeClr>
              </a:solidFill>
              <a:latin typeface="Calibri Light" pitchFamily="34" charset="0"/>
            </a:endParaRPr>
          </a:p>
        </p:txBody>
      </p:sp>
      <p:sp>
        <p:nvSpPr>
          <p:cNvPr id="19" name="Flowchart: Alternate Process 18"/>
          <p:cNvSpPr/>
          <p:nvPr/>
        </p:nvSpPr>
        <p:spPr>
          <a:xfrm>
            <a:off x="1269234" y="5009233"/>
            <a:ext cx="7765585" cy="814113"/>
          </a:xfrm>
          <a:prstGeom prst="flowChartAlternateProcess">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Calibri Light" pitchFamily="34" charset="0"/>
            </a:endParaRPr>
          </a:p>
        </p:txBody>
      </p:sp>
      <p:sp>
        <p:nvSpPr>
          <p:cNvPr id="20" name="Flowchart: Stored Data 19"/>
          <p:cNvSpPr/>
          <p:nvPr/>
        </p:nvSpPr>
        <p:spPr>
          <a:xfrm>
            <a:off x="68240" y="5009234"/>
            <a:ext cx="1705970" cy="814112"/>
          </a:xfrm>
          <a:prstGeom prst="flowChartOnlineStorage">
            <a:avLst/>
          </a:prstGeom>
          <a:solidFill>
            <a:srgbClr val="1486B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latin typeface="Calibri Light" pitchFamily="34" charset="0"/>
              </a:rPr>
              <a:t>Within this Class:</a:t>
            </a:r>
            <a:endParaRPr lang="en-US" sz="1600" dirty="0">
              <a:latin typeface="Calibri Light" pitchFamily="34" charset="0"/>
            </a:endParaRPr>
          </a:p>
        </p:txBody>
      </p:sp>
      <p:grpSp>
        <p:nvGrpSpPr>
          <p:cNvPr id="3" name="Group 33"/>
          <p:cNvGrpSpPr/>
          <p:nvPr/>
        </p:nvGrpSpPr>
        <p:grpSpPr>
          <a:xfrm>
            <a:off x="3192996" y="5144726"/>
            <a:ext cx="2027861" cy="653142"/>
            <a:chOff x="1329472" y="5354311"/>
            <a:chExt cx="2027861" cy="653142"/>
          </a:xfrm>
        </p:grpSpPr>
        <p:sp>
          <p:nvSpPr>
            <p:cNvPr id="21" name="TextBox 20"/>
            <p:cNvSpPr txBox="1"/>
            <p:nvPr/>
          </p:nvSpPr>
          <p:spPr>
            <a:xfrm>
              <a:off x="1329472" y="5377219"/>
              <a:ext cx="1304529" cy="5049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7.8</a:t>
              </a:r>
              <a:endParaRPr lang="en-US" sz="1800" b="1" dirty="0">
                <a:solidFill>
                  <a:schemeClr val="bg1"/>
                </a:solidFill>
                <a:latin typeface="Calibri Light" pitchFamily="34" charset="0"/>
              </a:endParaRPr>
            </a:p>
          </p:txBody>
        </p:sp>
        <p:sp>
          <p:nvSpPr>
            <p:cNvPr id="22" name="TextBox 21"/>
            <p:cNvSpPr txBox="1"/>
            <p:nvPr/>
          </p:nvSpPr>
          <p:spPr>
            <a:xfrm>
              <a:off x="2213455" y="5354311"/>
              <a:ext cx="1143878"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 # of Claims per </a:t>
              </a:r>
              <a:r>
                <a:rPr lang="en-US" dirty="0">
                  <a:solidFill>
                    <a:schemeClr val="bg1"/>
                  </a:solidFill>
                  <a:latin typeface="Calibri Light" pitchFamily="34" charset="0"/>
                </a:rPr>
                <a:t>Claimant</a:t>
              </a: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grpSp>
      <p:grpSp>
        <p:nvGrpSpPr>
          <p:cNvPr id="4" name="Group 32"/>
          <p:cNvGrpSpPr/>
          <p:nvPr/>
        </p:nvGrpSpPr>
        <p:grpSpPr>
          <a:xfrm>
            <a:off x="1505676" y="5110965"/>
            <a:ext cx="2081512" cy="720761"/>
            <a:chOff x="3132710" y="5308978"/>
            <a:chExt cx="2081512" cy="720761"/>
          </a:xfrm>
        </p:grpSpPr>
        <p:sp>
          <p:nvSpPr>
            <p:cNvPr id="23" name="TextBox 22"/>
            <p:cNvSpPr txBox="1"/>
            <p:nvPr/>
          </p:nvSpPr>
          <p:spPr>
            <a:xfrm>
              <a:off x="4000903" y="5554704"/>
              <a:ext cx="1213319" cy="4750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solidFill>
                    <a:schemeClr val="bg1"/>
                  </a:solidFill>
                  <a:latin typeface="Calibri Light" pitchFamily="34" charset="0"/>
                </a:rPr>
                <a:t>Percentage of Employees Claiming</a:t>
              </a:r>
            </a:p>
            <a:p>
              <a:pPr algn="ct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sp>
          <p:nvSpPr>
            <p:cNvPr id="24" name="TextBox 23"/>
            <p:cNvSpPr txBox="1"/>
            <p:nvPr/>
          </p:nvSpPr>
          <p:spPr>
            <a:xfrm>
              <a:off x="3132710" y="5308978"/>
              <a:ext cx="1139022" cy="5890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bg1"/>
                  </a:solidFill>
                  <a:latin typeface="Calibri Light" pitchFamily="34" charset="0"/>
                </a:rPr>
                <a:t>0.8%</a:t>
              </a:r>
              <a:r>
                <a:rPr lang="en-US" sz="1800" b="1" baseline="0" dirty="0">
                  <a:solidFill>
                    <a:schemeClr val="bg1"/>
                  </a:solidFill>
                  <a:latin typeface="Calibri Light" pitchFamily="34" charset="0"/>
                </a:rPr>
                <a:t> </a:t>
              </a:r>
              <a:endParaRPr lang="en-US" sz="1800" b="1" dirty="0">
                <a:solidFill>
                  <a:schemeClr val="bg1"/>
                </a:solidFill>
                <a:latin typeface="Calibri Light" pitchFamily="34" charset="0"/>
              </a:endParaRPr>
            </a:p>
          </p:txBody>
        </p:sp>
      </p:grpSp>
      <p:sp>
        <p:nvSpPr>
          <p:cNvPr id="25" name="TextBox 27"/>
          <p:cNvSpPr txBox="1"/>
          <p:nvPr/>
        </p:nvSpPr>
        <p:spPr>
          <a:xfrm>
            <a:off x="4846814" y="5163484"/>
            <a:ext cx="1674204" cy="521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baseline="0">
                <a:solidFill>
                  <a:schemeClr val="bg1"/>
                </a:solidFill>
                <a:latin typeface="Calibri Light" pitchFamily="34" charset="0"/>
              </a:rPr>
              <a:t>$</a:t>
            </a:r>
            <a:r>
              <a:rPr lang="en-US" sz="1800" b="1">
                <a:solidFill>
                  <a:schemeClr val="bg1"/>
                </a:solidFill>
                <a:latin typeface="Calibri Light" pitchFamily="34" charset="0"/>
              </a:rPr>
              <a:t>2,546</a:t>
            </a:r>
            <a:endParaRPr lang="en-US" sz="1800" b="1" dirty="0">
              <a:solidFill>
                <a:schemeClr val="bg1"/>
              </a:solidFill>
              <a:latin typeface="Calibri Light" pitchFamily="34" charset="0"/>
            </a:endParaRPr>
          </a:p>
        </p:txBody>
      </p:sp>
      <p:sp>
        <p:nvSpPr>
          <p:cNvPr id="26" name="TextBox 28"/>
          <p:cNvSpPr txBox="1"/>
          <p:nvPr/>
        </p:nvSpPr>
        <p:spPr>
          <a:xfrm>
            <a:off x="6009761" y="5061085"/>
            <a:ext cx="1135421"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 Covered Cost</a:t>
            </a:r>
            <a:r>
              <a:rPr lang="en-US" sz="1100" baseline="0" dirty="0">
                <a:solidFill>
                  <a:schemeClr val="bg1"/>
                </a:solidFill>
                <a:latin typeface="Calibri Light" pitchFamily="34" charset="0"/>
              </a:rPr>
              <a:t> per Claim</a:t>
            </a:r>
            <a:endParaRPr lang="en-US" sz="1100" dirty="0">
              <a:solidFill>
                <a:schemeClr val="bg1"/>
              </a:solidFill>
              <a:latin typeface="Calibri Light" pitchFamily="34" charset="0"/>
            </a:endParaRPr>
          </a:p>
        </p:txBody>
      </p:sp>
      <p:sp>
        <p:nvSpPr>
          <p:cNvPr id="27" name="TextBox 29"/>
          <p:cNvSpPr txBox="1"/>
          <p:nvPr/>
        </p:nvSpPr>
        <p:spPr>
          <a:xfrm>
            <a:off x="6640298" y="5077780"/>
            <a:ext cx="1589313" cy="6640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50</a:t>
            </a:r>
            <a:endParaRPr lang="en-US" sz="1800" b="1" dirty="0">
              <a:solidFill>
                <a:schemeClr val="bg1"/>
              </a:solidFill>
              <a:latin typeface="Calibri Light" pitchFamily="34" charset="0"/>
            </a:endParaRPr>
          </a:p>
        </p:txBody>
      </p:sp>
      <p:sp>
        <p:nvSpPr>
          <p:cNvPr id="30" name="TextBox 30"/>
          <p:cNvSpPr txBox="1"/>
          <p:nvPr/>
        </p:nvSpPr>
        <p:spPr>
          <a:xfrm>
            <a:off x="7591195" y="5091427"/>
            <a:ext cx="979714"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a:t>
            </a:r>
            <a:r>
              <a:rPr lang="en-US" sz="1100" baseline="0" dirty="0">
                <a:solidFill>
                  <a:schemeClr val="bg1"/>
                </a:solidFill>
                <a:latin typeface="Calibri Light" pitchFamily="34" charset="0"/>
              </a:rPr>
              <a:t> Age of Claimants</a:t>
            </a:r>
            <a:endParaRPr lang="en-US" sz="1100" dirty="0">
              <a:solidFill>
                <a:schemeClr val="bg1"/>
              </a:solidFill>
              <a:latin typeface="Calibri Light" pitchFamily="34" charset="0"/>
            </a:endParaRPr>
          </a:p>
        </p:txBody>
      </p:sp>
      <p:sp>
        <p:nvSpPr>
          <p:cNvPr id="33" name="TextBox 32"/>
          <p:cNvSpPr txBox="1"/>
          <p:nvPr/>
        </p:nvSpPr>
        <p:spPr>
          <a:xfrm>
            <a:off x="1457916" y="1351683"/>
            <a:ext cx="2896366" cy="369332"/>
          </a:xfrm>
          <a:prstGeom prst="rect">
            <a:avLst/>
          </a:prstGeom>
          <a:noFill/>
        </p:spPr>
        <p:txBody>
          <a:bodyPr wrap="square" rtlCol="0">
            <a:spAutoFit/>
          </a:bodyPr>
          <a:lstStyle/>
          <a:p>
            <a:r>
              <a:rPr lang="en-CA" sz="1800" dirty="0">
                <a:latin typeface="Calibri Light" panose="020F0302020204030204" pitchFamily="34" charset="0"/>
              </a:rPr>
              <a:t>Top Drugs by % of Total Paid</a:t>
            </a:r>
            <a:endParaRPr lang="en-US" sz="1800" dirty="0">
              <a:latin typeface="Calibri Light" panose="020F0302020204030204" pitchFamily="34" charset="0"/>
            </a:endParaRPr>
          </a:p>
        </p:txBody>
      </p:sp>
      <p:sp>
        <p:nvSpPr>
          <p:cNvPr id="28"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5" name="Slide Number Placeholder 4"/>
          <p:cNvSpPr>
            <a:spLocks noGrp="1"/>
          </p:cNvSpPr>
          <p:nvPr>
            <p:ph type="sldNum" sz="quarter" idx="4"/>
          </p:nvPr>
        </p:nvSpPr>
        <p:spPr/>
        <p:txBody>
          <a:bodyPr/>
          <a:lstStyle/>
          <a:p>
            <a:fld id="{FA84A37A-AFC2-4A01-80A1-FC20F2C0D5BB}"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60" name="Object 8"/>
          <p:cNvGraphicFramePr>
            <a:graphicFrameLocks noChangeAspect="1"/>
          </p:cNvGraphicFramePr>
          <p:nvPr>
            <p:extLst>
              <p:ext uri="{D42A27DB-BD31-4B8C-83A1-F6EECF244321}">
                <p14:modId xmlns:p14="http://schemas.microsoft.com/office/powerpoint/2010/main" val="3438692932"/>
              </p:ext>
            </p:extLst>
          </p:nvPr>
        </p:nvGraphicFramePr>
        <p:xfrm>
          <a:off x="3800475" y="1473200"/>
          <a:ext cx="6608763" cy="3090863"/>
        </p:xfrm>
        <a:graphic>
          <a:graphicData uri="http://schemas.openxmlformats.org/presentationml/2006/ole">
            <mc:AlternateContent xmlns:mc="http://schemas.openxmlformats.org/markup-compatibility/2006">
              <mc:Choice xmlns:v="urn:schemas-microsoft-com:vml" Requires="v">
                <p:oleObj spid="_x0000_s242602" name="Worksheet" r:id="rId4" imgW="7772535" imgH="3638520" progId="Excel.Sheet.8">
                  <p:embed followColorScheme="full"/>
                </p:oleObj>
              </mc:Choice>
              <mc:Fallback>
                <p:oleObj name="Worksheet" r:id="rId4" imgW="7772535" imgH="3638520" progId="Excel.Sheet.8">
                  <p:embed followColorScheme="full"/>
                  <p:pic>
                    <p:nvPicPr>
                      <p:cNvPr id="0" name="Picture 3"/>
                      <p:cNvPicPr>
                        <a:picLocks noChangeAspect="1" noChangeArrowheads="1"/>
                      </p:cNvPicPr>
                      <p:nvPr/>
                    </p:nvPicPr>
                    <p:blipFill>
                      <a:blip r:embed="rId5"/>
                      <a:srcRect/>
                      <a:stretch>
                        <a:fillRect/>
                      </a:stretch>
                    </p:blipFill>
                    <p:spPr bwMode="auto">
                      <a:xfrm>
                        <a:off x="3800475" y="1473200"/>
                        <a:ext cx="6608763" cy="309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23041" y="266788"/>
            <a:ext cx="4637223" cy="786384"/>
          </a:xfrm>
        </p:spPr>
        <p:txBody>
          <a:bodyPr anchor="ctr"/>
          <a:lstStyle/>
          <a:p>
            <a:r>
              <a:rPr lang="en-US" sz="1600" dirty="0">
                <a:latin typeface="Calibri Light" pitchFamily="34" charset="0"/>
              </a:rPr>
              <a:t>DASHBOARDS ON TOP THERAPEUTIC CLASSIFICATIONS </a:t>
            </a:r>
            <a:r>
              <a:rPr lang="en-US" sz="1400" dirty="0">
                <a:latin typeface="Calibri Light" pitchFamily="34" charset="0"/>
              </a:rPr>
              <a:t/>
            </a:r>
            <a:br>
              <a:rPr lang="en-US" sz="1400" dirty="0">
                <a:latin typeface="Calibri Light" pitchFamily="34" charset="0"/>
              </a:rPr>
            </a:br>
            <a:r>
              <a:rPr lang="en-US" dirty="0">
                <a:latin typeface="Calibri Light" pitchFamily="34" charset="0"/>
              </a:rPr>
              <a:t>Diabetes</a:t>
            </a:r>
          </a:p>
        </p:txBody>
      </p:sp>
      <p:graphicFrame>
        <p:nvGraphicFramePr>
          <p:cNvPr id="151559" name="Object 7"/>
          <p:cNvGraphicFramePr>
            <a:graphicFrameLocks noChangeAspect="1"/>
          </p:cNvGraphicFramePr>
          <p:nvPr>
            <p:extLst>
              <p:ext uri="{D42A27DB-BD31-4B8C-83A1-F6EECF244321}">
                <p14:modId xmlns:p14="http://schemas.microsoft.com/office/powerpoint/2010/main" val="2073681833"/>
              </p:ext>
            </p:extLst>
          </p:nvPr>
        </p:nvGraphicFramePr>
        <p:xfrm>
          <a:off x="68263" y="1366838"/>
          <a:ext cx="5792787" cy="3722687"/>
        </p:xfrm>
        <a:graphic>
          <a:graphicData uri="http://schemas.openxmlformats.org/presentationml/2006/ole">
            <mc:AlternateContent xmlns:mc="http://schemas.openxmlformats.org/markup-compatibility/2006">
              <mc:Choice xmlns:v="urn:schemas-microsoft-com:vml" Requires="v">
                <p:oleObj spid="_x0000_s242603" name="Worksheet" r:id="rId6" imgW="6353257" imgH="4400460" progId="Excel.Sheet.8">
                  <p:embed followColorScheme="full"/>
                </p:oleObj>
              </mc:Choice>
              <mc:Fallback>
                <p:oleObj name="Worksheet" r:id="rId6" imgW="6353257" imgH="4400460" progId="Excel.Sheet.8">
                  <p:embed followColorScheme="full"/>
                  <p:pic>
                    <p:nvPicPr>
                      <p:cNvPr id="0" name="Picture 2"/>
                      <p:cNvPicPr>
                        <a:picLocks noChangeAspect="1" noChangeArrowheads="1"/>
                      </p:cNvPicPr>
                      <p:nvPr/>
                    </p:nvPicPr>
                    <p:blipFill>
                      <a:blip r:embed="rId7"/>
                      <a:srcRect/>
                      <a:stretch>
                        <a:fillRect/>
                      </a:stretch>
                    </p:blipFill>
                    <p:spPr bwMode="auto">
                      <a:xfrm>
                        <a:off x="68263" y="1366838"/>
                        <a:ext cx="5792787" cy="3722687"/>
                      </a:xfrm>
                      <a:prstGeom prst="rect">
                        <a:avLst/>
                      </a:prstGeom>
                      <a:noFill/>
                      <a:extLst/>
                    </p:spPr>
                  </p:pic>
                </p:oleObj>
              </mc:Fallback>
            </mc:AlternateContent>
          </a:graphicData>
        </a:graphic>
      </p:graphicFrame>
      <p:sp>
        <p:nvSpPr>
          <p:cNvPr id="57" name="TextBox 56"/>
          <p:cNvSpPr txBox="1"/>
          <p:nvPr/>
        </p:nvSpPr>
        <p:spPr>
          <a:xfrm>
            <a:off x="7356144" y="1549472"/>
            <a:ext cx="1405719" cy="646331"/>
          </a:xfrm>
          <a:prstGeom prst="rect">
            <a:avLst/>
          </a:prstGeom>
          <a:noFill/>
        </p:spPr>
        <p:txBody>
          <a:bodyPr wrap="square" rtlCol="0">
            <a:spAutoFit/>
          </a:bodyPr>
          <a:lstStyle/>
          <a:p>
            <a:r>
              <a:rPr lang="en-CA" sz="1800" dirty="0">
                <a:solidFill>
                  <a:schemeClr val="tx1">
                    <a:lumMod val="50000"/>
                    <a:lumOff val="50000"/>
                  </a:schemeClr>
                </a:solidFill>
                <a:latin typeface="Calibri Light" pitchFamily="34" charset="0"/>
              </a:rPr>
              <a:t>Generic Fill Rate</a:t>
            </a:r>
            <a:endParaRPr lang="en-US" sz="1800" dirty="0">
              <a:solidFill>
                <a:schemeClr val="tx1">
                  <a:lumMod val="50000"/>
                  <a:lumOff val="50000"/>
                </a:schemeClr>
              </a:solidFill>
              <a:latin typeface="Calibri Light" pitchFamily="34" charset="0"/>
            </a:endParaRPr>
          </a:p>
        </p:txBody>
      </p:sp>
      <p:sp>
        <p:nvSpPr>
          <p:cNvPr id="58" name="Flowchart: Alternate Process 57"/>
          <p:cNvSpPr/>
          <p:nvPr/>
        </p:nvSpPr>
        <p:spPr>
          <a:xfrm>
            <a:off x="1269234" y="5009233"/>
            <a:ext cx="7765585" cy="814113"/>
          </a:xfrm>
          <a:prstGeom prst="flowChartAlternateProcess">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Calibri Light" pitchFamily="34" charset="0"/>
            </a:endParaRPr>
          </a:p>
        </p:txBody>
      </p:sp>
      <p:sp>
        <p:nvSpPr>
          <p:cNvPr id="59" name="Flowchart: Stored Data 58"/>
          <p:cNvSpPr/>
          <p:nvPr/>
        </p:nvSpPr>
        <p:spPr>
          <a:xfrm>
            <a:off x="68240" y="5009234"/>
            <a:ext cx="1705970" cy="814112"/>
          </a:xfrm>
          <a:prstGeom prst="flowChartOnlineStorage">
            <a:avLst/>
          </a:prstGeom>
          <a:solidFill>
            <a:srgbClr val="1486B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latin typeface="Calibri Light" pitchFamily="34" charset="0"/>
              </a:rPr>
              <a:t>Within this Class:</a:t>
            </a:r>
            <a:endParaRPr lang="en-US" sz="1600" dirty="0">
              <a:latin typeface="Calibri Light" pitchFamily="34" charset="0"/>
            </a:endParaRPr>
          </a:p>
        </p:txBody>
      </p:sp>
      <p:grpSp>
        <p:nvGrpSpPr>
          <p:cNvPr id="3" name="Group 21"/>
          <p:cNvGrpSpPr/>
          <p:nvPr/>
        </p:nvGrpSpPr>
        <p:grpSpPr>
          <a:xfrm>
            <a:off x="3477092" y="5135846"/>
            <a:ext cx="1992349" cy="653142"/>
            <a:chOff x="1613568" y="5354311"/>
            <a:chExt cx="1992349" cy="653142"/>
          </a:xfrm>
        </p:grpSpPr>
        <p:sp>
          <p:nvSpPr>
            <p:cNvPr id="60" name="TextBox 23"/>
            <p:cNvSpPr txBox="1"/>
            <p:nvPr/>
          </p:nvSpPr>
          <p:spPr>
            <a:xfrm>
              <a:off x="1613568" y="5377219"/>
              <a:ext cx="1304529" cy="5049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12.9</a:t>
              </a:r>
              <a:endParaRPr lang="en-US" sz="1800" b="1" dirty="0">
                <a:solidFill>
                  <a:schemeClr val="bg1"/>
                </a:solidFill>
                <a:latin typeface="Calibri Light" pitchFamily="34" charset="0"/>
              </a:endParaRPr>
            </a:p>
          </p:txBody>
        </p:sp>
        <p:sp>
          <p:nvSpPr>
            <p:cNvPr id="61" name="TextBox 24"/>
            <p:cNvSpPr txBox="1"/>
            <p:nvPr/>
          </p:nvSpPr>
          <p:spPr>
            <a:xfrm>
              <a:off x="2462039" y="5354311"/>
              <a:ext cx="1143878"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Number of Claims per </a:t>
              </a:r>
              <a:r>
                <a:rPr lang="en-US" dirty="0">
                  <a:solidFill>
                    <a:schemeClr val="bg1"/>
                  </a:solidFill>
                  <a:latin typeface="Calibri Light" pitchFamily="34" charset="0"/>
                </a:rPr>
                <a:t>Claimant</a:t>
              </a: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grpSp>
      <p:grpSp>
        <p:nvGrpSpPr>
          <p:cNvPr id="4" name="Group 18"/>
          <p:cNvGrpSpPr/>
          <p:nvPr/>
        </p:nvGrpSpPr>
        <p:grpSpPr>
          <a:xfrm>
            <a:off x="1545282" y="5113662"/>
            <a:ext cx="2411563" cy="766346"/>
            <a:chOff x="3265880" y="5308978"/>
            <a:chExt cx="2411563" cy="766346"/>
          </a:xfrm>
        </p:grpSpPr>
        <p:sp>
          <p:nvSpPr>
            <p:cNvPr id="62" name="TextBox 25"/>
            <p:cNvSpPr txBox="1"/>
            <p:nvPr/>
          </p:nvSpPr>
          <p:spPr>
            <a:xfrm>
              <a:off x="4160577" y="5422182"/>
              <a:ext cx="1516866"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solidFill>
                    <a:schemeClr val="bg1"/>
                  </a:solidFill>
                  <a:latin typeface="Calibri Light" pitchFamily="34" charset="0"/>
                </a:rPr>
                <a:t>Percentage of Employees</a:t>
              </a:r>
              <a:r>
                <a:rPr lang="en-US" sz="1100" dirty="0">
                  <a:solidFill>
                    <a:schemeClr val="bg1"/>
                  </a:solidFill>
                  <a:latin typeface="Calibri Light" pitchFamily="34" charset="0"/>
                </a:rPr>
                <a:t> </a:t>
              </a:r>
              <a:br>
                <a:rPr lang="en-US" sz="1100" dirty="0">
                  <a:solidFill>
                    <a:schemeClr val="bg1"/>
                  </a:solidFill>
                  <a:latin typeface="Calibri Light" pitchFamily="34" charset="0"/>
                </a:rPr>
              </a:br>
              <a:r>
                <a:rPr lang="en-US" sz="1100" dirty="0">
                  <a:solidFill>
                    <a:schemeClr val="bg1"/>
                  </a:solidFill>
                  <a:latin typeface="Calibri Light" pitchFamily="34" charset="0"/>
                </a:rPr>
                <a:t>Claiming</a:t>
              </a:r>
              <a:endParaRPr lang="en-US" sz="1100" baseline="0" dirty="0">
                <a:solidFill>
                  <a:schemeClr val="bg1"/>
                </a:solidFill>
                <a:latin typeface="Calibri Light" pitchFamily="34" charset="0"/>
              </a:endParaRPr>
            </a:p>
            <a:p>
              <a:pPr algn="ct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sp>
          <p:nvSpPr>
            <p:cNvPr id="63" name="TextBox 26"/>
            <p:cNvSpPr txBox="1"/>
            <p:nvPr/>
          </p:nvSpPr>
          <p:spPr>
            <a:xfrm>
              <a:off x="3265880" y="5308978"/>
              <a:ext cx="1139022" cy="5890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solidFill>
                    <a:schemeClr val="bg1"/>
                  </a:solidFill>
                  <a:latin typeface="Calibri Light" pitchFamily="34" charset="0"/>
                </a:rPr>
                <a:t>12.3%</a:t>
              </a:r>
              <a:r>
                <a:rPr lang="en-US" sz="1800" b="1" baseline="0">
                  <a:solidFill>
                    <a:schemeClr val="bg1"/>
                  </a:solidFill>
                  <a:latin typeface="Calibri Light" pitchFamily="34" charset="0"/>
                </a:rPr>
                <a:t> </a:t>
              </a:r>
              <a:endParaRPr lang="en-US" sz="1800" b="1" dirty="0">
                <a:solidFill>
                  <a:schemeClr val="bg1"/>
                </a:solidFill>
                <a:latin typeface="Calibri Light" pitchFamily="34" charset="0"/>
              </a:endParaRPr>
            </a:p>
          </p:txBody>
        </p:sp>
      </p:grpSp>
      <p:grpSp>
        <p:nvGrpSpPr>
          <p:cNvPr id="5" name="Group 20"/>
          <p:cNvGrpSpPr/>
          <p:nvPr/>
        </p:nvGrpSpPr>
        <p:grpSpPr>
          <a:xfrm>
            <a:off x="4916990" y="5052207"/>
            <a:ext cx="2299216" cy="653142"/>
            <a:chOff x="4916990" y="5247523"/>
            <a:chExt cx="2299216" cy="653142"/>
          </a:xfrm>
        </p:grpSpPr>
        <p:sp>
          <p:nvSpPr>
            <p:cNvPr id="64" name="TextBox 27"/>
            <p:cNvSpPr txBox="1"/>
            <p:nvPr/>
          </p:nvSpPr>
          <p:spPr>
            <a:xfrm>
              <a:off x="4916990" y="5349922"/>
              <a:ext cx="1674204" cy="521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baseline="0">
                  <a:solidFill>
                    <a:schemeClr val="bg1"/>
                  </a:solidFill>
                  <a:latin typeface="Calibri Light" pitchFamily="34" charset="0"/>
                </a:rPr>
                <a:t>$</a:t>
              </a:r>
              <a:r>
                <a:rPr lang="en-US" sz="1800" b="1">
                  <a:solidFill>
                    <a:schemeClr val="bg1"/>
                  </a:solidFill>
                  <a:latin typeface="Calibri Light" pitchFamily="34" charset="0"/>
                </a:rPr>
                <a:t>87.66</a:t>
              </a:r>
              <a:endParaRPr lang="en-US" sz="1800" b="1" dirty="0">
                <a:solidFill>
                  <a:schemeClr val="bg1"/>
                </a:solidFill>
                <a:latin typeface="Calibri Light" pitchFamily="34" charset="0"/>
              </a:endParaRPr>
            </a:p>
          </p:txBody>
        </p:sp>
        <p:sp>
          <p:nvSpPr>
            <p:cNvPr id="65" name="TextBox 28"/>
            <p:cNvSpPr txBox="1"/>
            <p:nvPr/>
          </p:nvSpPr>
          <p:spPr>
            <a:xfrm>
              <a:off x="6080785" y="5247523"/>
              <a:ext cx="1135421"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 Covered Cost</a:t>
              </a:r>
              <a:r>
                <a:rPr lang="en-US" sz="1100" baseline="0" dirty="0">
                  <a:solidFill>
                    <a:schemeClr val="bg1"/>
                  </a:solidFill>
                  <a:latin typeface="Calibri Light" pitchFamily="34" charset="0"/>
                </a:rPr>
                <a:t> per Claim</a:t>
              </a:r>
              <a:endParaRPr lang="en-US" sz="1100" dirty="0">
                <a:solidFill>
                  <a:schemeClr val="bg1"/>
                </a:solidFill>
                <a:latin typeface="Calibri Light" pitchFamily="34" charset="0"/>
              </a:endParaRPr>
            </a:p>
          </p:txBody>
        </p:sp>
      </p:grpSp>
      <p:sp>
        <p:nvSpPr>
          <p:cNvPr id="66" name="TextBox 29"/>
          <p:cNvSpPr txBox="1"/>
          <p:nvPr/>
        </p:nvSpPr>
        <p:spPr>
          <a:xfrm>
            <a:off x="6675810" y="5068902"/>
            <a:ext cx="1589313" cy="6640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dirty="0">
                <a:solidFill>
                  <a:schemeClr val="bg1"/>
                </a:solidFill>
                <a:latin typeface="Calibri Light" pitchFamily="34" charset="0"/>
              </a:rPr>
              <a:t>59</a:t>
            </a:r>
            <a:endParaRPr lang="en-US" sz="1800" b="1" dirty="0">
              <a:solidFill>
                <a:schemeClr val="bg1"/>
              </a:solidFill>
              <a:latin typeface="Calibri Light" pitchFamily="34" charset="0"/>
            </a:endParaRPr>
          </a:p>
        </p:txBody>
      </p:sp>
      <p:sp>
        <p:nvSpPr>
          <p:cNvPr id="67" name="TextBox 30"/>
          <p:cNvSpPr txBox="1"/>
          <p:nvPr/>
        </p:nvSpPr>
        <p:spPr>
          <a:xfrm>
            <a:off x="7564561" y="5082549"/>
            <a:ext cx="979714"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a:t>
            </a:r>
            <a:r>
              <a:rPr lang="en-US" sz="1100" baseline="0" dirty="0">
                <a:solidFill>
                  <a:schemeClr val="bg1"/>
                </a:solidFill>
                <a:latin typeface="Calibri Light" pitchFamily="34" charset="0"/>
              </a:rPr>
              <a:t> Age of Claimants</a:t>
            </a:r>
            <a:endParaRPr lang="en-US" sz="1100" dirty="0">
              <a:solidFill>
                <a:schemeClr val="bg1"/>
              </a:solidFill>
              <a:latin typeface="Calibri Light" pitchFamily="34" charset="0"/>
            </a:endParaRPr>
          </a:p>
        </p:txBody>
      </p:sp>
      <p:sp>
        <p:nvSpPr>
          <p:cNvPr id="22" name="TextBox 21"/>
          <p:cNvSpPr txBox="1"/>
          <p:nvPr/>
        </p:nvSpPr>
        <p:spPr>
          <a:xfrm>
            <a:off x="1457916" y="1351683"/>
            <a:ext cx="2896366" cy="369332"/>
          </a:xfrm>
          <a:prstGeom prst="rect">
            <a:avLst/>
          </a:prstGeom>
          <a:noFill/>
        </p:spPr>
        <p:txBody>
          <a:bodyPr wrap="square" rtlCol="0">
            <a:spAutoFit/>
          </a:bodyPr>
          <a:lstStyle/>
          <a:p>
            <a:r>
              <a:rPr lang="en-CA" sz="1800" dirty="0">
                <a:latin typeface="Calibri Light" panose="020F0302020204030204" pitchFamily="34" charset="0"/>
              </a:rPr>
              <a:t>Top Drugs by % of Total Paid</a:t>
            </a:r>
            <a:endParaRPr lang="en-US" sz="1800" dirty="0">
              <a:latin typeface="Calibri Light" panose="020F0302020204030204" pitchFamily="34" charset="0"/>
            </a:endParaRPr>
          </a:p>
        </p:txBody>
      </p:sp>
      <p:sp>
        <p:nvSpPr>
          <p:cNvPr id="21"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6" name="Slide Number Placeholder 5"/>
          <p:cNvSpPr>
            <a:spLocks noGrp="1"/>
          </p:cNvSpPr>
          <p:nvPr>
            <p:ph type="sldNum" sz="quarter" idx="4"/>
          </p:nvPr>
        </p:nvSpPr>
        <p:spPr/>
        <p:txBody>
          <a:bodyPr/>
          <a:lstStyle/>
          <a:p>
            <a:fld id="{FA84A37A-AFC2-4A01-80A1-FC20F2C0D5BB}"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42" y="266788"/>
            <a:ext cx="4663856" cy="786384"/>
          </a:xfrm>
        </p:spPr>
        <p:txBody>
          <a:bodyPr anchor="ctr"/>
          <a:lstStyle/>
          <a:p>
            <a:r>
              <a:rPr lang="en-US" sz="1600" dirty="0">
                <a:latin typeface="Calibri Light" pitchFamily="34" charset="0"/>
              </a:rPr>
              <a:t>DASHBOARDS ON TOP THERAPEUTIC CLASSIFICATIONS </a:t>
            </a:r>
            <a:br>
              <a:rPr lang="en-US" sz="1600" dirty="0">
                <a:latin typeface="Calibri Light" pitchFamily="34" charset="0"/>
              </a:rPr>
            </a:br>
            <a:r>
              <a:rPr lang="en-US" dirty="0">
                <a:latin typeface="Calibri Light" pitchFamily="34" charset="0"/>
              </a:rPr>
              <a:t>Blood Pressure</a:t>
            </a:r>
          </a:p>
        </p:txBody>
      </p:sp>
      <p:graphicFrame>
        <p:nvGraphicFramePr>
          <p:cNvPr id="151559" name="Object 7"/>
          <p:cNvGraphicFramePr>
            <a:graphicFrameLocks noChangeAspect="1"/>
          </p:cNvGraphicFramePr>
          <p:nvPr>
            <p:extLst>
              <p:ext uri="{D42A27DB-BD31-4B8C-83A1-F6EECF244321}">
                <p14:modId xmlns:p14="http://schemas.microsoft.com/office/powerpoint/2010/main" val="2883654754"/>
              </p:ext>
            </p:extLst>
          </p:nvPr>
        </p:nvGraphicFramePr>
        <p:xfrm>
          <a:off x="0" y="1400175"/>
          <a:ext cx="5408613" cy="3562350"/>
        </p:xfrm>
        <a:graphic>
          <a:graphicData uri="http://schemas.openxmlformats.org/presentationml/2006/ole">
            <mc:AlternateContent xmlns:mc="http://schemas.openxmlformats.org/markup-compatibility/2006">
              <mc:Choice xmlns:v="urn:schemas-microsoft-com:vml" Requires="v">
                <p:oleObj spid="_x0000_s244638" name="Worksheet" r:id="rId4" imgW="6400800" imgH="4210110" progId="Excel.Sheet.8">
                  <p:embed followColorScheme="full"/>
                </p:oleObj>
              </mc:Choice>
              <mc:Fallback>
                <p:oleObj name="Worksheet" r:id="rId4" imgW="6400800" imgH="4210110" progId="Excel.Sheet.8">
                  <p:embed followColorScheme="full"/>
                  <p:pic>
                    <p:nvPicPr>
                      <p:cNvPr id="0" name="Picture 2"/>
                      <p:cNvPicPr>
                        <a:picLocks noChangeAspect="1" noChangeArrowheads="1"/>
                      </p:cNvPicPr>
                      <p:nvPr/>
                    </p:nvPicPr>
                    <p:blipFill>
                      <a:blip r:embed="rId5"/>
                      <a:srcRect/>
                      <a:stretch>
                        <a:fillRect/>
                      </a:stretch>
                    </p:blipFill>
                    <p:spPr bwMode="auto">
                      <a:xfrm>
                        <a:off x="0" y="1400175"/>
                        <a:ext cx="5408613" cy="356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4" name="Object 4"/>
          <p:cNvGraphicFramePr>
            <a:graphicFrameLocks noChangeAspect="1"/>
          </p:cNvGraphicFramePr>
          <p:nvPr>
            <p:extLst>
              <p:ext uri="{D42A27DB-BD31-4B8C-83A1-F6EECF244321}">
                <p14:modId xmlns:p14="http://schemas.microsoft.com/office/powerpoint/2010/main" val="4034560412"/>
              </p:ext>
            </p:extLst>
          </p:nvPr>
        </p:nvGraphicFramePr>
        <p:xfrm>
          <a:off x="3800475" y="1473200"/>
          <a:ext cx="6492875" cy="3092450"/>
        </p:xfrm>
        <a:graphic>
          <a:graphicData uri="http://schemas.openxmlformats.org/presentationml/2006/ole">
            <mc:AlternateContent xmlns:mc="http://schemas.openxmlformats.org/markup-compatibility/2006">
              <mc:Choice xmlns:v="urn:schemas-microsoft-com:vml" Requires="v">
                <p:oleObj spid="_x0000_s244639" name="Worksheet" r:id="rId6" imgW="7639089" imgH="3638520" progId="Excel.Sheet.8">
                  <p:embed followColorScheme="full"/>
                </p:oleObj>
              </mc:Choice>
              <mc:Fallback>
                <p:oleObj name="Worksheet" r:id="rId6" imgW="7639089" imgH="3638520" progId="Excel.Sheet.8">
                  <p:embed followColorScheme="full"/>
                  <p:pic>
                    <p:nvPicPr>
                      <p:cNvPr id="0" name="Picture 3"/>
                      <p:cNvPicPr>
                        <a:picLocks noChangeAspect="1" noChangeArrowheads="1"/>
                      </p:cNvPicPr>
                      <p:nvPr/>
                    </p:nvPicPr>
                    <p:blipFill>
                      <a:blip r:embed="rId7"/>
                      <a:srcRect/>
                      <a:stretch>
                        <a:fillRect/>
                      </a:stretch>
                    </p:blipFill>
                    <p:spPr bwMode="auto">
                      <a:xfrm>
                        <a:off x="3800475" y="1473200"/>
                        <a:ext cx="6492875" cy="309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7356144" y="1549472"/>
            <a:ext cx="1405719" cy="646331"/>
          </a:xfrm>
          <a:prstGeom prst="rect">
            <a:avLst/>
          </a:prstGeom>
          <a:noFill/>
        </p:spPr>
        <p:txBody>
          <a:bodyPr wrap="square" rtlCol="0">
            <a:spAutoFit/>
          </a:bodyPr>
          <a:lstStyle/>
          <a:p>
            <a:r>
              <a:rPr lang="en-CA" sz="1800" dirty="0">
                <a:solidFill>
                  <a:schemeClr val="tx1">
                    <a:lumMod val="50000"/>
                    <a:lumOff val="50000"/>
                  </a:schemeClr>
                </a:solidFill>
                <a:latin typeface="Calibri Light" pitchFamily="34" charset="0"/>
              </a:rPr>
              <a:t>Generic Fill Rate</a:t>
            </a:r>
            <a:endParaRPr lang="en-US" sz="1800" dirty="0">
              <a:solidFill>
                <a:schemeClr val="tx1">
                  <a:lumMod val="50000"/>
                  <a:lumOff val="50000"/>
                </a:schemeClr>
              </a:solidFill>
              <a:latin typeface="Calibri Light" pitchFamily="34" charset="0"/>
            </a:endParaRPr>
          </a:p>
        </p:txBody>
      </p:sp>
      <p:sp>
        <p:nvSpPr>
          <p:cNvPr id="22" name="Flowchart: Alternate Process 21"/>
          <p:cNvSpPr/>
          <p:nvPr/>
        </p:nvSpPr>
        <p:spPr>
          <a:xfrm>
            <a:off x="1269234" y="5009233"/>
            <a:ext cx="7765585" cy="814113"/>
          </a:xfrm>
          <a:prstGeom prst="flowChartAlternateProcess">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Calibri Light" pitchFamily="34" charset="0"/>
            </a:endParaRPr>
          </a:p>
        </p:txBody>
      </p:sp>
      <p:sp>
        <p:nvSpPr>
          <p:cNvPr id="23" name="Flowchart: Stored Data 22"/>
          <p:cNvSpPr/>
          <p:nvPr/>
        </p:nvSpPr>
        <p:spPr>
          <a:xfrm>
            <a:off x="68240" y="5009234"/>
            <a:ext cx="1705970" cy="814112"/>
          </a:xfrm>
          <a:prstGeom prst="flowChartOnlineStorage">
            <a:avLst/>
          </a:prstGeom>
          <a:solidFill>
            <a:srgbClr val="1486B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latin typeface="Calibri Light" pitchFamily="34" charset="0"/>
              </a:rPr>
              <a:t>Within this Class:</a:t>
            </a:r>
            <a:endParaRPr lang="en-US" sz="1600" dirty="0">
              <a:latin typeface="Calibri Light" pitchFamily="34" charset="0"/>
            </a:endParaRPr>
          </a:p>
        </p:txBody>
      </p:sp>
      <p:grpSp>
        <p:nvGrpSpPr>
          <p:cNvPr id="3" name="Group 28"/>
          <p:cNvGrpSpPr/>
          <p:nvPr/>
        </p:nvGrpSpPr>
        <p:grpSpPr>
          <a:xfrm>
            <a:off x="3375161" y="5158754"/>
            <a:ext cx="1974593" cy="656868"/>
            <a:chOff x="1453764" y="5377219"/>
            <a:chExt cx="1974593" cy="656868"/>
          </a:xfrm>
        </p:grpSpPr>
        <p:sp>
          <p:nvSpPr>
            <p:cNvPr id="24" name="TextBox 23"/>
            <p:cNvSpPr txBox="1"/>
            <p:nvPr/>
          </p:nvSpPr>
          <p:spPr>
            <a:xfrm>
              <a:off x="1453764" y="5377219"/>
              <a:ext cx="1304529" cy="5049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10.0</a:t>
              </a:r>
              <a:endParaRPr lang="en-US" sz="1800" b="1" dirty="0">
                <a:solidFill>
                  <a:schemeClr val="bg1"/>
                </a:solidFill>
                <a:latin typeface="Calibri Light" pitchFamily="34" charset="0"/>
              </a:endParaRPr>
            </a:p>
          </p:txBody>
        </p:sp>
        <p:sp>
          <p:nvSpPr>
            <p:cNvPr id="25" name="TextBox 24"/>
            <p:cNvSpPr txBox="1"/>
            <p:nvPr/>
          </p:nvSpPr>
          <p:spPr>
            <a:xfrm>
              <a:off x="2284479" y="5380945"/>
              <a:ext cx="1143878"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Number of Claims per </a:t>
              </a:r>
              <a:r>
                <a:rPr lang="en-US" dirty="0">
                  <a:solidFill>
                    <a:schemeClr val="bg1"/>
                  </a:solidFill>
                  <a:latin typeface="Calibri Light" pitchFamily="34" charset="0"/>
                </a:rPr>
                <a:t>Claimant</a:t>
              </a: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grpSp>
      <p:grpSp>
        <p:nvGrpSpPr>
          <p:cNvPr id="4" name="Group 27"/>
          <p:cNvGrpSpPr/>
          <p:nvPr/>
        </p:nvGrpSpPr>
        <p:grpSpPr>
          <a:xfrm>
            <a:off x="1442807" y="5113665"/>
            <a:ext cx="2108016" cy="789496"/>
            <a:chOff x="3132710" y="5285828"/>
            <a:chExt cx="2108016" cy="789496"/>
          </a:xfrm>
        </p:grpSpPr>
        <p:sp>
          <p:nvSpPr>
            <p:cNvPr id="26" name="TextBox 25"/>
            <p:cNvSpPr txBox="1"/>
            <p:nvPr/>
          </p:nvSpPr>
          <p:spPr>
            <a:xfrm>
              <a:off x="4027407" y="5422182"/>
              <a:ext cx="1213319"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solidFill>
                    <a:schemeClr val="bg1"/>
                  </a:solidFill>
                  <a:latin typeface="Calibri Light" pitchFamily="34" charset="0"/>
                </a:rPr>
                <a:t>Percentage of Employees Claiming</a:t>
              </a:r>
            </a:p>
            <a:p>
              <a:pPr algn="ct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sp>
          <p:nvSpPr>
            <p:cNvPr id="27" name="TextBox 26"/>
            <p:cNvSpPr txBox="1"/>
            <p:nvPr/>
          </p:nvSpPr>
          <p:spPr>
            <a:xfrm>
              <a:off x="3132710" y="5285828"/>
              <a:ext cx="1139022" cy="5890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solidFill>
                    <a:schemeClr val="bg1"/>
                  </a:solidFill>
                  <a:latin typeface="Calibri Light" pitchFamily="34" charset="0"/>
                </a:rPr>
                <a:t>31.5%</a:t>
              </a:r>
              <a:r>
                <a:rPr lang="en-US" sz="1800" b="1" baseline="0">
                  <a:solidFill>
                    <a:schemeClr val="bg1"/>
                  </a:solidFill>
                  <a:latin typeface="Calibri Light" pitchFamily="34" charset="0"/>
                </a:rPr>
                <a:t> </a:t>
              </a:r>
              <a:endParaRPr lang="en-US" sz="1800" b="1" dirty="0">
                <a:solidFill>
                  <a:schemeClr val="bg1"/>
                </a:solidFill>
                <a:latin typeface="Calibri Light" pitchFamily="34" charset="0"/>
              </a:endParaRPr>
            </a:p>
          </p:txBody>
        </p:sp>
      </p:grpSp>
      <p:sp>
        <p:nvSpPr>
          <p:cNvPr id="30" name="TextBox 27"/>
          <p:cNvSpPr txBox="1"/>
          <p:nvPr/>
        </p:nvSpPr>
        <p:spPr>
          <a:xfrm>
            <a:off x="4890356" y="5154606"/>
            <a:ext cx="1674204" cy="521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baseline="0">
                <a:solidFill>
                  <a:schemeClr val="bg1"/>
                </a:solidFill>
                <a:latin typeface="Calibri Light" pitchFamily="34" charset="0"/>
              </a:rPr>
              <a:t>$</a:t>
            </a:r>
            <a:r>
              <a:rPr lang="en-US" sz="1800" b="1">
                <a:solidFill>
                  <a:schemeClr val="bg1"/>
                </a:solidFill>
                <a:latin typeface="Calibri Light" pitchFamily="34" charset="0"/>
              </a:rPr>
              <a:t>31.86</a:t>
            </a:r>
            <a:endParaRPr lang="en-US" sz="1800" b="1" dirty="0">
              <a:solidFill>
                <a:schemeClr val="bg1"/>
              </a:solidFill>
              <a:latin typeface="Calibri Light" pitchFamily="34" charset="0"/>
            </a:endParaRPr>
          </a:p>
        </p:txBody>
      </p:sp>
      <p:sp>
        <p:nvSpPr>
          <p:cNvPr id="31" name="TextBox 28"/>
          <p:cNvSpPr txBox="1"/>
          <p:nvPr/>
        </p:nvSpPr>
        <p:spPr>
          <a:xfrm>
            <a:off x="6071907" y="5052207"/>
            <a:ext cx="1135421"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 Covered Cost</a:t>
            </a:r>
            <a:r>
              <a:rPr lang="en-US" sz="1100" baseline="0" dirty="0">
                <a:solidFill>
                  <a:schemeClr val="bg1"/>
                </a:solidFill>
                <a:latin typeface="Calibri Light" pitchFamily="34" charset="0"/>
              </a:rPr>
              <a:t> per Claim</a:t>
            </a:r>
            <a:endParaRPr lang="en-US" sz="1100" dirty="0">
              <a:solidFill>
                <a:schemeClr val="bg1"/>
              </a:solidFill>
              <a:latin typeface="Calibri Light" pitchFamily="34" charset="0"/>
            </a:endParaRPr>
          </a:p>
        </p:txBody>
      </p:sp>
      <p:sp>
        <p:nvSpPr>
          <p:cNvPr id="32" name="TextBox 29"/>
          <p:cNvSpPr txBox="1"/>
          <p:nvPr/>
        </p:nvSpPr>
        <p:spPr>
          <a:xfrm>
            <a:off x="6578152" y="5068902"/>
            <a:ext cx="1589313" cy="6640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dirty="0">
                <a:solidFill>
                  <a:schemeClr val="bg1"/>
                </a:solidFill>
                <a:latin typeface="Calibri Light" pitchFamily="34" charset="0"/>
              </a:rPr>
              <a:t>62</a:t>
            </a:r>
            <a:endParaRPr lang="en-US" sz="1800" b="1" dirty="0">
              <a:solidFill>
                <a:schemeClr val="bg1"/>
              </a:solidFill>
              <a:latin typeface="Calibri Light" pitchFamily="34" charset="0"/>
            </a:endParaRPr>
          </a:p>
        </p:txBody>
      </p:sp>
      <p:sp>
        <p:nvSpPr>
          <p:cNvPr id="35" name="TextBox 30"/>
          <p:cNvSpPr txBox="1"/>
          <p:nvPr/>
        </p:nvSpPr>
        <p:spPr>
          <a:xfrm>
            <a:off x="7493537" y="5082549"/>
            <a:ext cx="979714"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a:t>
            </a:r>
            <a:r>
              <a:rPr lang="en-US" sz="1100" baseline="0" dirty="0">
                <a:solidFill>
                  <a:schemeClr val="bg1"/>
                </a:solidFill>
                <a:latin typeface="Calibri Light" pitchFamily="34" charset="0"/>
              </a:rPr>
              <a:t> Age of Claimants</a:t>
            </a:r>
            <a:endParaRPr lang="en-US" sz="1100" dirty="0">
              <a:solidFill>
                <a:schemeClr val="bg1"/>
              </a:solidFill>
              <a:latin typeface="Calibri Light" pitchFamily="34" charset="0"/>
            </a:endParaRPr>
          </a:p>
        </p:txBody>
      </p:sp>
      <p:sp>
        <p:nvSpPr>
          <p:cNvPr id="28" name="TextBox 27"/>
          <p:cNvSpPr txBox="1"/>
          <p:nvPr/>
        </p:nvSpPr>
        <p:spPr>
          <a:xfrm>
            <a:off x="1457916" y="1351683"/>
            <a:ext cx="2896366" cy="369332"/>
          </a:xfrm>
          <a:prstGeom prst="rect">
            <a:avLst/>
          </a:prstGeom>
          <a:noFill/>
        </p:spPr>
        <p:txBody>
          <a:bodyPr wrap="square" rtlCol="0">
            <a:spAutoFit/>
          </a:bodyPr>
          <a:lstStyle/>
          <a:p>
            <a:r>
              <a:rPr lang="en-CA" sz="1800" dirty="0">
                <a:latin typeface="Calibri Light" panose="020F0302020204030204" pitchFamily="34" charset="0"/>
              </a:rPr>
              <a:t>Top Drugs by % of Total Paid</a:t>
            </a:r>
            <a:endParaRPr lang="en-US" sz="1800" dirty="0">
              <a:latin typeface="Calibri Light" panose="020F0302020204030204" pitchFamily="34" charset="0"/>
            </a:endParaRPr>
          </a:p>
        </p:txBody>
      </p:sp>
      <p:sp>
        <p:nvSpPr>
          <p:cNvPr id="29"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5" name="Slide Number Placeholder 4"/>
          <p:cNvSpPr>
            <a:spLocks noGrp="1"/>
          </p:cNvSpPr>
          <p:nvPr>
            <p:ph type="sldNum" sz="quarter" idx="4"/>
          </p:nvPr>
        </p:nvSpPr>
        <p:spPr/>
        <p:txBody>
          <a:bodyPr/>
          <a:lstStyle/>
          <a:p>
            <a:fld id="{FA84A37A-AFC2-4A01-80A1-FC20F2C0D5BB}"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52" name="Object 4"/>
          <p:cNvGraphicFramePr>
            <a:graphicFrameLocks noChangeAspect="1"/>
          </p:cNvGraphicFramePr>
          <p:nvPr>
            <p:extLst>
              <p:ext uri="{D42A27DB-BD31-4B8C-83A1-F6EECF244321}">
                <p14:modId xmlns:p14="http://schemas.microsoft.com/office/powerpoint/2010/main" val="3719714024"/>
              </p:ext>
            </p:extLst>
          </p:nvPr>
        </p:nvGraphicFramePr>
        <p:xfrm>
          <a:off x="3800475" y="1455738"/>
          <a:ext cx="6492875" cy="3094037"/>
        </p:xfrm>
        <a:graphic>
          <a:graphicData uri="http://schemas.openxmlformats.org/presentationml/2006/ole">
            <mc:AlternateContent xmlns:mc="http://schemas.openxmlformats.org/markup-compatibility/2006">
              <mc:Choice xmlns:v="urn:schemas-microsoft-com:vml" Requires="v">
                <p:oleObj spid="_x0000_s247704" name="Worksheet" r:id="rId4" imgW="7639089" imgH="3638520" progId="Excel.Sheet.8">
                  <p:embed followColorScheme="full"/>
                </p:oleObj>
              </mc:Choice>
              <mc:Fallback>
                <p:oleObj name="Worksheet" r:id="rId4" imgW="7639089" imgH="3638520" progId="Excel.Sheet.8">
                  <p:embed followColorScheme="full"/>
                  <p:pic>
                    <p:nvPicPr>
                      <p:cNvPr id="0" name="Picture 2"/>
                      <p:cNvPicPr>
                        <a:picLocks noChangeAspect="1" noChangeArrowheads="1"/>
                      </p:cNvPicPr>
                      <p:nvPr/>
                    </p:nvPicPr>
                    <p:blipFill>
                      <a:blip r:embed="rId5"/>
                      <a:srcRect/>
                      <a:stretch>
                        <a:fillRect/>
                      </a:stretch>
                    </p:blipFill>
                    <p:spPr bwMode="auto">
                      <a:xfrm>
                        <a:off x="3800475" y="1455738"/>
                        <a:ext cx="6492875" cy="309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7" name="Object 9"/>
          <p:cNvGraphicFramePr>
            <a:graphicFrameLocks/>
          </p:cNvGraphicFramePr>
          <p:nvPr>
            <p:extLst>
              <p:ext uri="{D42A27DB-BD31-4B8C-83A1-F6EECF244321}">
                <p14:modId xmlns:p14="http://schemas.microsoft.com/office/powerpoint/2010/main" val="1657685008"/>
              </p:ext>
            </p:extLst>
          </p:nvPr>
        </p:nvGraphicFramePr>
        <p:xfrm>
          <a:off x="79375" y="1384300"/>
          <a:ext cx="5405438" cy="3389313"/>
        </p:xfrm>
        <a:graphic>
          <a:graphicData uri="http://schemas.openxmlformats.org/presentationml/2006/ole">
            <mc:AlternateContent xmlns:mc="http://schemas.openxmlformats.org/markup-compatibility/2006">
              <mc:Choice xmlns:v="urn:schemas-microsoft-com:vml" Requires="v">
                <p:oleObj spid="_x0000_s247705" name="Worksheet" r:id="rId6" imgW="6400800" imgH="4019490" progId="Excel.Sheet.8">
                  <p:embed followColorScheme="full"/>
                </p:oleObj>
              </mc:Choice>
              <mc:Fallback>
                <p:oleObj name="Worksheet" r:id="rId6" imgW="6400800" imgH="4019490" progId="Excel.Sheet.8">
                  <p:embed followColorScheme="full"/>
                  <p:pic>
                    <p:nvPicPr>
                      <p:cNvPr id="0" name="Picture 3"/>
                      <p:cNvPicPr preferRelativeResize="0">
                        <a:picLocks noChangeArrowheads="1"/>
                      </p:cNvPicPr>
                      <p:nvPr/>
                    </p:nvPicPr>
                    <p:blipFill>
                      <a:blip r:embed="rId7"/>
                      <a:srcRect/>
                      <a:stretch>
                        <a:fillRect/>
                      </a:stretch>
                    </p:blipFill>
                    <p:spPr bwMode="auto">
                      <a:xfrm>
                        <a:off x="79375" y="1384300"/>
                        <a:ext cx="5405438" cy="338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23041" y="266788"/>
            <a:ext cx="4681611" cy="786384"/>
          </a:xfrm>
        </p:spPr>
        <p:txBody>
          <a:bodyPr anchor="ctr"/>
          <a:lstStyle/>
          <a:p>
            <a:r>
              <a:rPr lang="en-US" sz="1600" dirty="0">
                <a:latin typeface="Calibri Light" pitchFamily="34" charset="0"/>
              </a:rPr>
              <a:t>DASHBOARDS ON TOP THERAPEUTIC CLASSIFICATIONS </a:t>
            </a:r>
            <a:r>
              <a:rPr lang="en-US" sz="1400" dirty="0">
                <a:latin typeface="Calibri Light" pitchFamily="34" charset="0"/>
              </a:rPr>
              <a:t/>
            </a:r>
            <a:br>
              <a:rPr lang="en-US" sz="1400" dirty="0">
                <a:latin typeface="Calibri Light" pitchFamily="34" charset="0"/>
              </a:rPr>
            </a:br>
            <a:r>
              <a:rPr lang="en-US" dirty="0">
                <a:latin typeface="Calibri Light" pitchFamily="34" charset="0"/>
              </a:rPr>
              <a:t>Depression</a:t>
            </a:r>
          </a:p>
        </p:txBody>
      </p:sp>
      <p:sp>
        <p:nvSpPr>
          <p:cNvPr id="20" name="TextBox 19"/>
          <p:cNvSpPr txBox="1"/>
          <p:nvPr/>
        </p:nvSpPr>
        <p:spPr>
          <a:xfrm>
            <a:off x="7356144" y="1540594"/>
            <a:ext cx="1405719" cy="646331"/>
          </a:xfrm>
          <a:prstGeom prst="rect">
            <a:avLst/>
          </a:prstGeom>
          <a:noFill/>
        </p:spPr>
        <p:txBody>
          <a:bodyPr wrap="square" rtlCol="0">
            <a:spAutoFit/>
          </a:bodyPr>
          <a:lstStyle/>
          <a:p>
            <a:r>
              <a:rPr lang="en-CA" sz="1800" dirty="0">
                <a:solidFill>
                  <a:schemeClr val="tx1">
                    <a:lumMod val="50000"/>
                    <a:lumOff val="50000"/>
                  </a:schemeClr>
                </a:solidFill>
                <a:latin typeface="Calibri Light" pitchFamily="34" charset="0"/>
              </a:rPr>
              <a:t>Generic Fill Rate</a:t>
            </a:r>
            <a:endParaRPr lang="en-US" sz="1800" dirty="0">
              <a:solidFill>
                <a:schemeClr val="tx1">
                  <a:lumMod val="50000"/>
                  <a:lumOff val="50000"/>
                </a:schemeClr>
              </a:solidFill>
              <a:latin typeface="Calibri Light" pitchFamily="34" charset="0"/>
            </a:endParaRPr>
          </a:p>
        </p:txBody>
      </p:sp>
      <p:sp>
        <p:nvSpPr>
          <p:cNvPr id="48" name="Flowchart: Alternate Process 47"/>
          <p:cNvSpPr/>
          <p:nvPr/>
        </p:nvSpPr>
        <p:spPr>
          <a:xfrm>
            <a:off x="1269234" y="5009233"/>
            <a:ext cx="7765585" cy="814113"/>
          </a:xfrm>
          <a:prstGeom prst="flowChartAlternateProcess">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Calibri Light" pitchFamily="34" charset="0"/>
            </a:endParaRPr>
          </a:p>
        </p:txBody>
      </p:sp>
      <p:sp>
        <p:nvSpPr>
          <p:cNvPr id="49" name="Flowchart: Stored Data 48"/>
          <p:cNvSpPr/>
          <p:nvPr/>
        </p:nvSpPr>
        <p:spPr>
          <a:xfrm>
            <a:off x="68240" y="5009234"/>
            <a:ext cx="1705970" cy="814112"/>
          </a:xfrm>
          <a:prstGeom prst="flowChartOnlineStorage">
            <a:avLst/>
          </a:prstGeom>
          <a:solidFill>
            <a:srgbClr val="1486B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latin typeface="Calibri Light" pitchFamily="34" charset="0"/>
              </a:rPr>
              <a:t>Within this Class:</a:t>
            </a:r>
            <a:endParaRPr lang="en-US" sz="1600" dirty="0">
              <a:latin typeface="Calibri Light" pitchFamily="34" charset="0"/>
            </a:endParaRPr>
          </a:p>
        </p:txBody>
      </p:sp>
      <p:grpSp>
        <p:nvGrpSpPr>
          <p:cNvPr id="3" name="Group 22"/>
          <p:cNvGrpSpPr/>
          <p:nvPr/>
        </p:nvGrpSpPr>
        <p:grpSpPr>
          <a:xfrm>
            <a:off x="3216140" y="5135846"/>
            <a:ext cx="2027861" cy="653142"/>
            <a:chOff x="1329472" y="5354311"/>
            <a:chExt cx="2027861" cy="653142"/>
          </a:xfrm>
        </p:grpSpPr>
        <p:sp>
          <p:nvSpPr>
            <p:cNvPr id="50" name="TextBox 23"/>
            <p:cNvSpPr txBox="1"/>
            <p:nvPr/>
          </p:nvSpPr>
          <p:spPr>
            <a:xfrm>
              <a:off x="1329472" y="5377219"/>
              <a:ext cx="1304529" cy="5049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7.8</a:t>
              </a:r>
              <a:endParaRPr lang="en-US" sz="1800" b="1" dirty="0">
                <a:solidFill>
                  <a:schemeClr val="bg1"/>
                </a:solidFill>
                <a:latin typeface="Calibri Light" pitchFamily="34" charset="0"/>
              </a:endParaRPr>
            </a:p>
          </p:txBody>
        </p:sp>
        <p:sp>
          <p:nvSpPr>
            <p:cNvPr id="51" name="TextBox 24"/>
            <p:cNvSpPr txBox="1"/>
            <p:nvPr/>
          </p:nvSpPr>
          <p:spPr>
            <a:xfrm>
              <a:off x="2213455" y="5354311"/>
              <a:ext cx="1143878"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Number of Claims per </a:t>
              </a:r>
              <a:r>
                <a:rPr lang="en-US" dirty="0">
                  <a:solidFill>
                    <a:schemeClr val="bg1"/>
                  </a:solidFill>
                  <a:latin typeface="Calibri Light" pitchFamily="34" charset="0"/>
                </a:rPr>
                <a:t>Claimant</a:t>
              </a: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grpSp>
      <p:grpSp>
        <p:nvGrpSpPr>
          <p:cNvPr id="4" name="Group 21"/>
          <p:cNvGrpSpPr/>
          <p:nvPr/>
        </p:nvGrpSpPr>
        <p:grpSpPr>
          <a:xfrm>
            <a:off x="1454375" y="5113662"/>
            <a:ext cx="2108016" cy="766346"/>
            <a:chOff x="3132710" y="5308978"/>
            <a:chExt cx="2108016" cy="766346"/>
          </a:xfrm>
        </p:grpSpPr>
        <p:sp>
          <p:nvSpPr>
            <p:cNvPr id="52" name="TextBox 25"/>
            <p:cNvSpPr txBox="1"/>
            <p:nvPr/>
          </p:nvSpPr>
          <p:spPr>
            <a:xfrm>
              <a:off x="4027407" y="5422182"/>
              <a:ext cx="1213319"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solidFill>
                    <a:schemeClr val="bg1"/>
                  </a:solidFill>
                  <a:latin typeface="Calibri Light" pitchFamily="34" charset="0"/>
                </a:rPr>
                <a:t>Percentage of Employees Claiming</a:t>
              </a:r>
            </a:p>
            <a:p>
              <a:pPr algn="ct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sp>
          <p:nvSpPr>
            <p:cNvPr id="53" name="TextBox 26"/>
            <p:cNvSpPr txBox="1"/>
            <p:nvPr/>
          </p:nvSpPr>
          <p:spPr>
            <a:xfrm>
              <a:off x="3132710" y="5308978"/>
              <a:ext cx="1139022" cy="5890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solidFill>
                    <a:schemeClr val="bg1"/>
                  </a:solidFill>
                  <a:latin typeface="Calibri Light" pitchFamily="34" charset="0"/>
                </a:rPr>
                <a:t>22.0%</a:t>
              </a:r>
              <a:r>
                <a:rPr lang="en-US" sz="1800" b="1" baseline="0">
                  <a:solidFill>
                    <a:schemeClr val="bg1"/>
                  </a:solidFill>
                  <a:latin typeface="Calibri Light" pitchFamily="34" charset="0"/>
                </a:rPr>
                <a:t> </a:t>
              </a:r>
              <a:endParaRPr lang="en-US" sz="1800" b="1" dirty="0">
                <a:solidFill>
                  <a:schemeClr val="bg1"/>
                </a:solidFill>
                <a:latin typeface="Calibri Light" pitchFamily="34" charset="0"/>
              </a:endParaRPr>
            </a:p>
          </p:txBody>
        </p:sp>
      </p:grpSp>
      <p:sp>
        <p:nvSpPr>
          <p:cNvPr id="54" name="TextBox 27"/>
          <p:cNvSpPr txBox="1"/>
          <p:nvPr/>
        </p:nvSpPr>
        <p:spPr>
          <a:xfrm>
            <a:off x="4890356" y="5154606"/>
            <a:ext cx="1674204" cy="521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baseline="0">
                <a:solidFill>
                  <a:schemeClr val="bg1"/>
                </a:solidFill>
                <a:latin typeface="Calibri Light" pitchFamily="34" charset="0"/>
              </a:rPr>
              <a:t>$</a:t>
            </a:r>
            <a:r>
              <a:rPr lang="en-US" sz="1800" b="1">
                <a:solidFill>
                  <a:schemeClr val="bg1"/>
                </a:solidFill>
                <a:latin typeface="Calibri Light" pitchFamily="34" charset="0"/>
              </a:rPr>
              <a:t>39.91</a:t>
            </a:r>
            <a:endParaRPr lang="en-US" sz="1800" b="1" dirty="0">
              <a:solidFill>
                <a:schemeClr val="bg1"/>
              </a:solidFill>
              <a:latin typeface="Calibri Light" pitchFamily="34" charset="0"/>
            </a:endParaRPr>
          </a:p>
        </p:txBody>
      </p:sp>
      <p:sp>
        <p:nvSpPr>
          <p:cNvPr id="55" name="TextBox 28"/>
          <p:cNvSpPr txBox="1"/>
          <p:nvPr/>
        </p:nvSpPr>
        <p:spPr>
          <a:xfrm>
            <a:off x="6054151" y="5052207"/>
            <a:ext cx="1135421"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 Covered Cost</a:t>
            </a:r>
            <a:r>
              <a:rPr lang="en-US" sz="1100" baseline="0" dirty="0">
                <a:solidFill>
                  <a:schemeClr val="bg1"/>
                </a:solidFill>
                <a:latin typeface="Calibri Light" pitchFamily="34" charset="0"/>
              </a:rPr>
              <a:t> per Claim</a:t>
            </a:r>
            <a:endParaRPr lang="en-US" sz="1100" dirty="0">
              <a:solidFill>
                <a:schemeClr val="bg1"/>
              </a:solidFill>
              <a:latin typeface="Calibri Light" pitchFamily="34" charset="0"/>
            </a:endParaRPr>
          </a:p>
        </p:txBody>
      </p:sp>
      <p:sp>
        <p:nvSpPr>
          <p:cNvPr id="56" name="TextBox 29"/>
          <p:cNvSpPr txBox="1"/>
          <p:nvPr/>
        </p:nvSpPr>
        <p:spPr>
          <a:xfrm>
            <a:off x="6675810" y="5068902"/>
            <a:ext cx="1589313" cy="6640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49</a:t>
            </a:r>
            <a:endParaRPr lang="en-US" sz="1800" b="1" dirty="0">
              <a:solidFill>
                <a:schemeClr val="bg1"/>
              </a:solidFill>
              <a:latin typeface="Calibri Light" pitchFamily="34" charset="0"/>
            </a:endParaRPr>
          </a:p>
        </p:txBody>
      </p:sp>
      <p:sp>
        <p:nvSpPr>
          <p:cNvPr id="57" name="TextBox 30"/>
          <p:cNvSpPr txBox="1"/>
          <p:nvPr/>
        </p:nvSpPr>
        <p:spPr>
          <a:xfrm>
            <a:off x="7573439" y="5082549"/>
            <a:ext cx="979714"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a:t>
            </a:r>
            <a:r>
              <a:rPr lang="en-US" sz="1100" baseline="0" dirty="0">
                <a:solidFill>
                  <a:schemeClr val="bg1"/>
                </a:solidFill>
                <a:latin typeface="Calibri Light" pitchFamily="34" charset="0"/>
              </a:rPr>
              <a:t> Age of Claimants</a:t>
            </a:r>
            <a:endParaRPr lang="en-US" sz="1100" dirty="0">
              <a:solidFill>
                <a:schemeClr val="bg1"/>
              </a:solidFill>
              <a:latin typeface="Calibri Light" pitchFamily="34" charset="0"/>
            </a:endParaRPr>
          </a:p>
        </p:txBody>
      </p:sp>
      <p:sp>
        <p:nvSpPr>
          <p:cNvPr id="22" name="TextBox 21"/>
          <p:cNvSpPr txBox="1"/>
          <p:nvPr/>
        </p:nvSpPr>
        <p:spPr>
          <a:xfrm>
            <a:off x="1457916" y="1351683"/>
            <a:ext cx="2896366" cy="369332"/>
          </a:xfrm>
          <a:prstGeom prst="rect">
            <a:avLst/>
          </a:prstGeom>
          <a:noFill/>
        </p:spPr>
        <p:txBody>
          <a:bodyPr wrap="square" rtlCol="0">
            <a:spAutoFit/>
          </a:bodyPr>
          <a:lstStyle/>
          <a:p>
            <a:r>
              <a:rPr lang="en-CA" sz="1800" dirty="0">
                <a:latin typeface="Calibri Light" panose="020F0302020204030204" pitchFamily="34" charset="0"/>
              </a:rPr>
              <a:t>Top Drugs by % of Total Paid</a:t>
            </a:r>
            <a:endParaRPr lang="en-US" sz="1800" dirty="0">
              <a:latin typeface="Calibri Light" panose="020F0302020204030204" pitchFamily="34" charset="0"/>
            </a:endParaRPr>
          </a:p>
        </p:txBody>
      </p:sp>
      <p:sp>
        <p:nvSpPr>
          <p:cNvPr id="23"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5" name="Slide Number Placeholder 4"/>
          <p:cNvSpPr>
            <a:spLocks noGrp="1"/>
          </p:cNvSpPr>
          <p:nvPr>
            <p:ph type="sldNum" sz="quarter" idx="4"/>
          </p:nvPr>
        </p:nvSpPr>
        <p:spPr/>
        <p:txBody>
          <a:bodyPr/>
          <a:lstStyle/>
          <a:p>
            <a:fld id="{FA84A37A-AFC2-4A01-80A1-FC20F2C0D5BB}"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owchart: Alternate Process 32"/>
          <p:cNvSpPr/>
          <p:nvPr/>
        </p:nvSpPr>
        <p:spPr>
          <a:xfrm>
            <a:off x="1269234" y="5009233"/>
            <a:ext cx="7765585" cy="814113"/>
          </a:xfrm>
          <a:prstGeom prst="flowChartAlternateProcess">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Calibri Light" pitchFamily="34" charset="0"/>
            </a:endParaRPr>
          </a:p>
        </p:txBody>
      </p:sp>
      <p:sp>
        <p:nvSpPr>
          <p:cNvPr id="2" name="Title 1"/>
          <p:cNvSpPr>
            <a:spLocks noGrp="1"/>
          </p:cNvSpPr>
          <p:nvPr>
            <p:ph type="title"/>
          </p:nvPr>
        </p:nvSpPr>
        <p:spPr>
          <a:xfrm>
            <a:off x="423042" y="266788"/>
            <a:ext cx="4690488" cy="786384"/>
          </a:xfrm>
        </p:spPr>
        <p:txBody>
          <a:bodyPr anchor="ctr"/>
          <a:lstStyle/>
          <a:p>
            <a:r>
              <a:rPr lang="en-US" sz="1600" dirty="0">
                <a:latin typeface="Calibri Light" pitchFamily="34" charset="0"/>
              </a:rPr>
              <a:t>DASHBOARDS ON TOP THERAPEUTIC CLASSIFICATIONS </a:t>
            </a:r>
            <a:r>
              <a:rPr lang="en-US" sz="1400">
                <a:latin typeface="Calibri Light" pitchFamily="34" charset="0"/>
              </a:rPr>
              <a:t/>
            </a:r>
            <a:br>
              <a:rPr lang="en-US" sz="1400">
                <a:latin typeface="Calibri Light" pitchFamily="34" charset="0"/>
              </a:rPr>
            </a:br>
            <a:r>
              <a:rPr lang="en-US">
                <a:latin typeface="Calibri Light" pitchFamily="34" charset="0"/>
              </a:rPr>
              <a:t>Cancer</a:t>
            </a:r>
            <a:endParaRPr lang="en-US" dirty="0">
              <a:latin typeface="Calibri Light" pitchFamily="34" charset="0"/>
            </a:endParaRPr>
          </a:p>
        </p:txBody>
      </p:sp>
      <p:sp>
        <p:nvSpPr>
          <p:cNvPr id="34" name="Flowchart: Stored Data 33"/>
          <p:cNvSpPr/>
          <p:nvPr/>
        </p:nvSpPr>
        <p:spPr>
          <a:xfrm>
            <a:off x="68240" y="5009234"/>
            <a:ext cx="1705970" cy="814112"/>
          </a:xfrm>
          <a:prstGeom prst="flowChartOnlineStorage">
            <a:avLst/>
          </a:prstGeom>
          <a:solidFill>
            <a:srgbClr val="1486B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latin typeface="Calibri Light" pitchFamily="34" charset="0"/>
              </a:rPr>
              <a:t>Within this Class:</a:t>
            </a:r>
            <a:endParaRPr lang="en-US" sz="1600" dirty="0">
              <a:latin typeface="Calibri Light" pitchFamily="34" charset="0"/>
            </a:endParaRPr>
          </a:p>
        </p:txBody>
      </p:sp>
      <p:grpSp>
        <p:nvGrpSpPr>
          <p:cNvPr id="3" name="Group 22"/>
          <p:cNvGrpSpPr/>
          <p:nvPr/>
        </p:nvGrpSpPr>
        <p:grpSpPr>
          <a:xfrm>
            <a:off x="3176027" y="5158753"/>
            <a:ext cx="1939081" cy="665746"/>
            <a:chOff x="1347228" y="5377219"/>
            <a:chExt cx="1939081" cy="665746"/>
          </a:xfrm>
        </p:grpSpPr>
        <p:sp>
          <p:nvSpPr>
            <p:cNvPr id="36" name="TextBox 23"/>
            <p:cNvSpPr txBox="1"/>
            <p:nvPr/>
          </p:nvSpPr>
          <p:spPr>
            <a:xfrm>
              <a:off x="1347228" y="5377219"/>
              <a:ext cx="1304529" cy="5049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5.7</a:t>
              </a:r>
              <a:endParaRPr lang="en-US" sz="1800" b="1" dirty="0">
                <a:solidFill>
                  <a:schemeClr val="bg1"/>
                </a:solidFill>
                <a:latin typeface="Calibri Light" pitchFamily="34" charset="0"/>
              </a:endParaRPr>
            </a:p>
          </p:txBody>
        </p:sp>
        <p:sp>
          <p:nvSpPr>
            <p:cNvPr id="37" name="TextBox 24"/>
            <p:cNvSpPr txBox="1"/>
            <p:nvPr/>
          </p:nvSpPr>
          <p:spPr>
            <a:xfrm>
              <a:off x="2142431" y="5389823"/>
              <a:ext cx="1143878"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Number of Claims per </a:t>
              </a:r>
              <a:r>
                <a:rPr lang="en-US" dirty="0">
                  <a:solidFill>
                    <a:schemeClr val="bg1"/>
                  </a:solidFill>
                  <a:latin typeface="Calibri Light" pitchFamily="34" charset="0"/>
                </a:rPr>
                <a:t>Claimant</a:t>
              </a: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grpSp>
      <p:grpSp>
        <p:nvGrpSpPr>
          <p:cNvPr id="4" name="Group 19"/>
          <p:cNvGrpSpPr/>
          <p:nvPr/>
        </p:nvGrpSpPr>
        <p:grpSpPr>
          <a:xfrm>
            <a:off x="1504165" y="5113661"/>
            <a:ext cx="2081382" cy="792980"/>
            <a:chOff x="3159344" y="5308978"/>
            <a:chExt cx="2081382" cy="792980"/>
          </a:xfrm>
        </p:grpSpPr>
        <p:sp>
          <p:nvSpPr>
            <p:cNvPr id="38" name="TextBox 25"/>
            <p:cNvSpPr txBox="1"/>
            <p:nvPr/>
          </p:nvSpPr>
          <p:spPr>
            <a:xfrm>
              <a:off x="4027407" y="5448816"/>
              <a:ext cx="1213319"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solidFill>
                    <a:schemeClr val="bg1"/>
                  </a:solidFill>
                  <a:latin typeface="Calibri Light" pitchFamily="34" charset="0"/>
                </a:rPr>
                <a:t>Percentage of Employees Claiming</a:t>
              </a:r>
            </a:p>
            <a:p>
              <a:pPr algn="ctr"/>
              <a:endParaRPr lang="en-US" sz="1100" dirty="0">
                <a:solidFill>
                  <a:schemeClr val="bg1"/>
                </a:solidFill>
                <a:latin typeface="Calibri Light" pitchFamily="34" charset="0"/>
              </a:endParaRPr>
            </a:p>
            <a:p>
              <a:pPr algn="l"/>
              <a:endParaRPr lang="en-US" sz="1100" dirty="0">
                <a:solidFill>
                  <a:schemeClr val="bg1"/>
                </a:solidFill>
                <a:latin typeface="Calibri Light" pitchFamily="34" charset="0"/>
              </a:endParaRPr>
            </a:p>
          </p:txBody>
        </p:sp>
        <p:sp>
          <p:nvSpPr>
            <p:cNvPr id="39" name="TextBox 26"/>
            <p:cNvSpPr txBox="1"/>
            <p:nvPr/>
          </p:nvSpPr>
          <p:spPr>
            <a:xfrm>
              <a:off x="3159344" y="5308978"/>
              <a:ext cx="1139022" cy="5890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solidFill>
                    <a:schemeClr val="bg1"/>
                  </a:solidFill>
                  <a:latin typeface="Calibri Light" pitchFamily="34" charset="0"/>
                </a:rPr>
                <a:t>2.4%</a:t>
              </a:r>
              <a:r>
                <a:rPr lang="en-US" sz="1800" b="1" baseline="0">
                  <a:solidFill>
                    <a:schemeClr val="bg1"/>
                  </a:solidFill>
                  <a:latin typeface="Calibri Light" pitchFamily="34" charset="0"/>
                </a:rPr>
                <a:t> </a:t>
              </a:r>
              <a:endParaRPr lang="en-US" sz="1800" b="1" dirty="0">
                <a:solidFill>
                  <a:schemeClr val="bg1"/>
                </a:solidFill>
                <a:latin typeface="Calibri Light" pitchFamily="34" charset="0"/>
              </a:endParaRPr>
            </a:p>
          </p:txBody>
        </p:sp>
      </p:grpSp>
      <p:sp>
        <p:nvSpPr>
          <p:cNvPr id="40" name="TextBox 27"/>
          <p:cNvSpPr txBox="1"/>
          <p:nvPr/>
        </p:nvSpPr>
        <p:spPr>
          <a:xfrm>
            <a:off x="4890356" y="5154606"/>
            <a:ext cx="1674204" cy="521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baseline="0">
                <a:solidFill>
                  <a:schemeClr val="bg1"/>
                </a:solidFill>
                <a:latin typeface="Calibri Light" pitchFamily="34" charset="0"/>
              </a:rPr>
              <a:t>$</a:t>
            </a:r>
            <a:r>
              <a:rPr lang="en-US" sz="1800" b="1">
                <a:solidFill>
                  <a:schemeClr val="bg1"/>
                </a:solidFill>
                <a:latin typeface="Calibri Light" pitchFamily="34" charset="0"/>
              </a:rPr>
              <a:t>550.93</a:t>
            </a:r>
            <a:endParaRPr lang="en-US" sz="1800" b="1" dirty="0">
              <a:solidFill>
                <a:schemeClr val="bg1"/>
              </a:solidFill>
              <a:latin typeface="Calibri Light" pitchFamily="34" charset="0"/>
            </a:endParaRPr>
          </a:p>
        </p:txBody>
      </p:sp>
      <p:sp>
        <p:nvSpPr>
          <p:cNvPr id="41" name="TextBox 28"/>
          <p:cNvSpPr txBox="1"/>
          <p:nvPr/>
        </p:nvSpPr>
        <p:spPr>
          <a:xfrm>
            <a:off x="6063029" y="5052207"/>
            <a:ext cx="1135421"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 Covered Cost</a:t>
            </a:r>
            <a:r>
              <a:rPr lang="en-US" sz="1100" baseline="0" dirty="0">
                <a:solidFill>
                  <a:schemeClr val="bg1"/>
                </a:solidFill>
                <a:latin typeface="Calibri Light" pitchFamily="34" charset="0"/>
              </a:rPr>
              <a:t> per Claim</a:t>
            </a:r>
            <a:endParaRPr lang="en-US" sz="1100" dirty="0">
              <a:solidFill>
                <a:schemeClr val="bg1"/>
              </a:solidFill>
              <a:latin typeface="Calibri Light" pitchFamily="34" charset="0"/>
            </a:endParaRPr>
          </a:p>
        </p:txBody>
      </p:sp>
      <p:sp>
        <p:nvSpPr>
          <p:cNvPr id="42" name="TextBox 29"/>
          <p:cNvSpPr txBox="1"/>
          <p:nvPr/>
        </p:nvSpPr>
        <p:spPr>
          <a:xfrm>
            <a:off x="6640298" y="5068902"/>
            <a:ext cx="1589313" cy="6640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sz="1800" b="1">
                <a:solidFill>
                  <a:schemeClr val="bg1"/>
                </a:solidFill>
                <a:latin typeface="Calibri Light" pitchFamily="34" charset="0"/>
              </a:rPr>
              <a:t>55</a:t>
            </a:r>
            <a:endParaRPr lang="en-US" sz="1800" b="1" dirty="0">
              <a:solidFill>
                <a:schemeClr val="bg1"/>
              </a:solidFill>
              <a:latin typeface="Calibri Light" pitchFamily="34" charset="0"/>
            </a:endParaRPr>
          </a:p>
        </p:txBody>
      </p:sp>
      <p:sp>
        <p:nvSpPr>
          <p:cNvPr id="43" name="TextBox 30"/>
          <p:cNvSpPr txBox="1"/>
          <p:nvPr/>
        </p:nvSpPr>
        <p:spPr>
          <a:xfrm>
            <a:off x="7555683" y="5082549"/>
            <a:ext cx="979714" cy="653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solidFill>
                  <a:schemeClr val="bg1"/>
                </a:solidFill>
                <a:latin typeface="Calibri Light" pitchFamily="34" charset="0"/>
              </a:rPr>
              <a:t>Average</a:t>
            </a:r>
            <a:r>
              <a:rPr lang="en-US" sz="1100" baseline="0" dirty="0">
                <a:solidFill>
                  <a:schemeClr val="bg1"/>
                </a:solidFill>
                <a:latin typeface="Calibri Light" pitchFamily="34" charset="0"/>
              </a:rPr>
              <a:t> Age of Claimants</a:t>
            </a:r>
            <a:endParaRPr lang="en-US" sz="1100" dirty="0">
              <a:solidFill>
                <a:schemeClr val="bg1"/>
              </a:solidFill>
              <a:latin typeface="Calibri Light" pitchFamily="34" charset="0"/>
            </a:endParaRPr>
          </a:p>
        </p:txBody>
      </p:sp>
      <p:graphicFrame>
        <p:nvGraphicFramePr>
          <p:cNvPr id="151559" name="Object 7"/>
          <p:cNvGraphicFramePr>
            <a:graphicFrameLocks noChangeAspect="1"/>
          </p:cNvGraphicFramePr>
          <p:nvPr>
            <p:extLst>
              <p:ext uri="{D42A27DB-BD31-4B8C-83A1-F6EECF244321}">
                <p14:modId xmlns:p14="http://schemas.microsoft.com/office/powerpoint/2010/main" val="191007164"/>
              </p:ext>
            </p:extLst>
          </p:nvPr>
        </p:nvGraphicFramePr>
        <p:xfrm>
          <a:off x="17463" y="1366838"/>
          <a:ext cx="5408612" cy="3236912"/>
        </p:xfrm>
        <a:graphic>
          <a:graphicData uri="http://schemas.openxmlformats.org/presentationml/2006/ole">
            <mc:AlternateContent xmlns:mc="http://schemas.openxmlformats.org/markup-compatibility/2006">
              <mc:Choice xmlns:v="urn:schemas-microsoft-com:vml" Requires="v">
                <p:oleObj spid="_x0000_s245660" name="Worksheet" r:id="rId4" imgW="6400800" imgH="3829140" progId="Excel.Sheet.8">
                  <p:embed followColorScheme="full"/>
                </p:oleObj>
              </mc:Choice>
              <mc:Fallback>
                <p:oleObj name="Worksheet" r:id="rId4" imgW="6400800" imgH="3829140" progId="Excel.Sheet.8">
                  <p:embed followColorScheme="full"/>
                  <p:pic>
                    <p:nvPicPr>
                      <p:cNvPr id="0" name="Picture 2"/>
                      <p:cNvPicPr>
                        <a:picLocks noChangeAspect="1" noChangeArrowheads="1"/>
                      </p:cNvPicPr>
                      <p:nvPr/>
                    </p:nvPicPr>
                    <p:blipFill>
                      <a:blip r:embed="rId5"/>
                      <a:srcRect/>
                      <a:stretch>
                        <a:fillRect/>
                      </a:stretch>
                    </p:blipFill>
                    <p:spPr bwMode="auto">
                      <a:xfrm>
                        <a:off x="17463" y="1366838"/>
                        <a:ext cx="5408612" cy="323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4" name="Object 4"/>
          <p:cNvGraphicFramePr>
            <a:graphicFrameLocks noChangeAspect="1"/>
          </p:cNvGraphicFramePr>
          <p:nvPr>
            <p:extLst>
              <p:ext uri="{D42A27DB-BD31-4B8C-83A1-F6EECF244321}">
                <p14:modId xmlns:p14="http://schemas.microsoft.com/office/powerpoint/2010/main" val="1583480854"/>
              </p:ext>
            </p:extLst>
          </p:nvPr>
        </p:nvGraphicFramePr>
        <p:xfrm>
          <a:off x="3800475" y="1473200"/>
          <a:ext cx="6492875" cy="3094038"/>
        </p:xfrm>
        <a:graphic>
          <a:graphicData uri="http://schemas.openxmlformats.org/presentationml/2006/ole">
            <mc:AlternateContent xmlns:mc="http://schemas.openxmlformats.org/markup-compatibility/2006">
              <mc:Choice xmlns:v="urn:schemas-microsoft-com:vml" Requires="v">
                <p:oleObj spid="_x0000_s245661" name="Worksheet" r:id="rId6" imgW="7639089" imgH="3638520" progId="Excel.Sheet.8">
                  <p:embed followColorScheme="full"/>
                </p:oleObj>
              </mc:Choice>
              <mc:Fallback>
                <p:oleObj name="Worksheet" r:id="rId6" imgW="7639089" imgH="3638520" progId="Excel.Sheet.8">
                  <p:embed followColorScheme="full"/>
                  <p:pic>
                    <p:nvPicPr>
                      <p:cNvPr id="0" name="Picture 3"/>
                      <p:cNvPicPr>
                        <a:picLocks noChangeAspect="1" noChangeArrowheads="1"/>
                      </p:cNvPicPr>
                      <p:nvPr/>
                    </p:nvPicPr>
                    <p:blipFill>
                      <a:blip r:embed="rId7"/>
                      <a:srcRect/>
                      <a:stretch>
                        <a:fillRect/>
                      </a:stretch>
                    </p:blipFill>
                    <p:spPr bwMode="auto">
                      <a:xfrm>
                        <a:off x="3800475" y="1473200"/>
                        <a:ext cx="6492875" cy="309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7356144" y="1540594"/>
            <a:ext cx="1405719" cy="646331"/>
          </a:xfrm>
          <a:prstGeom prst="rect">
            <a:avLst/>
          </a:prstGeom>
          <a:noFill/>
        </p:spPr>
        <p:txBody>
          <a:bodyPr wrap="square" rtlCol="0">
            <a:spAutoFit/>
          </a:bodyPr>
          <a:lstStyle/>
          <a:p>
            <a:r>
              <a:rPr lang="en-CA" sz="1800" dirty="0">
                <a:solidFill>
                  <a:schemeClr val="tx1">
                    <a:lumMod val="50000"/>
                    <a:lumOff val="50000"/>
                  </a:schemeClr>
                </a:solidFill>
                <a:latin typeface="Calibri Light" pitchFamily="34" charset="0"/>
              </a:rPr>
              <a:t>Generic Fill Rate</a:t>
            </a:r>
            <a:endParaRPr lang="en-US" sz="1800" dirty="0">
              <a:solidFill>
                <a:schemeClr val="tx1">
                  <a:lumMod val="50000"/>
                  <a:lumOff val="50000"/>
                </a:schemeClr>
              </a:solidFill>
              <a:latin typeface="Calibri Light" pitchFamily="34" charset="0"/>
            </a:endParaRPr>
          </a:p>
        </p:txBody>
      </p:sp>
      <p:sp>
        <p:nvSpPr>
          <p:cNvPr id="5" name="TextBox 4"/>
          <p:cNvSpPr txBox="1"/>
          <p:nvPr/>
        </p:nvSpPr>
        <p:spPr>
          <a:xfrm>
            <a:off x="1457916" y="1351683"/>
            <a:ext cx="2896366" cy="369332"/>
          </a:xfrm>
          <a:prstGeom prst="rect">
            <a:avLst/>
          </a:prstGeom>
          <a:noFill/>
        </p:spPr>
        <p:txBody>
          <a:bodyPr wrap="square" rtlCol="0">
            <a:spAutoFit/>
          </a:bodyPr>
          <a:lstStyle/>
          <a:p>
            <a:r>
              <a:rPr lang="en-CA" sz="1800" dirty="0">
                <a:latin typeface="Calibri Light" panose="020F0302020204030204" pitchFamily="34" charset="0"/>
              </a:rPr>
              <a:t>Top Drugs by % of Total Paid</a:t>
            </a:r>
            <a:endParaRPr lang="en-US" sz="1800" dirty="0">
              <a:latin typeface="Calibri Light" panose="020F0302020204030204" pitchFamily="34" charset="0"/>
            </a:endParaRPr>
          </a:p>
        </p:txBody>
      </p:sp>
      <p:sp>
        <p:nvSpPr>
          <p:cNvPr id="20"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6" name="Slide Number Placeholder 5"/>
          <p:cNvSpPr>
            <a:spLocks noGrp="1"/>
          </p:cNvSpPr>
          <p:nvPr>
            <p:ph type="sldNum" sz="quarter" idx="4"/>
          </p:nvPr>
        </p:nvSpPr>
        <p:spPr/>
        <p:txBody>
          <a:bodyPr/>
          <a:lstStyle/>
          <a:p>
            <a:fld id="{FA84A37A-AFC2-4A01-80A1-FC20F2C0D5BB}"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372943"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Data</a:t>
            </a:r>
            <a:endParaRPr lang="en-US" sz="1100" i="1" dirty="0">
              <a:solidFill>
                <a:schemeClr val="tx1">
                  <a:lumMod val="65000"/>
                  <a:lumOff val="35000"/>
                </a:schemeClr>
              </a:solidFill>
              <a:latin typeface="Calibri Light" pitchFamily="34" charset="0"/>
            </a:endParaRPr>
          </a:p>
        </p:txBody>
      </p:sp>
      <p:graphicFrame>
        <p:nvGraphicFramePr>
          <p:cNvPr id="21" name="Object 3"/>
          <p:cNvGraphicFramePr>
            <a:graphicFrameLocks noChangeAspect="1"/>
          </p:cNvGraphicFramePr>
          <p:nvPr>
            <p:extLst>
              <p:ext uri="{D42A27DB-BD31-4B8C-83A1-F6EECF244321}">
                <p14:modId xmlns:p14="http://schemas.microsoft.com/office/powerpoint/2010/main" val="3824108154"/>
              </p:ext>
            </p:extLst>
          </p:nvPr>
        </p:nvGraphicFramePr>
        <p:xfrm>
          <a:off x="2279650" y="1327150"/>
          <a:ext cx="8493125" cy="4394200"/>
        </p:xfrm>
        <a:graphic>
          <a:graphicData uri="http://schemas.openxmlformats.org/presentationml/2006/ole">
            <mc:AlternateContent xmlns:mc="http://schemas.openxmlformats.org/markup-compatibility/2006">
              <mc:Choice xmlns:v="urn:schemas-microsoft-com:vml" Requires="v">
                <p:oleObj spid="_x0000_s251046" name="Worksheet" r:id="rId4" imgW="7324655" imgH="3791070" progId="Excel.Sheet.8">
                  <p:embed followColorScheme="full"/>
                </p:oleObj>
              </mc:Choice>
              <mc:Fallback>
                <p:oleObj name="Worksheet" r:id="rId4" imgW="7324655" imgH="3791070" progId="Excel.Sheet.8">
                  <p:embed followColorScheme="full"/>
                  <p:pic>
                    <p:nvPicPr>
                      <p:cNvPr id="0" name=""/>
                      <p:cNvPicPr>
                        <a:picLocks noChangeAspect="1" noChangeArrowheads="1"/>
                      </p:cNvPicPr>
                      <p:nvPr/>
                    </p:nvPicPr>
                    <p:blipFill>
                      <a:blip r:embed="rId5"/>
                      <a:srcRect/>
                      <a:stretch>
                        <a:fillRect/>
                      </a:stretch>
                    </p:blipFill>
                    <p:spPr bwMode="auto">
                      <a:xfrm>
                        <a:off x="2279650" y="1327150"/>
                        <a:ext cx="8493125" cy="4394200"/>
                      </a:xfrm>
                      <a:prstGeom prst="rect">
                        <a:avLst/>
                      </a:prstGeom>
                      <a:noFill/>
                      <a:extLst/>
                    </p:spPr>
                  </p:pic>
                </p:oleObj>
              </mc:Fallback>
            </mc:AlternateContent>
          </a:graphicData>
        </a:graphic>
      </p:graphicFrame>
      <p:sp>
        <p:nvSpPr>
          <p:cNvPr id="11" name="Content Placeholder 6"/>
          <p:cNvSpPr>
            <a:spLocks noGrp="1"/>
          </p:cNvSpPr>
          <p:nvPr>
            <p:ph idx="1"/>
          </p:nvPr>
        </p:nvSpPr>
        <p:spPr>
          <a:xfrm>
            <a:off x="418814" y="1492739"/>
            <a:ext cx="3682131" cy="4464712"/>
          </a:xfrm>
        </p:spPr>
        <p:txBody>
          <a:bodyPr>
            <a:noAutofit/>
          </a:bodyPr>
          <a:lstStyle/>
          <a:p>
            <a:pPr marL="274320">
              <a:lnSpc>
                <a:spcPct val="110000"/>
              </a:lnSpc>
              <a:spcBef>
                <a:spcPts val="1200"/>
              </a:spcBef>
              <a:buClr>
                <a:srgbClr val="339966"/>
              </a:buClr>
            </a:pPr>
            <a:r>
              <a:rPr lang="en-CA" sz="2000" dirty="0">
                <a:solidFill>
                  <a:schemeClr val="tx1"/>
                </a:solidFill>
                <a:latin typeface="Calibri Light" panose="020F0302020204030204" pitchFamily="34" charset="0"/>
              </a:rPr>
              <a:t>There is a growing trend of combination therapies in cancer treatment.</a:t>
            </a:r>
          </a:p>
          <a:p>
            <a:pPr marL="274320">
              <a:lnSpc>
                <a:spcPct val="110000"/>
              </a:lnSpc>
              <a:spcBef>
                <a:spcPts val="1200"/>
              </a:spcBef>
              <a:buClr>
                <a:srgbClr val="339966"/>
              </a:buClr>
            </a:pPr>
            <a:r>
              <a:rPr lang="en-CA" sz="2000" dirty="0">
                <a:solidFill>
                  <a:schemeClr val="tx1"/>
                </a:solidFill>
                <a:latin typeface="Calibri Light" panose="020F0302020204030204" pitchFamily="34" charset="0"/>
              </a:rPr>
              <a:t>Common combinations include taking </a:t>
            </a:r>
            <a:r>
              <a:rPr lang="en-CA" sz="2000" dirty="0" err="1">
                <a:solidFill>
                  <a:schemeClr val="tx1"/>
                </a:solidFill>
                <a:latin typeface="Calibri Light" panose="020F0302020204030204" pitchFamily="34" charset="0"/>
              </a:rPr>
              <a:t>Revlimid</a:t>
            </a:r>
            <a:r>
              <a:rPr lang="en-CA" sz="2000" dirty="0">
                <a:solidFill>
                  <a:schemeClr val="tx1"/>
                </a:solidFill>
                <a:latin typeface="Calibri Light" panose="020F0302020204030204" pitchFamily="34" charset="0"/>
              </a:rPr>
              <a:t> along with either </a:t>
            </a:r>
            <a:r>
              <a:rPr lang="en-CA" sz="2000" dirty="0" err="1">
                <a:solidFill>
                  <a:schemeClr val="tx1"/>
                </a:solidFill>
                <a:latin typeface="Calibri Light" panose="020F0302020204030204" pitchFamily="34" charset="0"/>
              </a:rPr>
              <a:t>Darzalex</a:t>
            </a:r>
            <a:r>
              <a:rPr lang="en-CA" sz="2000" dirty="0">
                <a:solidFill>
                  <a:schemeClr val="tx1"/>
                </a:solidFill>
                <a:latin typeface="Calibri Light" panose="020F0302020204030204" pitchFamily="34" charset="0"/>
              </a:rPr>
              <a:t>, </a:t>
            </a:r>
            <a:r>
              <a:rPr lang="en-CA" sz="2000" dirty="0" err="1">
                <a:solidFill>
                  <a:schemeClr val="tx1"/>
                </a:solidFill>
                <a:latin typeface="Calibri Light" panose="020F0302020204030204" pitchFamily="34" charset="0"/>
              </a:rPr>
              <a:t>Empliciti</a:t>
            </a:r>
            <a:r>
              <a:rPr lang="en-CA" sz="2000" dirty="0">
                <a:solidFill>
                  <a:schemeClr val="tx1"/>
                </a:solidFill>
                <a:latin typeface="Calibri Light" panose="020F0302020204030204" pitchFamily="34" charset="0"/>
              </a:rPr>
              <a:t>, </a:t>
            </a:r>
            <a:r>
              <a:rPr lang="en-CA" sz="2000" dirty="0" err="1">
                <a:solidFill>
                  <a:schemeClr val="tx1"/>
                </a:solidFill>
                <a:latin typeface="Calibri Light" panose="020F0302020204030204" pitchFamily="34" charset="0"/>
              </a:rPr>
              <a:t>Kyprolis</a:t>
            </a:r>
            <a:r>
              <a:rPr lang="en-CA" sz="2000" dirty="0">
                <a:solidFill>
                  <a:schemeClr val="tx1"/>
                </a:solidFill>
                <a:latin typeface="Calibri Light" panose="020F0302020204030204" pitchFamily="34" charset="0"/>
              </a:rPr>
              <a:t> or </a:t>
            </a:r>
            <a:r>
              <a:rPr lang="en-CA" sz="2000" dirty="0" err="1">
                <a:solidFill>
                  <a:schemeClr val="tx1"/>
                </a:solidFill>
                <a:latin typeface="Calibri Light" panose="020F0302020204030204" pitchFamily="34" charset="0"/>
              </a:rPr>
              <a:t>Ninlaro</a:t>
            </a:r>
            <a:r>
              <a:rPr lang="en-CA" sz="2000" dirty="0">
                <a:solidFill>
                  <a:schemeClr val="tx1"/>
                </a:solidFill>
                <a:latin typeface="Calibri Light" panose="020F0302020204030204" pitchFamily="34" charset="0"/>
              </a:rPr>
              <a:t>. These combination therapies can have a significant impact on plan spending when each drug can cost more than $100,000 annually.</a:t>
            </a:r>
          </a:p>
        </p:txBody>
      </p:sp>
      <p:sp>
        <p:nvSpPr>
          <p:cNvPr id="10" name="Title 1"/>
          <p:cNvSpPr txBox="1">
            <a:spLocks/>
          </p:cNvSpPr>
          <p:nvPr/>
        </p:nvSpPr>
        <p:spPr>
          <a:xfrm>
            <a:off x="418814" y="242966"/>
            <a:ext cx="4663549" cy="800100"/>
          </a:xfrm>
          <a:prstGeom prst="rect">
            <a:avLst/>
          </a:prstGeom>
          <a:solidFill>
            <a:srgbClr val="FFFFFF"/>
          </a:solidFill>
        </p:spPr>
        <p:txBody>
          <a:bodyPr vert="horz" lIns="91440" tIns="45720" rIns="91440" bIns="45720" rtlCol="0" anchor="b" anchorCtr="0">
            <a:noAutofit/>
          </a:bodyPr>
          <a:lstStyle/>
          <a:p>
            <a:pPr lvl="0" algn="l" eaLnBrk="1" fontAlgn="auto" hangingPunct="1">
              <a:spcAft>
                <a:spcPts val="0"/>
              </a:spcAft>
              <a:defRPr/>
            </a:pPr>
            <a:r>
              <a:rPr lang="en-US" sz="1600">
                <a:solidFill>
                  <a:srgbClr val="339966"/>
                </a:solidFill>
                <a:latin typeface="Calibri Light" pitchFamily="34" charset="0"/>
                <a:ea typeface="+mj-ea"/>
              </a:rPr>
              <a:t>DASHBOARDS ON TOP THERAPEUTIC CLASSIFICATIONS</a:t>
            </a:r>
            <a: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t/>
            </a:r>
            <a:b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br>
            <a:r>
              <a:rPr lang="en-US" sz="2800">
                <a:solidFill>
                  <a:srgbClr val="339966"/>
                </a:solidFill>
                <a:latin typeface="Calibri Light" pitchFamily="34" charset="0"/>
                <a:ea typeface="+mj-ea"/>
                <a:cs typeface="Century Gothic"/>
              </a:rPr>
              <a:t>Deeper Dive on Cancer</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48</a:t>
            </a:fld>
            <a:endParaRPr lang="en-US" dirty="0"/>
          </a:p>
        </p:txBody>
      </p:sp>
      <p:sp>
        <p:nvSpPr>
          <p:cNvPr id="7" name="TextBox 6"/>
          <p:cNvSpPr txBox="1"/>
          <p:nvPr/>
        </p:nvSpPr>
        <p:spPr>
          <a:xfrm>
            <a:off x="5651536" y="3006434"/>
            <a:ext cx="1483555" cy="830997"/>
          </a:xfrm>
          <a:prstGeom prst="rect">
            <a:avLst/>
          </a:prstGeom>
          <a:noFill/>
        </p:spPr>
        <p:txBody>
          <a:bodyPr wrap="square" rtlCol="0">
            <a:spAutoFit/>
          </a:bodyPr>
          <a:lstStyle/>
          <a:p>
            <a:pPr>
              <a:defRPr sz="1800" b="0" i="0" u="none" strike="noStrike" kern="1200" baseline="0">
                <a:solidFill>
                  <a:prstClr val="white">
                    <a:lumMod val="50000"/>
                  </a:prstClr>
                </a:solidFill>
                <a:latin typeface="+mn-lt"/>
                <a:ea typeface="+mn-ea"/>
                <a:cs typeface="+mn-cs"/>
              </a:defRPr>
            </a:pPr>
            <a:r>
              <a:rPr lang="en-US" sz="1600" dirty="0">
                <a:solidFill>
                  <a:schemeClr val="tx1">
                    <a:lumMod val="65000"/>
                    <a:lumOff val="35000"/>
                  </a:schemeClr>
                </a:solidFill>
                <a:latin typeface="Calibri Light" pitchFamily="34" charset="0"/>
              </a:rPr>
              <a:t>% of Claimants on Multiple Cancer Drugs</a:t>
            </a:r>
          </a:p>
        </p:txBody>
      </p:sp>
      <p:sp>
        <p:nvSpPr>
          <p:cNvPr id="8" name="Content Placeholder 6"/>
          <p:cNvSpPr txBox="1">
            <a:spLocks/>
          </p:cNvSpPr>
          <p:nvPr/>
        </p:nvSpPr>
        <p:spPr>
          <a:xfrm>
            <a:off x="5181600" y="5012247"/>
            <a:ext cx="2743200" cy="360127"/>
          </a:xfrm>
          <a:prstGeom prst="rect">
            <a:avLst/>
          </a:prstGeom>
        </p:spPr>
        <p:txBody>
          <a:bodyPr vert="horz" lIns="91440" tIns="45720" rIns="91440" bIns="45720" rtlCol="0">
            <a:noAutofit/>
          </a:bodyPr>
          <a:lstStyle>
            <a:lvl1pPr marL="2286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1pPr>
            <a:lvl2pPr marL="4572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2pPr>
            <a:lvl3pPr marL="6858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3pPr>
            <a:lvl4pPr marL="9144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4pPr>
            <a:lvl5pPr marL="11430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45720" indent="0" algn="ctr" fontAlgn="auto">
              <a:lnSpc>
                <a:spcPct val="110000"/>
              </a:lnSpc>
              <a:spcBef>
                <a:spcPts val="1200"/>
              </a:spcBef>
              <a:spcAft>
                <a:spcPts val="0"/>
              </a:spcAft>
              <a:buClr>
                <a:srgbClr val="339966"/>
              </a:buClr>
              <a:buNone/>
            </a:pPr>
            <a:r>
              <a:rPr lang="en-CA" sz="1600">
                <a:latin typeface="Calibri Light" panose="020F0302020204030204" pitchFamily="34" charset="0"/>
              </a:rPr>
              <a:t>Count of Unique Cancer Drugs</a:t>
            </a:r>
            <a:endParaRPr lang="en-CA" sz="1600" dirty="0">
              <a:latin typeface="Calibri Light" panose="020F0302020204030204" pitchFamily="34" charset="0"/>
            </a:endParaRPr>
          </a:p>
        </p:txBody>
      </p:sp>
    </p:spTree>
    <p:extLst>
      <p:ext uri="{BB962C8B-B14F-4D97-AF65-F5344CB8AC3E}">
        <p14:creationId xmlns:p14="http://schemas.microsoft.com/office/powerpoint/2010/main" val="3323023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14" y="247686"/>
            <a:ext cx="2061924" cy="800100"/>
          </a:xfrm>
        </p:spPr>
        <p:txBody>
          <a:bodyPr/>
          <a:lstStyle/>
          <a:p>
            <a:r>
              <a:rPr lang="en-US" sz="1600" dirty="0">
                <a:latin typeface="Calibri Light" pitchFamily="34" charset="0"/>
              </a:rPr>
              <a:t>DRUG TRENDS</a:t>
            </a:r>
            <a:r>
              <a:rPr lang="en-US" sz="3200" dirty="0">
                <a:latin typeface="Calibri Light" pitchFamily="34" charset="0"/>
              </a:rPr>
              <a:t/>
            </a:r>
            <a:br>
              <a:rPr lang="en-US" sz="3200" dirty="0">
                <a:latin typeface="Calibri Light" pitchFamily="34" charset="0"/>
              </a:rPr>
            </a:br>
            <a:r>
              <a:rPr lang="en-US" dirty="0">
                <a:latin typeface="Calibri Light" pitchFamily="34" charset="0"/>
              </a:rPr>
              <a:t>Observations</a:t>
            </a:r>
          </a:p>
        </p:txBody>
      </p:sp>
      <p:sp>
        <p:nvSpPr>
          <p:cNvPr id="3" name="Content Placeholder 2"/>
          <p:cNvSpPr>
            <a:spLocks noGrp="1"/>
          </p:cNvSpPr>
          <p:nvPr>
            <p:ph idx="1"/>
          </p:nvPr>
        </p:nvSpPr>
        <p:spPr>
          <a:xfrm>
            <a:off x="150856" y="1373115"/>
            <a:ext cx="7012305" cy="5017302"/>
          </a:xfrm>
        </p:spPr>
        <p:txBody>
          <a:bodyPr>
            <a:noAutofit/>
          </a:bodyPr>
          <a:lstStyle/>
          <a:p>
            <a:pPr marL="274320" lvl="1" indent="-182880">
              <a:buClr>
                <a:srgbClr val="339966"/>
              </a:buClr>
            </a:pPr>
            <a:r>
              <a:rPr lang="en-CA" sz="1600" dirty="0">
                <a:solidFill>
                  <a:schemeClr val="tx1"/>
                </a:solidFill>
                <a:latin typeface="Calibri Light" pitchFamily="34" charset="0"/>
              </a:rPr>
              <a:t>Drug costs increase with a plan member’s age. This is important for plan sponsors to keep in mind, particularly given the aging population.</a:t>
            </a:r>
          </a:p>
          <a:p>
            <a:pPr marL="502920" lvl="3" indent="-182880">
              <a:spcBef>
                <a:spcPts val="0"/>
              </a:spcBef>
              <a:buClr>
                <a:srgbClr val="339966"/>
              </a:buClr>
            </a:pPr>
            <a:endParaRPr lang="en-CA" sz="1600" dirty="0">
              <a:solidFill>
                <a:schemeClr val="tx1"/>
              </a:solidFill>
              <a:latin typeface="Calibri Light" pitchFamily="34" charset="0"/>
            </a:endParaRPr>
          </a:p>
          <a:p>
            <a:pPr marL="274320" lvl="2" indent="-182880">
              <a:spcBef>
                <a:spcPts val="0"/>
              </a:spcBef>
              <a:buClr>
                <a:srgbClr val="339966"/>
              </a:buClr>
            </a:pPr>
            <a:r>
              <a:rPr lang="en-CA" sz="1600" dirty="0">
                <a:solidFill>
                  <a:schemeClr val="tx1"/>
                </a:solidFill>
                <a:latin typeface="Calibri Light" pitchFamily="34" charset="0"/>
              </a:rPr>
              <a:t>Claiming patterns vary based on a claimant’s age and gender. </a:t>
            </a:r>
          </a:p>
          <a:p>
            <a:pPr marL="605790" lvl="3" indent="-285750">
              <a:buClr>
                <a:srgbClr val="339966"/>
              </a:buClr>
              <a:buSzPct val="100000"/>
              <a:buFont typeface="Courier New" panose="02070309020205020404" pitchFamily="49" charset="0"/>
              <a:buChar char="o"/>
            </a:pPr>
            <a:r>
              <a:rPr lang="en-CA" sz="1600" dirty="0">
                <a:solidFill>
                  <a:schemeClr val="tx1"/>
                </a:solidFill>
                <a:latin typeface="Calibri Light" pitchFamily="34" charset="0"/>
              </a:rPr>
              <a:t>For a 27 year old female, birth control drugs are the top-ranked therapeutic classification. Conversely, biological-response modifiers are the top-ranked classification for a 27 year old male claimant. </a:t>
            </a:r>
          </a:p>
        </p:txBody>
      </p:sp>
      <p:pic>
        <p:nvPicPr>
          <p:cNvPr id="4" name="Picture 3"/>
          <p:cNvPicPr>
            <a:picLocks noChangeAspect="1"/>
          </p:cNvPicPr>
          <p:nvPr/>
        </p:nvPicPr>
        <p:blipFill>
          <a:blip r:embed="rId3" cstate="print"/>
          <a:stretch>
            <a:fillRect/>
          </a:stretch>
        </p:blipFill>
        <p:spPr>
          <a:xfrm>
            <a:off x="7163162" y="1070141"/>
            <a:ext cx="1813629" cy="1813629"/>
          </a:xfrm>
          <a:prstGeom prst="rect">
            <a:avLst/>
          </a:prstGeom>
        </p:spPr>
      </p:pic>
      <p:sp>
        <p:nvSpPr>
          <p:cNvPr id="5" name="Content Placeholder 2"/>
          <p:cNvSpPr txBox="1">
            <a:spLocks/>
          </p:cNvSpPr>
          <p:nvPr/>
        </p:nvSpPr>
        <p:spPr>
          <a:xfrm>
            <a:off x="136343" y="3510897"/>
            <a:ext cx="8716052" cy="3307716"/>
          </a:xfrm>
          <a:prstGeom prst="rect">
            <a:avLst/>
          </a:prstGeom>
        </p:spPr>
        <p:txBody>
          <a:bodyPr vert="horz" lIns="91440" tIns="45720" rIns="91440" bIns="45720" rtlCol="0">
            <a:noAutofit/>
          </a:bodyPr>
          <a:lstStyle>
            <a:lvl1pPr marL="2286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1pPr>
            <a:lvl2pPr marL="4572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2pPr>
            <a:lvl3pPr marL="6858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3pPr>
            <a:lvl4pPr marL="9144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4pPr>
            <a:lvl5pPr marL="1143000" indent="-228600" algn="l" defTabSz="914400" rtl="0" eaLnBrk="1" latinLnBrk="0" hangingPunct="1">
              <a:spcBef>
                <a:spcPts val="600"/>
              </a:spcBef>
              <a:buClr>
                <a:schemeClr val="accent1"/>
              </a:buClr>
              <a:buSzPct val="130000"/>
              <a:buFont typeface="Arial"/>
              <a:buChar char="•"/>
              <a:defRPr sz="1800" kern="1200">
                <a:solidFill>
                  <a:schemeClr val="tx1">
                    <a:lumMod val="65000"/>
                    <a:lumOff val="35000"/>
                  </a:schemeClr>
                </a:solidFill>
                <a:latin typeface="Century Gothic"/>
                <a:ea typeface="+mn-ea"/>
                <a:cs typeface="Century Gothic"/>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605790" lvl="3" indent="-285750" fontAlgn="auto">
              <a:spcAft>
                <a:spcPts val="0"/>
              </a:spcAft>
              <a:buClr>
                <a:srgbClr val="339966"/>
              </a:buClr>
              <a:buSzPct val="100000"/>
              <a:buFont typeface="Courier New" panose="02070309020205020404" pitchFamily="49" charset="0"/>
              <a:buChar char="o"/>
            </a:pPr>
            <a:r>
              <a:rPr lang="en-CA" sz="1600" dirty="0">
                <a:solidFill>
                  <a:schemeClr val="tx1"/>
                </a:solidFill>
                <a:latin typeface="Calibri Light" pitchFamily="34" charset="0"/>
              </a:rPr>
              <a:t>This illustrates that understanding a group’s demographics can provide valuable insight into future trends in drug plan spending.</a:t>
            </a:r>
          </a:p>
          <a:p>
            <a:pPr marL="502920" lvl="3" indent="-182880" fontAlgn="auto">
              <a:spcBef>
                <a:spcPts val="0"/>
              </a:spcBef>
              <a:spcAft>
                <a:spcPts val="0"/>
              </a:spcAft>
              <a:buClr>
                <a:srgbClr val="339966"/>
              </a:buClr>
            </a:pPr>
            <a:endParaRPr lang="en-CA" sz="1600" dirty="0">
              <a:solidFill>
                <a:schemeClr val="tx1"/>
              </a:solidFill>
              <a:latin typeface="Calibri Light" pitchFamily="34" charset="0"/>
            </a:endParaRPr>
          </a:p>
          <a:p>
            <a:pPr marL="274320" lvl="2" indent="-182880" fontAlgn="auto">
              <a:spcBef>
                <a:spcPts val="0"/>
              </a:spcBef>
              <a:spcAft>
                <a:spcPts val="0"/>
              </a:spcAft>
              <a:buClr>
                <a:srgbClr val="339966"/>
              </a:buClr>
            </a:pPr>
            <a:r>
              <a:rPr lang="en-CA" sz="1600" dirty="0">
                <a:solidFill>
                  <a:schemeClr val="tx1"/>
                </a:solidFill>
                <a:latin typeface="Calibri Light" pitchFamily="34" charset="0"/>
              </a:rPr>
              <a:t>Certain industries experience higher drug benefit utilization rates than others.  This is primarily due to the demographic distribution of employees within various industries.</a:t>
            </a:r>
          </a:p>
          <a:p>
            <a:pPr marL="274320" lvl="2" indent="-182880" fontAlgn="auto">
              <a:spcBef>
                <a:spcPts val="0"/>
              </a:spcBef>
              <a:spcAft>
                <a:spcPts val="0"/>
              </a:spcAft>
              <a:buClr>
                <a:srgbClr val="339966"/>
              </a:buClr>
            </a:pPr>
            <a:endParaRPr lang="en-CA" sz="1600" dirty="0">
              <a:solidFill>
                <a:schemeClr val="tx1"/>
              </a:solidFill>
              <a:latin typeface="Calibri Light" pitchFamily="34" charset="0"/>
            </a:endParaRPr>
          </a:p>
          <a:p>
            <a:pPr marL="274320" lvl="2" indent="-182880">
              <a:spcBef>
                <a:spcPts val="0"/>
              </a:spcBef>
              <a:buClr>
                <a:srgbClr val="339966"/>
              </a:buClr>
            </a:pPr>
            <a:r>
              <a:rPr lang="en-CA" sz="1600" dirty="0">
                <a:solidFill>
                  <a:schemeClr val="tx1"/>
                </a:solidFill>
                <a:latin typeface="Calibri Light" pitchFamily="34" charset="0"/>
              </a:rPr>
              <a:t>Claimants of biological-response modifiers, diabetes, blood pressure, depression and cancer drugs have a higher average cost than other claimants.</a:t>
            </a:r>
          </a:p>
          <a:p>
            <a:pPr marL="603504" lvl="3" indent="-283464">
              <a:buClr>
                <a:srgbClr val="339966"/>
              </a:buClr>
              <a:buSzPct val="100000"/>
              <a:buFont typeface="Courier New" pitchFamily="49" charset="0"/>
              <a:buChar char="o"/>
            </a:pPr>
            <a:r>
              <a:rPr lang="en-CA" sz="1600" dirty="0">
                <a:solidFill>
                  <a:schemeClr val="tx1"/>
                </a:solidFill>
                <a:latin typeface="Calibri Light" pitchFamily="34" charset="0"/>
              </a:rPr>
              <a:t>Claimants who claimed one of these five types of drugs also have higher average spending for drugs treating other conditions.</a:t>
            </a:r>
          </a:p>
        </p:txBody>
      </p:sp>
      <p:sp>
        <p:nvSpPr>
          <p:cNvPr id="6" name="Slide Number Placeholder 5"/>
          <p:cNvSpPr>
            <a:spLocks noGrp="1"/>
          </p:cNvSpPr>
          <p:nvPr>
            <p:ph type="sldNum" sz="quarter" idx="4"/>
          </p:nvPr>
        </p:nvSpPr>
        <p:spPr/>
        <p:txBody>
          <a:bodyPr/>
          <a:lstStyle/>
          <a:p>
            <a:fld id="{FA84A37A-AFC2-4A01-80A1-FC20F2C0D5BB}"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03282151"/>
              </p:ext>
            </p:extLst>
          </p:nvPr>
        </p:nvGraphicFramePr>
        <p:xfrm>
          <a:off x="571782" y="951856"/>
          <a:ext cx="7909047" cy="5077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27588" y="401660"/>
            <a:ext cx="1241406" cy="550196"/>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a:ln>
                  <a:noFill/>
                </a:ln>
                <a:solidFill>
                  <a:srgbClr val="339966"/>
                </a:solidFill>
                <a:effectLst/>
                <a:uLnTx/>
                <a:uFillTx/>
                <a:latin typeface="Calibri Light" pitchFamily="34" charset="0"/>
                <a:ea typeface="+mj-ea"/>
                <a:cs typeface="Century Gothic"/>
              </a:rPr>
              <a:t>Outline</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sp>
        <p:nvSpPr>
          <p:cNvPr id="2" name="Slide Number Placeholder 1"/>
          <p:cNvSpPr>
            <a:spLocks noGrp="1"/>
          </p:cNvSpPr>
          <p:nvPr>
            <p:ph type="sldNum" sz="quarter" idx="4"/>
          </p:nvPr>
        </p:nvSpPr>
        <p:spPr/>
        <p:txBody>
          <a:bodyPr/>
          <a:lstStyle/>
          <a:p>
            <a:fld id="{FA84A37A-AFC2-4A01-80A1-FC20F2C0D5BB}"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3" y="1286953"/>
            <a:ext cx="6761167" cy="2238244"/>
          </a:xfrm>
        </p:spPr>
        <p:txBody>
          <a:bodyPr>
            <a:normAutofit/>
          </a:bodyPr>
          <a:lstStyle/>
          <a:p>
            <a:pPr marL="274320" lvl="2" indent="-182880">
              <a:buClr>
                <a:srgbClr val="339966"/>
              </a:buClr>
            </a:pPr>
            <a:r>
              <a:rPr lang="en-CA" sz="1600" dirty="0">
                <a:solidFill>
                  <a:schemeClr val="tx1"/>
                </a:solidFill>
                <a:latin typeface="Calibri Light" pitchFamily="34" charset="0"/>
              </a:rPr>
              <a:t>Hepatitis C claims have tapered off.  However, the drug pipeline includes many new high-cost drugs that have the potential to significantly impact overall drug costs.</a:t>
            </a:r>
          </a:p>
          <a:p>
            <a:pPr marL="746125" lvl="3" indent="-231775">
              <a:buClr>
                <a:srgbClr val="339966"/>
              </a:buClr>
              <a:buSzPct val="100000"/>
              <a:buFont typeface="Courier New" pitchFamily="49" charset="0"/>
              <a:buChar char="o"/>
            </a:pPr>
            <a:r>
              <a:rPr lang="en-CA" sz="1600" dirty="0">
                <a:solidFill>
                  <a:schemeClr val="tx1"/>
                </a:solidFill>
                <a:latin typeface="Calibri Light" pitchFamily="34" charset="0"/>
              </a:rPr>
              <a:t>The drug pipeline includes more specialty medications than ever before. There is also an increasing trend in the development of specialty medications that treat chronic conditions, not just rare diseases.</a:t>
            </a:r>
          </a:p>
        </p:txBody>
      </p:sp>
      <p:sp>
        <p:nvSpPr>
          <p:cNvPr id="5" name="Title 1"/>
          <p:cNvSpPr txBox="1">
            <a:spLocks/>
          </p:cNvSpPr>
          <p:nvPr/>
        </p:nvSpPr>
        <p:spPr>
          <a:xfrm>
            <a:off x="423814" y="247686"/>
            <a:ext cx="2061924" cy="800100"/>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t>DRUG TRENDS</a:t>
            </a:r>
            <a:r>
              <a:rPr kumimoji="0" lang="en-US" sz="3200" b="0" i="0" u="none" strike="noStrike" kern="1200" cap="none" spc="0" normalizeH="0" baseline="0" noProof="0">
                <a:ln>
                  <a:noFill/>
                </a:ln>
                <a:solidFill>
                  <a:srgbClr val="339966"/>
                </a:solidFill>
                <a:effectLst/>
                <a:uLnTx/>
                <a:uFillTx/>
                <a:latin typeface="Calibri Light" pitchFamily="34" charset="0"/>
                <a:ea typeface="+mj-ea"/>
                <a:cs typeface="Century Gothic"/>
              </a:rPr>
              <a:t/>
            </a:r>
            <a:br>
              <a:rPr kumimoji="0" lang="en-US" sz="3200" b="0" i="0" u="none" strike="noStrike" kern="1200" cap="none" spc="0" normalizeH="0" baseline="0" noProof="0">
                <a:ln>
                  <a:noFill/>
                </a:ln>
                <a:solidFill>
                  <a:srgbClr val="339966"/>
                </a:solidFill>
                <a:effectLst/>
                <a:uLnTx/>
                <a:uFillTx/>
                <a:latin typeface="Calibri Light" pitchFamily="34" charset="0"/>
                <a:ea typeface="+mj-ea"/>
                <a:cs typeface="Century Gothic"/>
              </a:rPr>
            </a:br>
            <a:r>
              <a:rPr kumimoji="0" lang="en-US" sz="2800" b="0" i="0" u="none" strike="noStrike" kern="1200" cap="none" spc="0" normalizeH="0" baseline="0" noProof="0">
                <a:ln>
                  <a:noFill/>
                </a:ln>
                <a:solidFill>
                  <a:srgbClr val="339966"/>
                </a:solidFill>
                <a:effectLst/>
                <a:uLnTx/>
                <a:uFillTx/>
                <a:latin typeface="Calibri Light" pitchFamily="34" charset="0"/>
                <a:ea typeface="+mj-ea"/>
                <a:cs typeface="Century Gothic"/>
              </a:rPr>
              <a:t>Observations</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pic>
        <p:nvPicPr>
          <p:cNvPr id="6" name="Picture 5" descr="prescription CL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419" y="1405358"/>
            <a:ext cx="1297046" cy="1399986"/>
          </a:xfrm>
          <a:prstGeom prst="rect">
            <a:avLst/>
          </a:prstGeom>
        </p:spPr>
      </p:pic>
      <p:sp>
        <p:nvSpPr>
          <p:cNvPr id="7" name="TextBox 6"/>
          <p:cNvSpPr txBox="1"/>
          <p:nvPr/>
        </p:nvSpPr>
        <p:spPr>
          <a:xfrm>
            <a:off x="360656" y="3564988"/>
            <a:ext cx="8241809" cy="2785378"/>
          </a:xfrm>
          <a:prstGeom prst="rect">
            <a:avLst/>
          </a:prstGeom>
          <a:noFill/>
        </p:spPr>
        <p:txBody>
          <a:bodyPr wrap="square" rtlCol="0">
            <a:spAutoFit/>
          </a:bodyPr>
          <a:lstStyle/>
          <a:p>
            <a:pPr marL="274320" lvl="2" indent="-182880" algn="l" eaLnBrk="1" fontAlgn="auto" hangingPunct="1">
              <a:spcBef>
                <a:spcPts val="600"/>
              </a:spcBef>
              <a:spcAft>
                <a:spcPts val="0"/>
              </a:spcAft>
              <a:buClr>
                <a:srgbClr val="339966"/>
              </a:buClr>
              <a:buSzPct val="130000"/>
              <a:buFont typeface="Arial"/>
              <a:buChar char="•"/>
            </a:pPr>
            <a:r>
              <a:rPr lang="en-CA" sz="1600" dirty="0">
                <a:latin typeface="Calibri Light" pitchFamily="34" charset="0"/>
                <a:ea typeface="+mn-ea"/>
                <a:cs typeface="Century Gothic"/>
              </a:rPr>
              <a:t>Biologic drugs are a significant source of cost to drug plans.  Remicade, Enbrel, and </a:t>
            </a:r>
            <a:r>
              <a:rPr lang="en-CA" sz="1600" dirty="0" err="1">
                <a:latin typeface="Calibri Light" pitchFamily="34" charset="0"/>
                <a:ea typeface="+mn-ea"/>
                <a:cs typeface="Century Gothic"/>
              </a:rPr>
              <a:t>Humira</a:t>
            </a:r>
            <a:r>
              <a:rPr lang="en-CA" sz="1600" dirty="0">
                <a:latin typeface="Calibri Light" pitchFamily="34" charset="0"/>
                <a:ea typeface="+mn-ea"/>
                <a:cs typeface="Century Gothic"/>
              </a:rPr>
              <a:t> make up a greater proportion of plan costs than they did in 2010 and are 3 of the top 4 drivers of cost on the Great-West Life block.</a:t>
            </a:r>
          </a:p>
          <a:p>
            <a:pPr marL="788353" lvl="3" indent="-285750" algn="l" eaLnBrk="1" fontAlgn="auto" hangingPunct="1">
              <a:spcBef>
                <a:spcPts val="600"/>
              </a:spcBef>
              <a:spcAft>
                <a:spcPts val="0"/>
              </a:spcAft>
              <a:buClr>
                <a:srgbClr val="339966"/>
              </a:buClr>
              <a:buSzPct val="100000"/>
              <a:buFont typeface="Courier New" panose="02070309020205020404" pitchFamily="49" charset="0"/>
              <a:buChar char="o"/>
            </a:pPr>
            <a:r>
              <a:rPr lang="en-CA" sz="1600" dirty="0">
                <a:latin typeface="Calibri Light" pitchFamily="34" charset="0"/>
                <a:ea typeface="+mn-ea"/>
                <a:cs typeface="Century Gothic"/>
              </a:rPr>
              <a:t>In the next few years, </a:t>
            </a:r>
            <a:r>
              <a:rPr lang="en-CA" sz="1600" dirty="0" err="1">
                <a:latin typeface="Calibri Light" pitchFamily="34" charset="0"/>
                <a:ea typeface="+mn-ea"/>
                <a:cs typeface="Century Gothic"/>
              </a:rPr>
              <a:t>biosimilars</a:t>
            </a:r>
            <a:r>
              <a:rPr lang="en-CA" sz="1600" dirty="0">
                <a:latin typeface="Calibri Light" pitchFamily="34" charset="0"/>
                <a:ea typeface="+mn-ea"/>
                <a:cs typeface="Century Gothic"/>
              </a:rPr>
              <a:t> may offer some relief opposite the high-cost of these biologic drugs.</a:t>
            </a:r>
          </a:p>
          <a:p>
            <a:pPr marL="274320" lvl="2" indent="-182880" algn="l" eaLnBrk="1" fontAlgn="auto" hangingPunct="1">
              <a:spcBef>
                <a:spcPts val="600"/>
              </a:spcBef>
              <a:spcAft>
                <a:spcPts val="0"/>
              </a:spcAft>
              <a:buClr>
                <a:srgbClr val="339966"/>
              </a:buClr>
              <a:buSzPct val="130000"/>
              <a:buFont typeface="Arial"/>
              <a:buChar char="•"/>
            </a:pPr>
            <a:endParaRPr lang="en-CA" sz="1600" dirty="0">
              <a:latin typeface="Calibri Light" pitchFamily="34" charset="0"/>
              <a:ea typeface="+mn-ea"/>
              <a:cs typeface="Century Gothic"/>
            </a:endParaRPr>
          </a:p>
          <a:p>
            <a:pPr marL="274320" lvl="2" indent="-182880" algn="l" eaLnBrk="1" fontAlgn="auto" hangingPunct="1">
              <a:spcBef>
                <a:spcPts val="600"/>
              </a:spcBef>
              <a:spcAft>
                <a:spcPts val="0"/>
              </a:spcAft>
              <a:buClr>
                <a:srgbClr val="339966"/>
              </a:buClr>
              <a:buSzPct val="130000"/>
              <a:buFont typeface="Arial"/>
              <a:buChar char="•"/>
            </a:pPr>
            <a:r>
              <a:rPr lang="en-CA" sz="1600" dirty="0">
                <a:latin typeface="Calibri Light" pitchFamily="34" charset="0"/>
                <a:ea typeface="+mn-ea"/>
                <a:cs typeface="Century Gothic"/>
              </a:rPr>
              <a:t>In recent years, generic drug reform and patent expiries have exerted a downward pressure on drug spend. Both of these factors help to limit rising drug costs and new high-cost therapies, however, cost management through optimized plan design will still be essential to maintaining the sustainability of drug plans.</a:t>
            </a:r>
          </a:p>
        </p:txBody>
      </p:sp>
      <p:sp>
        <p:nvSpPr>
          <p:cNvPr id="2" name="Slide Number Placeholder 1"/>
          <p:cNvSpPr>
            <a:spLocks noGrp="1"/>
          </p:cNvSpPr>
          <p:nvPr>
            <p:ph type="sldNum" sz="quarter" idx="4"/>
          </p:nvPr>
        </p:nvSpPr>
        <p:spPr/>
        <p:txBody>
          <a:bodyPr/>
          <a:lstStyle/>
          <a:p>
            <a:fld id="{FA84A37A-AFC2-4A01-80A1-FC20F2C0D5BB}"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25" y="1224243"/>
            <a:ext cx="6761167" cy="1518391"/>
          </a:xfrm>
        </p:spPr>
        <p:txBody>
          <a:bodyPr>
            <a:noAutofit/>
          </a:bodyPr>
          <a:lstStyle/>
          <a:p>
            <a:pPr marL="274320" lvl="2" indent="-182880">
              <a:buClr>
                <a:srgbClr val="339966"/>
              </a:buClr>
            </a:pPr>
            <a:r>
              <a:rPr lang="en-CA" sz="1600" dirty="0">
                <a:solidFill>
                  <a:schemeClr val="tx1"/>
                </a:solidFill>
                <a:latin typeface="Calibri Light" pitchFamily="34" charset="0"/>
              </a:rPr>
              <a:t>Revolutionary new gene therapies have the potential to change the world of medicine, but these new therapies come at a price. Drugs such as </a:t>
            </a:r>
            <a:r>
              <a:rPr lang="en-CA" sz="1600" dirty="0" err="1">
                <a:solidFill>
                  <a:schemeClr val="tx1"/>
                </a:solidFill>
                <a:latin typeface="Calibri Light" pitchFamily="34" charset="0"/>
              </a:rPr>
              <a:t>Voretigene</a:t>
            </a:r>
            <a:r>
              <a:rPr lang="en-CA" sz="1600" dirty="0">
                <a:solidFill>
                  <a:schemeClr val="tx1"/>
                </a:solidFill>
                <a:latin typeface="Calibri Light" pitchFamily="34" charset="0"/>
              </a:rPr>
              <a:t> </a:t>
            </a:r>
            <a:r>
              <a:rPr lang="en-CA" sz="1600" dirty="0" err="1">
                <a:solidFill>
                  <a:schemeClr val="tx1"/>
                </a:solidFill>
                <a:latin typeface="Calibri Light" pitchFamily="34" charset="0"/>
              </a:rPr>
              <a:t>Neparvovec</a:t>
            </a:r>
            <a:r>
              <a:rPr lang="en-CA" sz="1600" dirty="0">
                <a:solidFill>
                  <a:schemeClr val="tx1"/>
                </a:solidFill>
                <a:latin typeface="Calibri Light" pitchFamily="34" charset="0"/>
              </a:rPr>
              <a:t> could present costs of as much as $1 million per patient per lifetime. </a:t>
            </a:r>
            <a:r>
              <a:rPr lang="en-CA" sz="1600" dirty="0" err="1">
                <a:solidFill>
                  <a:schemeClr val="tx1"/>
                </a:solidFill>
                <a:latin typeface="Calibri Light" pitchFamily="34" charset="0"/>
              </a:rPr>
              <a:t>Voretigene</a:t>
            </a:r>
            <a:r>
              <a:rPr lang="en-CA" sz="1600" dirty="0">
                <a:solidFill>
                  <a:schemeClr val="tx1"/>
                </a:solidFill>
                <a:latin typeface="Calibri Light" pitchFamily="34" charset="0"/>
              </a:rPr>
              <a:t> </a:t>
            </a:r>
            <a:r>
              <a:rPr lang="en-CA" sz="1600" dirty="0" err="1">
                <a:solidFill>
                  <a:schemeClr val="tx1"/>
                </a:solidFill>
                <a:latin typeface="Calibri Light" pitchFamily="34" charset="0"/>
              </a:rPr>
              <a:t>Neparvovec</a:t>
            </a:r>
            <a:r>
              <a:rPr lang="en-CA" sz="1600" dirty="0">
                <a:solidFill>
                  <a:schemeClr val="tx1"/>
                </a:solidFill>
                <a:latin typeface="Calibri Light" pitchFamily="34" charset="0"/>
              </a:rPr>
              <a:t> is expected to be a hospital administered drug, but remember, so was Remicade at one time</a:t>
            </a:r>
            <a:r>
              <a:rPr lang="en-CA" sz="1600" dirty="0">
                <a:latin typeface="Calibri Light" pitchFamily="34" charset="0"/>
              </a:rPr>
              <a:t>.</a:t>
            </a:r>
          </a:p>
        </p:txBody>
      </p:sp>
      <p:sp>
        <p:nvSpPr>
          <p:cNvPr id="5" name="Title 1"/>
          <p:cNvSpPr txBox="1">
            <a:spLocks/>
          </p:cNvSpPr>
          <p:nvPr/>
        </p:nvSpPr>
        <p:spPr>
          <a:xfrm>
            <a:off x="423814" y="247686"/>
            <a:ext cx="2077016" cy="800100"/>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rgbClr val="339966"/>
                </a:solidFill>
                <a:effectLst/>
                <a:uLnTx/>
                <a:uFillTx/>
                <a:latin typeface="Calibri Light" pitchFamily="34" charset="0"/>
                <a:ea typeface="+mj-ea"/>
                <a:cs typeface="Century Gothic"/>
              </a:rPr>
              <a:t>DRUG TRENDS</a:t>
            </a:r>
            <a:r>
              <a:rPr kumimoji="0" lang="en-US" sz="3200" b="0" i="0" u="none" strike="noStrike" kern="1200" cap="none" spc="0" normalizeH="0" baseline="0" noProof="0">
                <a:ln>
                  <a:noFill/>
                </a:ln>
                <a:solidFill>
                  <a:srgbClr val="339966"/>
                </a:solidFill>
                <a:effectLst/>
                <a:uLnTx/>
                <a:uFillTx/>
                <a:latin typeface="Calibri Light" pitchFamily="34" charset="0"/>
                <a:ea typeface="+mj-ea"/>
                <a:cs typeface="Century Gothic"/>
              </a:rPr>
              <a:t/>
            </a:r>
            <a:br>
              <a:rPr kumimoji="0" lang="en-US" sz="3200" b="0" i="0" u="none" strike="noStrike" kern="1200" cap="none" spc="0" normalizeH="0" baseline="0" noProof="0">
                <a:ln>
                  <a:noFill/>
                </a:ln>
                <a:solidFill>
                  <a:srgbClr val="339966"/>
                </a:solidFill>
                <a:effectLst/>
                <a:uLnTx/>
                <a:uFillTx/>
                <a:latin typeface="Calibri Light" pitchFamily="34" charset="0"/>
                <a:ea typeface="+mj-ea"/>
                <a:cs typeface="Century Gothic"/>
              </a:rPr>
            </a:br>
            <a:r>
              <a:rPr kumimoji="0" lang="en-US" sz="2800" b="0" i="0" u="none" strike="noStrike" kern="1200" cap="none" spc="0" normalizeH="0" baseline="0" noProof="0">
                <a:ln>
                  <a:noFill/>
                </a:ln>
                <a:solidFill>
                  <a:srgbClr val="339966"/>
                </a:solidFill>
                <a:effectLst/>
                <a:uLnTx/>
                <a:uFillTx/>
                <a:latin typeface="Calibri Light" pitchFamily="34" charset="0"/>
                <a:ea typeface="+mj-ea"/>
                <a:cs typeface="Century Gothic"/>
              </a:rPr>
              <a:t>Observations</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pic>
        <p:nvPicPr>
          <p:cNvPr id="6" name="Picture 5" descr="prescription CL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382" y="1224243"/>
            <a:ext cx="1122252" cy="1211320"/>
          </a:xfrm>
          <a:prstGeom prst="rect">
            <a:avLst/>
          </a:prstGeom>
        </p:spPr>
      </p:pic>
      <p:sp>
        <p:nvSpPr>
          <p:cNvPr id="7" name="TextBox 6"/>
          <p:cNvSpPr txBox="1"/>
          <p:nvPr/>
        </p:nvSpPr>
        <p:spPr>
          <a:xfrm>
            <a:off x="277825" y="2528454"/>
            <a:ext cx="8241809" cy="2954655"/>
          </a:xfrm>
          <a:prstGeom prst="rect">
            <a:avLst/>
          </a:prstGeom>
          <a:noFill/>
        </p:spPr>
        <p:txBody>
          <a:bodyPr wrap="square" rtlCol="0">
            <a:spAutoFit/>
          </a:bodyPr>
          <a:lstStyle/>
          <a:p>
            <a:pPr marL="274320" lvl="2" indent="-182880" algn="l" eaLnBrk="1" fontAlgn="auto" hangingPunct="1">
              <a:spcBef>
                <a:spcPts val="600"/>
              </a:spcBef>
              <a:spcAft>
                <a:spcPts val="0"/>
              </a:spcAft>
              <a:buClr>
                <a:srgbClr val="339966"/>
              </a:buClr>
              <a:buSzPct val="130000"/>
              <a:buFont typeface="Arial"/>
              <a:buChar char="•"/>
            </a:pPr>
            <a:r>
              <a:rPr lang="en-CA" sz="1600" dirty="0">
                <a:latin typeface="Calibri Light" pitchFamily="34" charset="0"/>
                <a:ea typeface="+mn-ea"/>
                <a:cs typeface="Century Gothic"/>
              </a:rPr>
              <a:t>Drug coverage for youth ages 24 and under living in Ontario is now fully covered by the government under the Ontario Health Insurance Plan. </a:t>
            </a:r>
            <a:endParaRPr lang="en-CA" sz="1600" dirty="0">
              <a:latin typeface="Calibri Light" pitchFamily="34" charset="0"/>
              <a:cs typeface="Century Gothic"/>
            </a:endParaRPr>
          </a:p>
          <a:p>
            <a:pPr marL="274320" lvl="2" indent="-182880" algn="l" eaLnBrk="1" fontAlgn="auto" hangingPunct="1">
              <a:spcBef>
                <a:spcPts val="600"/>
              </a:spcBef>
              <a:spcAft>
                <a:spcPts val="0"/>
              </a:spcAft>
              <a:buClr>
                <a:srgbClr val="339966"/>
              </a:buClr>
              <a:buSzPct val="130000"/>
              <a:buFont typeface="Arial"/>
              <a:buChar char="•"/>
            </a:pPr>
            <a:r>
              <a:rPr lang="en-CA" sz="1600" dirty="0">
                <a:latin typeface="Calibri Light" pitchFamily="34" charset="0"/>
              </a:rPr>
              <a:t>On January 29, 2018 the pan Canadian Pharmacy Alliance (</a:t>
            </a:r>
            <a:r>
              <a:rPr lang="en-CA" sz="1600" dirty="0" err="1">
                <a:latin typeface="Calibri Light" pitchFamily="34" charset="0"/>
              </a:rPr>
              <a:t>pCPA</a:t>
            </a:r>
            <a:r>
              <a:rPr lang="en-CA" sz="1600" dirty="0">
                <a:latin typeface="Calibri Light" pitchFamily="34" charset="0"/>
              </a:rPr>
              <a:t>) and Canadian Generic Pharmaceutical Association (CGPA) announced a plan to reduce the cost of approximately 70 commonly prescribed generic drugs. As of April 1, 2018, the prices of nearly 70 commonly prescribed drugs in Canada will be reduced by 25 to 40 percent. This could result in discounts of up to 90 percent off of their brand-name counterparts.</a:t>
            </a:r>
          </a:p>
          <a:p>
            <a:pPr marL="274320" lvl="2" indent="-182880" algn="l" eaLnBrk="1" fontAlgn="auto" hangingPunct="1">
              <a:spcBef>
                <a:spcPts val="600"/>
              </a:spcBef>
              <a:spcAft>
                <a:spcPts val="0"/>
              </a:spcAft>
              <a:buClr>
                <a:srgbClr val="339966"/>
              </a:buClr>
              <a:buSzPct val="130000"/>
              <a:buFont typeface="Arial"/>
              <a:buChar char="•"/>
            </a:pPr>
            <a:r>
              <a:rPr lang="en-CA" sz="1600" dirty="0">
                <a:latin typeface="Calibri Light" pitchFamily="34" charset="0"/>
              </a:rPr>
              <a:t>Cancer drug spend has increased significantly and it is now included in the top 5 therapeutic classifications of drugs. There has been an increasing trend in combination treatments in cancer treatment. Treatment plans that combine </a:t>
            </a:r>
            <a:r>
              <a:rPr lang="en-CA" sz="1600" dirty="0" err="1">
                <a:latin typeface="Calibri Light" pitchFamily="34" charset="0"/>
              </a:rPr>
              <a:t>Darzalex</a:t>
            </a:r>
            <a:r>
              <a:rPr lang="en-CA" sz="1600" dirty="0">
                <a:latin typeface="Calibri Light" pitchFamily="34" charset="0"/>
              </a:rPr>
              <a:t> with </a:t>
            </a:r>
            <a:r>
              <a:rPr lang="en-CA" sz="1600" dirty="0" err="1">
                <a:latin typeface="Calibri Light" pitchFamily="34" charset="0"/>
              </a:rPr>
              <a:t>Revlimid</a:t>
            </a:r>
            <a:r>
              <a:rPr lang="en-CA" sz="1600" dirty="0">
                <a:latin typeface="Calibri Light" pitchFamily="34" charset="0"/>
              </a:rPr>
              <a:t> could cost upwards of $200,000 per patient.</a:t>
            </a:r>
          </a:p>
        </p:txBody>
      </p:sp>
      <p:sp>
        <p:nvSpPr>
          <p:cNvPr id="2" name="Slide Number Placeholder 1"/>
          <p:cNvSpPr>
            <a:spLocks noGrp="1"/>
          </p:cNvSpPr>
          <p:nvPr>
            <p:ph type="sldNum" sz="quarter" idx="4"/>
          </p:nvPr>
        </p:nvSpPr>
        <p:spPr/>
        <p:txBody>
          <a:bodyPr/>
          <a:lstStyle/>
          <a:p>
            <a:fld id="{FA84A37A-AFC2-4A01-80A1-FC20F2C0D5BB}" type="slidenum">
              <a:rPr lang="en-US" smtClean="0"/>
              <a:pPr/>
              <a:t>51</a:t>
            </a:fld>
            <a:endParaRPr lang="en-US" dirty="0"/>
          </a:p>
        </p:txBody>
      </p:sp>
    </p:spTree>
    <p:extLst>
      <p:ext uri="{BB962C8B-B14F-4D97-AF65-F5344CB8AC3E}">
        <p14:creationId xmlns:p14="http://schemas.microsoft.com/office/powerpoint/2010/main" val="2885534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89" y="1570606"/>
            <a:ext cx="7314466" cy="4095903"/>
          </a:xfrm>
        </p:spPr>
        <p:txBody>
          <a:bodyPr>
            <a:noAutofit/>
          </a:bodyPr>
          <a:lstStyle/>
          <a:p>
            <a:pPr marL="0" indent="0">
              <a:buNone/>
            </a:pPr>
            <a:r>
              <a:rPr lang="en-CA" b="1" dirty="0">
                <a:solidFill>
                  <a:schemeClr val="tx1"/>
                </a:solidFill>
              </a:rPr>
              <a:t>What is Medication Adherence?</a:t>
            </a:r>
            <a:endParaRPr lang="en-CA" dirty="0">
              <a:solidFill>
                <a:schemeClr val="tx1"/>
              </a:solidFill>
            </a:endParaRPr>
          </a:p>
          <a:p>
            <a:r>
              <a:rPr lang="en-CA" dirty="0">
                <a:solidFill>
                  <a:schemeClr val="tx1"/>
                </a:solidFill>
                <a:latin typeface="Calibri Light" pitchFamily="34" charset="0"/>
                <a:ea typeface="MS PGothic" pitchFamily="34" charset="-128"/>
                <a:cs typeface="+mn-cs"/>
              </a:rPr>
              <a:t>The extent to which patients take their medications as prescribed by their healthcare providers</a:t>
            </a:r>
            <a:br>
              <a:rPr lang="en-CA" dirty="0">
                <a:solidFill>
                  <a:schemeClr val="tx1"/>
                </a:solidFill>
                <a:latin typeface="Calibri Light" pitchFamily="34" charset="0"/>
                <a:ea typeface="MS PGothic" pitchFamily="34" charset="-128"/>
                <a:cs typeface="+mn-cs"/>
              </a:rPr>
            </a:br>
            <a:endParaRPr lang="en-CA"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This includes getting prescriptions filled, remembering to take medications on time, and understanding the directions</a:t>
            </a:r>
            <a:br>
              <a:rPr lang="en-CA" dirty="0">
                <a:solidFill>
                  <a:schemeClr val="tx1"/>
                </a:solidFill>
                <a:latin typeface="Calibri Light" pitchFamily="34" charset="0"/>
                <a:ea typeface="MS PGothic" pitchFamily="34" charset="-128"/>
                <a:cs typeface="+mn-cs"/>
              </a:rPr>
            </a:br>
            <a:endParaRPr lang="en-CA"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While this may sound simple, medication adherence is one of the biggest challenges faced by healthcare professionals today</a:t>
            </a:r>
            <a:br>
              <a:rPr lang="en-CA" dirty="0">
                <a:solidFill>
                  <a:schemeClr val="tx1"/>
                </a:solidFill>
                <a:latin typeface="Calibri Light" pitchFamily="34" charset="0"/>
                <a:ea typeface="MS PGothic" pitchFamily="34" charset="-128"/>
                <a:cs typeface="+mn-cs"/>
              </a:rPr>
            </a:br>
            <a:endParaRPr lang="en-CA"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It’s also cause for concern for patients and caregivers alike: 30 percent of Canadians are concerned about their own medication adherence or of someone they love</a:t>
            </a:r>
          </a:p>
        </p:txBody>
      </p:sp>
      <p:sp>
        <p:nvSpPr>
          <p:cNvPr id="5" name="Title 1"/>
          <p:cNvSpPr txBox="1">
            <a:spLocks/>
          </p:cNvSpPr>
          <p:nvPr/>
        </p:nvSpPr>
        <p:spPr>
          <a:xfrm>
            <a:off x="423814" y="247686"/>
            <a:ext cx="3995786" cy="800100"/>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9966"/>
                </a:solidFill>
                <a:effectLst/>
                <a:uLnTx/>
                <a:uFillTx/>
                <a:latin typeface="Calibri Light" pitchFamily="34" charset="0"/>
                <a:ea typeface="+mj-ea"/>
                <a:cs typeface="Century Gothic"/>
              </a:rPr>
              <a:t>ENSURING VALUE</a:t>
            </a:r>
            <a:r>
              <a:rPr kumimoji="0" lang="en-US" sz="3200" b="0" i="0" u="none" strike="noStrike" kern="1200" cap="none" spc="0" normalizeH="0" baseline="0" noProof="0" dirty="0">
                <a:ln>
                  <a:noFill/>
                </a:ln>
                <a:solidFill>
                  <a:srgbClr val="339966"/>
                </a:solidFill>
                <a:effectLst/>
                <a:uLnTx/>
                <a:uFillTx/>
                <a:latin typeface="Calibri Light" pitchFamily="34" charset="0"/>
                <a:ea typeface="+mj-ea"/>
                <a:cs typeface="Century Gothic"/>
              </a:rPr>
              <a:t/>
            </a:r>
            <a:br>
              <a:rPr kumimoji="0" lang="en-US" sz="3200" b="0" i="0" u="none" strike="noStrike" kern="1200" cap="none" spc="0" normalizeH="0" baseline="0" noProof="0" dirty="0">
                <a:ln>
                  <a:noFill/>
                </a:ln>
                <a:solidFill>
                  <a:srgbClr val="339966"/>
                </a:solidFill>
                <a:effectLst/>
                <a:uLnTx/>
                <a:uFillTx/>
                <a:latin typeface="Calibri Light" pitchFamily="34" charset="0"/>
                <a:ea typeface="+mj-ea"/>
                <a:cs typeface="Century Gothic"/>
              </a:rPr>
            </a:br>
            <a:r>
              <a:rPr lang="en-US" sz="2800" dirty="0">
                <a:solidFill>
                  <a:srgbClr val="339966"/>
                </a:solidFill>
                <a:latin typeface="Calibri Light" pitchFamily="34" charset="0"/>
                <a:ea typeface="+mj-ea"/>
                <a:cs typeface="Century Gothic"/>
              </a:rPr>
              <a:t>Medication Adherence</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pic>
        <p:nvPicPr>
          <p:cNvPr id="6" name="Picture 5" descr="prescription CL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182" y="1047786"/>
            <a:ext cx="1122252" cy="1211320"/>
          </a:xfrm>
          <a:prstGeom prst="rect">
            <a:avLst/>
          </a:prstGeom>
        </p:spPr>
      </p:pic>
      <p:sp>
        <p:nvSpPr>
          <p:cNvPr id="2" name="Slide Number Placeholder 1"/>
          <p:cNvSpPr>
            <a:spLocks noGrp="1"/>
          </p:cNvSpPr>
          <p:nvPr>
            <p:ph type="sldNum" sz="quarter" idx="4"/>
          </p:nvPr>
        </p:nvSpPr>
        <p:spPr/>
        <p:txBody>
          <a:bodyPr/>
          <a:lstStyle/>
          <a:p>
            <a:fld id="{FA84A37A-AFC2-4A01-80A1-FC20F2C0D5BB}" type="slidenum">
              <a:rPr lang="en-US" smtClean="0"/>
              <a:pPr/>
              <a:t>52</a:t>
            </a:fld>
            <a:endParaRPr lang="en-US" dirty="0"/>
          </a:p>
        </p:txBody>
      </p:sp>
    </p:spTree>
    <p:extLst>
      <p:ext uri="{BB962C8B-B14F-4D97-AF65-F5344CB8AC3E}">
        <p14:creationId xmlns:p14="http://schemas.microsoft.com/office/powerpoint/2010/main" val="3331576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89" y="1570606"/>
            <a:ext cx="7314466" cy="4095903"/>
          </a:xfrm>
        </p:spPr>
        <p:txBody>
          <a:bodyPr>
            <a:noAutofit/>
          </a:bodyPr>
          <a:lstStyle/>
          <a:p>
            <a:pPr marL="0" indent="0">
              <a:buNone/>
            </a:pPr>
            <a:r>
              <a:rPr lang="en-CA" b="1" dirty="0">
                <a:solidFill>
                  <a:schemeClr val="tx1"/>
                </a:solidFill>
              </a:rPr>
              <a:t>Barriers to Medication Adherence</a:t>
            </a:r>
          </a:p>
          <a:p>
            <a:r>
              <a:rPr lang="en-CA" dirty="0">
                <a:solidFill>
                  <a:schemeClr val="tx1"/>
                </a:solidFill>
                <a:latin typeface="Calibri Light" pitchFamily="34" charset="0"/>
                <a:ea typeface="MS PGothic" pitchFamily="34" charset="-128"/>
                <a:cs typeface="+mn-cs"/>
              </a:rPr>
              <a:t>There are many reasons why patients can’t, or don’t, take their medications correctly</a:t>
            </a:r>
            <a:br>
              <a:rPr lang="en-CA" dirty="0">
                <a:solidFill>
                  <a:schemeClr val="tx1"/>
                </a:solidFill>
                <a:latin typeface="Calibri Light" pitchFamily="34" charset="0"/>
                <a:ea typeface="MS PGothic" pitchFamily="34" charset="-128"/>
                <a:cs typeface="+mn-cs"/>
              </a:rPr>
            </a:br>
            <a:endParaRPr lang="en-CA"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Factors that affect adherence include:</a:t>
            </a:r>
          </a:p>
          <a:p>
            <a:pPr lvl="1"/>
            <a:r>
              <a:rPr lang="en-CA" dirty="0">
                <a:solidFill>
                  <a:schemeClr val="tx1"/>
                </a:solidFill>
                <a:latin typeface="Calibri Light" pitchFamily="34" charset="0"/>
                <a:ea typeface="MS PGothic" pitchFamily="34" charset="-128"/>
                <a:cs typeface="+mn-cs"/>
              </a:rPr>
              <a:t>the high cost of medications</a:t>
            </a:r>
          </a:p>
          <a:p>
            <a:pPr lvl="1"/>
            <a:r>
              <a:rPr lang="en-CA" dirty="0">
                <a:solidFill>
                  <a:schemeClr val="tx1"/>
                </a:solidFill>
                <a:latin typeface="Calibri Light" pitchFamily="34" charset="0"/>
                <a:ea typeface="MS PGothic" pitchFamily="34" charset="-128"/>
                <a:cs typeface="+mn-cs"/>
              </a:rPr>
              <a:t>difficulty following complex dosing schedules</a:t>
            </a:r>
          </a:p>
          <a:p>
            <a:pPr lvl="1"/>
            <a:r>
              <a:rPr lang="en-CA" dirty="0">
                <a:solidFill>
                  <a:schemeClr val="tx1"/>
                </a:solidFill>
                <a:latin typeface="Calibri Light" pitchFamily="34" charset="0"/>
                <a:ea typeface="MS PGothic" pitchFamily="34" charset="-128"/>
                <a:cs typeface="+mn-cs"/>
              </a:rPr>
              <a:t>confusion about how and when to take medications</a:t>
            </a:r>
          </a:p>
          <a:p>
            <a:pPr lvl="1"/>
            <a:r>
              <a:rPr lang="en-CA" dirty="0">
                <a:solidFill>
                  <a:schemeClr val="tx1"/>
                </a:solidFill>
                <a:latin typeface="Calibri Light" pitchFamily="34" charset="0"/>
                <a:ea typeface="MS PGothic" pitchFamily="34" charset="-128"/>
                <a:cs typeface="+mn-cs"/>
              </a:rPr>
              <a:t>lack of knowledge about an illness and the effects of treatment</a:t>
            </a:r>
          </a:p>
        </p:txBody>
      </p:sp>
      <p:sp>
        <p:nvSpPr>
          <p:cNvPr id="5" name="Title 1"/>
          <p:cNvSpPr txBox="1">
            <a:spLocks/>
          </p:cNvSpPr>
          <p:nvPr/>
        </p:nvSpPr>
        <p:spPr>
          <a:xfrm>
            <a:off x="423814" y="247686"/>
            <a:ext cx="3995786" cy="800100"/>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9966"/>
                </a:solidFill>
                <a:effectLst/>
                <a:uLnTx/>
                <a:uFillTx/>
                <a:latin typeface="Calibri Light" pitchFamily="34" charset="0"/>
                <a:ea typeface="+mj-ea"/>
                <a:cs typeface="Century Gothic"/>
              </a:rPr>
              <a:t>ENSURING VALUE</a:t>
            </a:r>
            <a:r>
              <a:rPr kumimoji="0" lang="en-US" sz="3200" b="0" i="0" u="none" strike="noStrike" kern="1200" cap="none" spc="0" normalizeH="0" baseline="0" noProof="0" dirty="0">
                <a:ln>
                  <a:noFill/>
                </a:ln>
                <a:solidFill>
                  <a:srgbClr val="339966"/>
                </a:solidFill>
                <a:effectLst/>
                <a:uLnTx/>
                <a:uFillTx/>
                <a:latin typeface="Calibri Light" pitchFamily="34" charset="0"/>
                <a:ea typeface="+mj-ea"/>
                <a:cs typeface="Century Gothic"/>
              </a:rPr>
              <a:t/>
            </a:r>
            <a:br>
              <a:rPr kumimoji="0" lang="en-US" sz="3200" b="0" i="0" u="none" strike="noStrike" kern="1200" cap="none" spc="0" normalizeH="0" baseline="0" noProof="0" dirty="0">
                <a:ln>
                  <a:noFill/>
                </a:ln>
                <a:solidFill>
                  <a:srgbClr val="339966"/>
                </a:solidFill>
                <a:effectLst/>
                <a:uLnTx/>
                <a:uFillTx/>
                <a:latin typeface="Calibri Light" pitchFamily="34" charset="0"/>
                <a:ea typeface="+mj-ea"/>
                <a:cs typeface="Century Gothic"/>
              </a:rPr>
            </a:br>
            <a:r>
              <a:rPr lang="en-US" sz="2800" dirty="0">
                <a:solidFill>
                  <a:srgbClr val="339966"/>
                </a:solidFill>
                <a:latin typeface="Calibri Light" pitchFamily="34" charset="0"/>
                <a:ea typeface="+mj-ea"/>
                <a:cs typeface="Century Gothic"/>
              </a:rPr>
              <a:t>Medication Adherence</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pic>
        <p:nvPicPr>
          <p:cNvPr id="6" name="Picture 5" descr="prescription CL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182" y="1047786"/>
            <a:ext cx="1122252" cy="1211320"/>
          </a:xfrm>
          <a:prstGeom prst="rect">
            <a:avLst/>
          </a:prstGeom>
        </p:spPr>
      </p:pic>
      <p:sp>
        <p:nvSpPr>
          <p:cNvPr id="2" name="Slide Number Placeholder 1"/>
          <p:cNvSpPr>
            <a:spLocks noGrp="1"/>
          </p:cNvSpPr>
          <p:nvPr>
            <p:ph type="sldNum" sz="quarter" idx="4"/>
          </p:nvPr>
        </p:nvSpPr>
        <p:spPr/>
        <p:txBody>
          <a:bodyPr/>
          <a:lstStyle/>
          <a:p>
            <a:fld id="{FA84A37A-AFC2-4A01-80A1-FC20F2C0D5BB}" type="slidenum">
              <a:rPr lang="en-US" smtClean="0"/>
              <a:pPr/>
              <a:t>53</a:t>
            </a:fld>
            <a:endParaRPr lang="en-US" dirty="0"/>
          </a:p>
        </p:txBody>
      </p:sp>
    </p:spTree>
    <p:extLst>
      <p:ext uri="{BB962C8B-B14F-4D97-AF65-F5344CB8AC3E}">
        <p14:creationId xmlns:p14="http://schemas.microsoft.com/office/powerpoint/2010/main" val="3662944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716" y="1279660"/>
            <a:ext cx="7314466" cy="5010303"/>
          </a:xfrm>
        </p:spPr>
        <p:txBody>
          <a:bodyPr>
            <a:noAutofit/>
          </a:bodyPr>
          <a:lstStyle/>
          <a:p>
            <a:pPr marL="0" indent="0">
              <a:buNone/>
            </a:pPr>
            <a:r>
              <a:rPr lang="en-CA" b="1" dirty="0">
                <a:solidFill>
                  <a:schemeClr val="tx1"/>
                </a:solidFill>
              </a:rPr>
              <a:t>Improving Medication Adherence</a:t>
            </a:r>
          </a:p>
          <a:p>
            <a:r>
              <a:rPr lang="en-CA" dirty="0">
                <a:solidFill>
                  <a:schemeClr val="tx1"/>
                </a:solidFill>
                <a:latin typeface="Calibri Light" pitchFamily="34" charset="0"/>
                <a:ea typeface="MS PGothic" pitchFamily="34" charset="-128"/>
                <a:cs typeface="+mn-cs"/>
              </a:rPr>
              <a:t>Promote Alliance Pharmacy!! </a:t>
            </a:r>
            <a:br>
              <a:rPr lang="en-CA" dirty="0">
                <a:solidFill>
                  <a:schemeClr val="tx1"/>
                </a:solidFill>
                <a:latin typeface="Calibri Light" pitchFamily="34" charset="0"/>
                <a:ea typeface="MS PGothic" pitchFamily="34" charset="-128"/>
                <a:cs typeface="+mn-cs"/>
              </a:rPr>
            </a:br>
            <a:endParaRPr lang="en-CA"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For patients to fully benefit from treatment, they have to adhere to prescribed medication regimens. And building a relationship with a trusted pharmacist is the key. And letting them get to know you, your family, and your medical history.</a:t>
            </a:r>
            <a:br>
              <a:rPr lang="en-CA" dirty="0">
                <a:solidFill>
                  <a:schemeClr val="tx1"/>
                </a:solidFill>
                <a:latin typeface="Calibri Light" pitchFamily="34" charset="0"/>
                <a:ea typeface="MS PGothic" pitchFamily="34" charset="-128"/>
                <a:cs typeface="+mn-cs"/>
              </a:rPr>
            </a:br>
            <a:endParaRPr lang="en-CA"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For people taking multiple medications, Alliance Pharmacy offers advanced adherence packaging: </a:t>
            </a:r>
            <a:r>
              <a:rPr lang="en-CA" b="1" dirty="0" err="1">
                <a:solidFill>
                  <a:schemeClr val="tx1"/>
                </a:solidFill>
                <a:latin typeface="Calibri Light" pitchFamily="34" charset="0"/>
                <a:ea typeface="MS PGothic" pitchFamily="34" charset="-128"/>
                <a:cs typeface="+mn-cs"/>
              </a:rPr>
              <a:t>MedPack</a:t>
            </a:r>
            <a:r>
              <a:rPr lang="en-CA" b="1" dirty="0">
                <a:solidFill>
                  <a:schemeClr val="tx1"/>
                </a:solidFill>
                <a:latin typeface="Calibri Light" pitchFamily="34" charset="0"/>
                <a:ea typeface="MS PGothic" pitchFamily="34" charset="-128"/>
                <a:cs typeface="+mn-cs"/>
              </a:rPr>
              <a:t>. Having your medications pre-sorted minimizes the risk of missing a dose, or taking the wrong pill at the wrong time</a:t>
            </a:r>
            <a:br>
              <a:rPr lang="en-CA" b="1" dirty="0">
                <a:solidFill>
                  <a:schemeClr val="tx1"/>
                </a:solidFill>
                <a:latin typeface="Calibri Light" pitchFamily="34" charset="0"/>
                <a:ea typeface="MS PGothic" pitchFamily="34" charset="-128"/>
                <a:cs typeface="+mn-cs"/>
              </a:rPr>
            </a:br>
            <a:endParaRPr lang="en-CA" b="1" dirty="0">
              <a:solidFill>
                <a:schemeClr val="tx1"/>
              </a:solidFill>
              <a:latin typeface="Calibri Light" pitchFamily="34" charset="0"/>
              <a:ea typeface="MS PGothic" pitchFamily="34" charset="-128"/>
              <a:cs typeface="+mn-cs"/>
            </a:endParaRPr>
          </a:p>
          <a:p>
            <a:r>
              <a:rPr lang="en-CA" dirty="0">
                <a:solidFill>
                  <a:schemeClr val="tx1"/>
                </a:solidFill>
                <a:latin typeface="Calibri Light" pitchFamily="34" charset="0"/>
                <a:ea typeface="MS PGothic" pitchFamily="34" charset="-128"/>
                <a:cs typeface="+mn-cs"/>
              </a:rPr>
              <a:t>The World Health Organization found that “Increasing adherence may have a greater effect on health than any improvement in specific medical treatments</a:t>
            </a:r>
          </a:p>
          <a:p>
            <a:endParaRPr lang="en-CA" dirty="0">
              <a:latin typeface="Calibri Light" pitchFamily="34" charset="0"/>
              <a:ea typeface="MS PGothic" pitchFamily="34" charset="-128"/>
              <a:cs typeface="+mn-cs"/>
            </a:endParaRPr>
          </a:p>
        </p:txBody>
      </p:sp>
      <p:sp>
        <p:nvSpPr>
          <p:cNvPr id="5" name="Title 1"/>
          <p:cNvSpPr txBox="1">
            <a:spLocks/>
          </p:cNvSpPr>
          <p:nvPr/>
        </p:nvSpPr>
        <p:spPr>
          <a:xfrm>
            <a:off x="423814" y="247686"/>
            <a:ext cx="3995786" cy="800100"/>
          </a:xfrm>
          <a:prstGeom prst="rect">
            <a:avLst/>
          </a:prstGeom>
          <a:solidFill>
            <a:srgbClr val="FFFFFF"/>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9966"/>
                </a:solidFill>
                <a:effectLst/>
                <a:uLnTx/>
                <a:uFillTx/>
                <a:latin typeface="Calibri Light" pitchFamily="34" charset="0"/>
                <a:ea typeface="+mj-ea"/>
                <a:cs typeface="Century Gothic"/>
              </a:rPr>
              <a:t>ENSURING VALUE</a:t>
            </a:r>
            <a:r>
              <a:rPr kumimoji="0" lang="en-US" sz="3200" b="0" i="0" u="none" strike="noStrike" kern="1200" cap="none" spc="0" normalizeH="0" baseline="0" noProof="0" dirty="0">
                <a:ln>
                  <a:noFill/>
                </a:ln>
                <a:solidFill>
                  <a:srgbClr val="339966"/>
                </a:solidFill>
                <a:effectLst/>
                <a:uLnTx/>
                <a:uFillTx/>
                <a:latin typeface="Calibri Light" pitchFamily="34" charset="0"/>
                <a:ea typeface="+mj-ea"/>
                <a:cs typeface="Century Gothic"/>
              </a:rPr>
              <a:t/>
            </a:r>
            <a:br>
              <a:rPr kumimoji="0" lang="en-US" sz="3200" b="0" i="0" u="none" strike="noStrike" kern="1200" cap="none" spc="0" normalizeH="0" baseline="0" noProof="0" dirty="0">
                <a:ln>
                  <a:noFill/>
                </a:ln>
                <a:solidFill>
                  <a:srgbClr val="339966"/>
                </a:solidFill>
                <a:effectLst/>
                <a:uLnTx/>
                <a:uFillTx/>
                <a:latin typeface="Calibri Light" pitchFamily="34" charset="0"/>
                <a:ea typeface="+mj-ea"/>
                <a:cs typeface="Century Gothic"/>
              </a:rPr>
            </a:br>
            <a:r>
              <a:rPr lang="en-US" sz="2800" dirty="0">
                <a:solidFill>
                  <a:srgbClr val="339966"/>
                </a:solidFill>
                <a:latin typeface="Calibri Light" pitchFamily="34" charset="0"/>
                <a:ea typeface="+mj-ea"/>
                <a:cs typeface="Century Gothic"/>
              </a:rPr>
              <a:t>Medication Adherence</a:t>
            </a:r>
            <a:endParaRPr kumimoji="0" lang="en-US" sz="2800" b="0" i="0" u="none" strike="noStrike" kern="1200" cap="none" spc="0" normalizeH="0" baseline="0" noProof="0" dirty="0">
              <a:ln>
                <a:noFill/>
              </a:ln>
              <a:solidFill>
                <a:srgbClr val="339966"/>
              </a:solidFill>
              <a:effectLst/>
              <a:uLnTx/>
              <a:uFillTx/>
              <a:latin typeface="Calibri Light" pitchFamily="34" charset="0"/>
              <a:ea typeface="+mj-ea"/>
              <a:cs typeface="Century Gothic"/>
            </a:endParaRPr>
          </a:p>
        </p:txBody>
      </p:sp>
      <p:pic>
        <p:nvPicPr>
          <p:cNvPr id="6" name="Picture 5" descr="prescription CL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182" y="1047786"/>
            <a:ext cx="1122252" cy="1211320"/>
          </a:xfrm>
          <a:prstGeom prst="rect">
            <a:avLst/>
          </a:prstGeom>
        </p:spPr>
      </p:pic>
      <p:sp>
        <p:nvSpPr>
          <p:cNvPr id="2" name="Slide Number Placeholder 1"/>
          <p:cNvSpPr>
            <a:spLocks noGrp="1"/>
          </p:cNvSpPr>
          <p:nvPr>
            <p:ph type="sldNum" sz="quarter" idx="4"/>
          </p:nvPr>
        </p:nvSpPr>
        <p:spPr/>
        <p:txBody>
          <a:bodyPr/>
          <a:lstStyle/>
          <a:p>
            <a:fld id="{FA84A37A-AFC2-4A01-80A1-FC20F2C0D5BB}" type="slidenum">
              <a:rPr lang="en-US" smtClean="0"/>
              <a:pPr/>
              <a:t>54</a:t>
            </a:fld>
            <a:endParaRPr lang="en-US" dirty="0"/>
          </a:p>
        </p:txBody>
      </p:sp>
    </p:spTree>
    <p:extLst>
      <p:ext uri="{BB962C8B-B14F-4D97-AF65-F5344CB8AC3E}">
        <p14:creationId xmlns:p14="http://schemas.microsoft.com/office/powerpoint/2010/main" val="62201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2504129987"/>
              </p:ext>
            </p:extLst>
          </p:nvPr>
        </p:nvGraphicFramePr>
        <p:xfrm>
          <a:off x="-88900" y="1411288"/>
          <a:ext cx="8340725" cy="4319587"/>
        </p:xfrm>
        <a:graphic>
          <a:graphicData uri="http://schemas.openxmlformats.org/presentationml/2006/ole">
            <mc:AlternateContent xmlns:mc="http://schemas.openxmlformats.org/markup-compatibility/2006">
              <mc:Choice xmlns:v="urn:schemas-microsoft-com:vml" Requires="v">
                <p:oleObj spid="_x0000_s241337" name="Worksheet" r:id="rId4" imgW="7696087" imgH="3952800" progId="Excel.Sheet.8">
                  <p:embed followColorScheme="full"/>
                </p:oleObj>
              </mc:Choice>
              <mc:Fallback>
                <p:oleObj name="Worksheet" r:id="rId4" imgW="7696087" imgH="3952800" progId="Excel.Sheet.8">
                  <p:embed followColorScheme="full"/>
                  <p:pic>
                    <p:nvPicPr>
                      <p:cNvPr id="0" name=""/>
                      <p:cNvPicPr>
                        <a:picLocks noChangeAspect="1" noChangeArrowheads="1"/>
                      </p:cNvPicPr>
                      <p:nvPr/>
                    </p:nvPicPr>
                    <p:blipFill>
                      <a:blip r:embed="rId5"/>
                      <a:srcRect/>
                      <a:stretch>
                        <a:fillRect/>
                      </a:stretch>
                    </p:blipFill>
                    <p:spPr bwMode="auto">
                      <a:xfrm>
                        <a:off x="-88900" y="1411288"/>
                        <a:ext cx="8340725" cy="4319587"/>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0">
                            <a:solidFill>
                              <a:schemeClr val="bg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27589" y="240030"/>
            <a:ext cx="4943394" cy="788670"/>
          </a:xfrm>
        </p:spPr>
        <p:txBody>
          <a:bodyPr/>
          <a:lstStyle/>
          <a:p>
            <a:r>
              <a:rPr lang="en-US" sz="1600" dirty="0">
                <a:latin typeface="Calibri Light" pitchFamily="34" charset="0"/>
              </a:rPr>
              <a:t>DRUG TRENDS: AVERAGE AMOUNTS PER PLAN MEMBER</a:t>
            </a:r>
            <a:r>
              <a:rPr lang="en-US" sz="1400" dirty="0">
                <a:latin typeface="Calibri Light" pitchFamily="34" charset="0"/>
              </a:rPr>
              <a:t/>
            </a:r>
            <a:br>
              <a:rPr lang="en-US" sz="1400" dirty="0">
                <a:latin typeface="Calibri Light" pitchFamily="34" charset="0"/>
              </a:rPr>
            </a:br>
            <a:r>
              <a:rPr lang="en-US" dirty="0">
                <a:latin typeface="Calibri Light" pitchFamily="34" charset="0"/>
              </a:rPr>
              <a:t>Average Covered Amount by Age</a:t>
            </a:r>
          </a:p>
        </p:txBody>
      </p:sp>
      <p:sp>
        <p:nvSpPr>
          <p:cNvPr id="6" name="Rounded Rectangular Callout 5"/>
          <p:cNvSpPr/>
          <p:nvPr/>
        </p:nvSpPr>
        <p:spPr>
          <a:xfrm>
            <a:off x="7509510" y="909624"/>
            <a:ext cx="1143000" cy="594360"/>
          </a:xfrm>
          <a:prstGeom prst="wedgeRoundRectCallout">
            <a:avLst>
              <a:gd name="adj1" fmla="val -21833"/>
              <a:gd name="adj2" fmla="val 80417"/>
              <a:gd name="adj3" fmla="val 16667"/>
            </a:avLst>
          </a:prstGeom>
          <a:solidFill>
            <a:srgbClr val="339966"/>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dirty="0">
                <a:latin typeface="Calibri Light" pitchFamily="34" charset="0"/>
              </a:rPr>
              <a:t>Male $1,664</a:t>
            </a:r>
            <a:endParaRPr lang="en-US" sz="1800" dirty="0">
              <a:latin typeface="Calibri Light" pitchFamily="34" charset="0"/>
            </a:endParaRPr>
          </a:p>
        </p:txBody>
      </p:sp>
      <p:sp>
        <p:nvSpPr>
          <p:cNvPr id="7" name="Rounded Rectangular Callout 6"/>
          <p:cNvSpPr/>
          <p:nvPr/>
        </p:nvSpPr>
        <p:spPr>
          <a:xfrm>
            <a:off x="7467600" y="3435654"/>
            <a:ext cx="1253490" cy="640080"/>
          </a:xfrm>
          <a:prstGeom prst="wedgeRoundRectCallout">
            <a:avLst>
              <a:gd name="adj1" fmla="val -23569"/>
              <a:gd name="adj2" fmla="val 79643"/>
              <a:gd name="adj3" fmla="val 16667"/>
            </a:avLst>
          </a:prstGeom>
          <a:solidFill>
            <a:srgbClr val="339966"/>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dirty="0">
                <a:latin typeface="Calibri Light" pitchFamily="34" charset="0"/>
              </a:rPr>
              <a:t>Female</a:t>
            </a:r>
          </a:p>
          <a:p>
            <a:pPr algn="ctr"/>
            <a:r>
              <a:rPr lang="en-CA" sz="1800">
                <a:latin typeface="Calibri Light" pitchFamily="34" charset="0"/>
              </a:rPr>
              <a:t>$1,497</a:t>
            </a:r>
            <a:endParaRPr lang="en-US" sz="1800" dirty="0">
              <a:latin typeface="Calibri Light" pitchFamily="34" charset="0"/>
            </a:endParaRPr>
          </a:p>
        </p:txBody>
      </p:sp>
      <p:sp>
        <p:nvSpPr>
          <p:cNvPr id="9" name="Text Box 5"/>
          <p:cNvSpPr txBox="1">
            <a:spLocks noChangeArrowheads="1"/>
          </p:cNvSpPr>
          <p:nvPr/>
        </p:nvSpPr>
        <p:spPr bwMode="auto">
          <a:xfrm>
            <a:off x="364065" y="6463706"/>
            <a:ext cx="319055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pic>
        <p:nvPicPr>
          <p:cNvPr id="52" name="Picture 51" descr="male-female2.png"/>
          <p:cNvPicPr>
            <a:picLocks noChangeAspect="1"/>
          </p:cNvPicPr>
          <p:nvPr/>
        </p:nvPicPr>
        <p:blipFill>
          <a:blip r:embed="rId6">
            <a:duotone>
              <a:prstClr val="black"/>
              <a:schemeClr val="accent6">
                <a:tint val="45000"/>
                <a:satMod val="400000"/>
              </a:schemeClr>
            </a:duotone>
          </a:blip>
          <a:srcRect l="63515" b="20431"/>
          <a:stretch>
            <a:fillRect/>
          </a:stretch>
        </p:blipFill>
        <p:spPr>
          <a:xfrm>
            <a:off x="7688063" y="1599282"/>
            <a:ext cx="820341" cy="1645920"/>
          </a:xfrm>
          <a:prstGeom prst="rect">
            <a:avLst/>
          </a:prstGeom>
          <a:noFill/>
          <a:effectLst/>
        </p:spPr>
      </p:pic>
      <p:pic>
        <p:nvPicPr>
          <p:cNvPr id="53" name="Picture 52" descr="male-female2.png"/>
          <p:cNvPicPr>
            <a:picLocks noChangeAspect="1"/>
          </p:cNvPicPr>
          <p:nvPr/>
        </p:nvPicPr>
        <p:blipFill>
          <a:blip r:embed="rId6">
            <a:duotone>
              <a:prstClr val="black"/>
              <a:schemeClr val="accent6">
                <a:tint val="45000"/>
                <a:satMod val="400000"/>
              </a:schemeClr>
            </a:duotone>
          </a:blip>
          <a:srcRect r="59126" b="20895"/>
          <a:stretch>
            <a:fillRect/>
          </a:stretch>
        </p:blipFill>
        <p:spPr>
          <a:xfrm>
            <a:off x="7622220" y="4178422"/>
            <a:ext cx="924403" cy="1828981"/>
          </a:xfrm>
          <a:prstGeom prst="rect">
            <a:avLst/>
          </a:prstGeom>
          <a:noFill/>
        </p:spPr>
      </p:pic>
      <p:sp>
        <p:nvSpPr>
          <p:cNvPr id="3" name="Slide Number Placeholder 2"/>
          <p:cNvSpPr>
            <a:spLocks noGrp="1"/>
          </p:cNvSpPr>
          <p:nvPr>
            <p:ph type="sldNum" sz="quarter" idx="4"/>
          </p:nvPr>
        </p:nvSpPr>
        <p:spPr/>
        <p:txBody>
          <a:bodyPr/>
          <a:lstStyle/>
          <a:p>
            <a:fld id="{FA84A37A-AFC2-4A01-80A1-FC20F2C0D5BB}" type="slidenum">
              <a:rPr lang="en-US" smtClean="0"/>
              <a:pPr/>
              <a:t>6</a:t>
            </a:fld>
            <a:endParaRPr lang="en-US" dirty="0"/>
          </a:p>
        </p:txBody>
      </p:sp>
      <p:cxnSp>
        <p:nvCxnSpPr>
          <p:cNvPr id="11" name="Straight Connector 10"/>
          <p:cNvCxnSpPr/>
          <p:nvPr/>
        </p:nvCxnSpPr>
        <p:spPr>
          <a:xfrm>
            <a:off x="1242740" y="2855883"/>
            <a:ext cx="5158740" cy="0"/>
          </a:xfrm>
          <a:prstGeom prst="line">
            <a:avLst/>
          </a:prstGeom>
          <a:ln w="12700">
            <a:solidFill>
              <a:srgbClr val="783064"/>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00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1759748615"/>
              </p:ext>
            </p:extLst>
          </p:nvPr>
        </p:nvGraphicFramePr>
        <p:xfrm>
          <a:off x="-88900" y="1411288"/>
          <a:ext cx="9120188" cy="4797425"/>
        </p:xfrm>
        <a:graphic>
          <a:graphicData uri="http://schemas.openxmlformats.org/presentationml/2006/ole">
            <mc:AlternateContent xmlns:mc="http://schemas.openxmlformats.org/markup-compatibility/2006">
              <mc:Choice xmlns:v="urn:schemas-microsoft-com:vml" Requires="v">
                <p:oleObj spid="_x0000_s250296" name="Worksheet" r:id="rId4" imgW="8743933" imgH="4391010" progId="Excel.Sheet.8">
                  <p:embed followColorScheme="full"/>
                </p:oleObj>
              </mc:Choice>
              <mc:Fallback>
                <p:oleObj name="Worksheet" r:id="rId4" imgW="8743933" imgH="4391010" progId="Excel.Sheet.8">
                  <p:embed followColorScheme="full"/>
                  <p:pic>
                    <p:nvPicPr>
                      <p:cNvPr id="0" name=""/>
                      <p:cNvPicPr>
                        <a:picLocks noChangeAspect="1" noChangeArrowheads="1"/>
                      </p:cNvPicPr>
                      <p:nvPr/>
                    </p:nvPicPr>
                    <p:blipFill>
                      <a:blip r:embed="rId5"/>
                      <a:srcRect/>
                      <a:stretch>
                        <a:fillRect/>
                      </a:stretch>
                    </p:blipFill>
                    <p:spPr bwMode="auto">
                      <a:xfrm>
                        <a:off x="-88900" y="1411288"/>
                        <a:ext cx="9120188" cy="4797425"/>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427589" y="240030"/>
            <a:ext cx="5945076" cy="788670"/>
          </a:xfrm>
        </p:spPr>
        <p:txBody>
          <a:bodyPr/>
          <a:lstStyle/>
          <a:p>
            <a:r>
              <a:rPr lang="en-US" sz="1600" dirty="0">
                <a:latin typeface="Calibri Light" pitchFamily="34" charset="0"/>
              </a:rPr>
              <a:t>DRUG TRENDS: AVERAGE AMOUNTS </a:t>
            </a:r>
            <a:r>
              <a:rPr lang="en-US" sz="1600">
                <a:latin typeface="Calibri Light" pitchFamily="34" charset="0"/>
              </a:rPr>
              <a:t>PER EMPLOYEE</a:t>
            </a:r>
            <a:r>
              <a:rPr lang="en-US" sz="1400">
                <a:latin typeface="Calibri Light" pitchFamily="34" charset="0"/>
              </a:rPr>
              <a:t/>
            </a:r>
            <a:br>
              <a:rPr lang="en-US" sz="1400">
                <a:latin typeface="Calibri Light" pitchFamily="34" charset="0"/>
              </a:rPr>
            </a:br>
            <a:r>
              <a:rPr lang="en-US" sz="2400">
                <a:latin typeface="Calibri Light" pitchFamily="34" charset="0"/>
              </a:rPr>
              <a:t>Average </a:t>
            </a:r>
            <a:r>
              <a:rPr lang="en-US" sz="2400" dirty="0">
                <a:latin typeface="Calibri Light" pitchFamily="34" charset="0"/>
              </a:rPr>
              <a:t>Covered Amount </a:t>
            </a:r>
            <a:r>
              <a:rPr lang="en-US" sz="2400">
                <a:latin typeface="Calibri Light" pitchFamily="34" charset="0"/>
              </a:rPr>
              <a:t>by Age and Gender *</a:t>
            </a:r>
            <a:endParaRPr lang="en-US" sz="2400" dirty="0">
              <a:latin typeface="Calibri Light" pitchFamily="34" charset="0"/>
            </a:endParaRPr>
          </a:p>
        </p:txBody>
      </p:sp>
      <p:sp>
        <p:nvSpPr>
          <p:cNvPr id="9" name="Text Box 5"/>
          <p:cNvSpPr txBox="1">
            <a:spLocks noChangeArrowheads="1"/>
          </p:cNvSpPr>
          <p:nvPr/>
        </p:nvSpPr>
        <p:spPr bwMode="auto">
          <a:xfrm>
            <a:off x="364065" y="6463706"/>
            <a:ext cx="319055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endParaRPr lang="en-US" sz="1100" i="1" dirty="0">
              <a:solidFill>
                <a:schemeClr val="tx1">
                  <a:lumMod val="65000"/>
                  <a:lumOff val="35000"/>
                </a:schemeClr>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7</a:t>
            </a:fld>
            <a:endParaRPr lang="en-US" dirty="0"/>
          </a:p>
        </p:txBody>
      </p:sp>
      <p:sp>
        <p:nvSpPr>
          <p:cNvPr id="6" name="Rounded Rectangular Callout 5"/>
          <p:cNvSpPr/>
          <p:nvPr/>
        </p:nvSpPr>
        <p:spPr>
          <a:xfrm>
            <a:off x="7509510" y="909624"/>
            <a:ext cx="1143000" cy="594360"/>
          </a:xfrm>
          <a:prstGeom prst="wedgeRoundRectCallout">
            <a:avLst>
              <a:gd name="adj1" fmla="val -21833"/>
              <a:gd name="adj2" fmla="val 80417"/>
              <a:gd name="adj3" fmla="val 16667"/>
            </a:avLst>
          </a:prstGeom>
          <a:solidFill>
            <a:srgbClr val="339966"/>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a:latin typeface="Calibri Light" pitchFamily="34" charset="0"/>
              </a:rPr>
              <a:t>Male </a:t>
            </a:r>
          </a:p>
          <a:p>
            <a:pPr algn="ctr"/>
            <a:r>
              <a:rPr lang="en-CA" sz="1800">
                <a:latin typeface="Calibri Light" pitchFamily="34" charset="0"/>
              </a:rPr>
              <a:t>$909</a:t>
            </a:r>
            <a:endParaRPr lang="en-US" sz="1800" dirty="0">
              <a:latin typeface="Calibri Light" pitchFamily="34" charset="0"/>
            </a:endParaRPr>
          </a:p>
        </p:txBody>
      </p:sp>
      <p:sp>
        <p:nvSpPr>
          <p:cNvPr id="7" name="Rounded Rectangular Callout 6"/>
          <p:cNvSpPr/>
          <p:nvPr/>
        </p:nvSpPr>
        <p:spPr>
          <a:xfrm>
            <a:off x="7467600" y="3435654"/>
            <a:ext cx="1253490" cy="640080"/>
          </a:xfrm>
          <a:prstGeom prst="wedgeRoundRectCallout">
            <a:avLst>
              <a:gd name="adj1" fmla="val -23569"/>
              <a:gd name="adj2" fmla="val 79643"/>
              <a:gd name="adj3" fmla="val 16667"/>
            </a:avLst>
          </a:prstGeom>
          <a:solidFill>
            <a:srgbClr val="339966"/>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dirty="0">
                <a:latin typeface="Calibri Light" pitchFamily="34" charset="0"/>
              </a:rPr>
              <a:t>Female</a:t>
            </a:r>
          </a:p>
          <a:p>
            <a:pPr algn="ctr"/>
            <a:r>
              <a:rPr lang="en-CA" sz="1800">
                <a:latin typeface="Calibri Light" pitchFamily="34" charset="0"/>
              </a:rPr>
              <a:t>$920</a:t>
            </a:r>
            <a:endParaRPr lang="en-US" sz="1800" dirty="0">
              <a:latin typeface="Calibri Light" pitchFamily="34" charset="0"/>
            </a:endParaRPr>
          </a:p>
        </p:txBody>
      </p:sp>
      <p:pic>
        <p:nvPicPr>
          <p:cNvPr id="8" name="Picture 7" descr="male-female2.png"/>
          <p:cNvPicPr>
            <a:picLocks noChangeAspect="1"/>
          </p:cNvPicPr>
          <p:nvPr/>
        </p:nvPicPr>
        <p:blipFill>
          <a:blip r:embed="rId6">
            <a:duotone>
              <a:prstClr val="black"/>
              <a:schemeClr val="accent6">
                <a:tint val="45000"/>
                <a:satMod val="400000"/>
              </a:schemeClr>
            </a:duotone>
          </a:blip>
          <a:srcRect l="63515" b="20431"/>
          <a:stretch>
            <a:fillRect/>
          </a:stretch>
        </p:blipFill>
        <p:spPr>
          <a:xfrm>
            <a:off x="7688063" y="1599282"/>
            <a:ext cx="820341" cy="1645920"/>
          </a:xfrm>
          <a:prstGeom prst="rect">
            <a:avLst/>
          </a:prstGeom>
        </p:spPr>
      </p:pic>
      <p:pic>
        <p:nvPicPr>
          <p:cNvPr id="10" name="Picture 9" descr="male-female2.png"/>
          <p:cNvPicPr>
            <a:picLocks noChangeAspect="1"/>
          </p:cNvPicPr>
          <p:nvPr/>
        </p:nvPicPr>
        <p:blipFill>
          <a:blip r:embed="rId6">
            <a:duotone>
              <a:prstClr val="black"/>
              <a:schemeClr val="accent6">
                <a:tint val="45000"/>
                <a:satMod val="400000"/>
              </a:schemeClr>
            </a:duotone>
          </a:blip>
          <a:srcRect r="59126" b="20895"/>
          <a:stretch>
            <a:fillRect/>
          </a:stretch>
        </p:blipFill>
        <p:spPr>
          <a:xfrm>
            <a:off x="7622220" y="4178422"/>
            <a:ext cx="924403" cy="1828981"/>
          </a:xfrm>
          <a:prstGeom prst="rect">
            <a:avLst/>
          </a:prstGeom>
        </p:spPr>
      </p:pic>
      <p:sp>
        <p:nvSpPr>
          <p:cNvPr id="11" name="Text Box 5"/>
          <p:cNvSpPr txBox="1">
            <a:spLocks noChangeArrowheads="1"/>
          </p:cNvSpPr>
          <p:nvPr/>
        </p:nvSpPr>
        <p:spPr bwMode="auto">
          <a:xfrm>
            <a:off x="235269" y="5950950"/>
            <a:ext cx="44216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800">
                <a:solidFill>
                  <a:schemeClr val="tx1">
                    <a:lumMod val="65000"/>
                    <a:lumOff val="35000"/>
                  </a:schemeClr>
                </a:solidFill>
                <a:latin typeface="Calibri Light" pitchFamily="34" charset="0"/>
              </a:rPr>
              <a:t>* Excluding dependent claims</a:t>
            </a:r>
            <a:endParaRPr lang="en-CA" sz="1800" dirty="0">
              <a:solidFill>
                <a:schemeClr val="tx1">
                  <a:lumMod val="65000"/>
                  <a:lumOff val="35000"/>
                </a:schemeClr>
              </a:solidFill>
              <a:latin typeface="Calibri Light" pitchFamily="34" charset="0"/>
            </a:endParaRPr>
          </a:p>
        </p:txBody>
      </p:sp>
      <p:sp>
        <p:nvSpPr>
          <p:cNvPr id="4" name="TextBox 3"/>
          <p:cNvSpPr txBox="1"/>
          <p:nvPr/>
        </p:nvSpPr>
        <p:spPr>
          <a:xfrm>
            <a:off x="6455792" y="2855853"/>
            <a:ext cx="550151" cy="307777"/>
          </a:xfrm>
          <a:prstGeom prst="rect">
            <a:avLst/>
          </a:prstGeom>
          <a:noFill/>
        </p:spPr>
        <p:txBody>
          <a:bodyPr wrap="none" rtlCol="0">
            <a:spAutoFit/>
          </a:bodyPr>
          <a:lstStyle/>
          <a:p>
            <a:r>
              <a:rPr lang="en-CA" sz="1400">
                <a:solidFill>
                  <a:schemeClr val="tx1">
                    <a:lumMod val="75000"/>
                    <a:lumOff val="25000"/>
                  </a:schemeClr>
                </a:solidFill>
                <a:latin typeface="Calibri Light" panose="020F0302020204030204" pitchFamily="34" charset="0"/>
              </a:rPr>
              <a:t>$914</a:t>
            </a:r>
            <a:endParaRPr lang="en-US" sz="1400">
              <a:solidFill>
                <a:schemeClr val="tx1">
                  <a:lumMod val="75000"/>
                  <a:lumOff val="25000"/>
                </a:schemeClr>
              </a:solidFill>
              <a:latin typeface="Calibri Light" panose="020F0302020204030204" pitchFamily="34" charset="0"/>
            </a:endParaRPr>
          </a:p>
        </p:txBody>
      </p:sp>
      <p:cxnSp>
        <p:nvCxnSpPr>
          <p:cNvPr id="13" name="Straight Connector 12"/>
          <p:cNvCxnSpPr/>
          <p:nvPr/>
        </p:nvCxnSpPr>
        <p:spPr>
          <a:xfrm>
            <a:off x="1119908" y="3087899"/>
            <a:ext cx="5760720" cy="0"/>
          </a:xfrm>
          <a:prstGeom prst="line">
            <a:avLst/>
          </a:prstGeom>
          <a:ln w="12700">
            <a:solidFill>
              <a:srgbClr val="783064"/>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37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extLst>
              <p:ext uri="{D42A27DB-BD31-4B8C-83A1-F6EECF244321}">
                <p14:modId xmlns:p14="http://schemas.microsoft.com/office/powerpoint/2010/main" val="2715329486"/>
              </p:ext>
            </p:extLst>
          </p:nvPr>
        </p:nvGraphicFramePr>
        <p:xfrm>
          <a:off x="-301625" y="1384300"/>
          <a:ext cx="10499725" cy="4522788"/>
        </p:xfrm>
        <a:graphic>
          <a:graphicData uri="http://schemas.openxmlformats.org/presentationml/2006/ole">
            <mc:AlternateContent xmlns:mc="http://schemas.openxmlformats.org/markup-compatibility/2006">
              <mc:Choice xmlns:v="urn:schemas-microsoft-com:vml" Requires="v">
                <p:oleObj spid="_x0000_s238538" name="Worksheet" r:id="rId4" imgW="8363046" imgH="3819420" progId="Excel.Sheet.8">
                  <p:embed followColorScheme="full"/>
                </p:oleObj>
              </mc:Choice>
              <mc:Fallback>
                <p:oleObj name="Worksheet" r:id="rId4" imgW="8363046" imgH="3819420" progId="Excel.Sheet.8">
                  <p:embed followColorScheme="full"/>
                  <p:pic>
                    <p:nvPicPr>
                      <p:cNvPr id="0" name="Picture 2"/>
                      <p:cNvPicPr>
                        <a:picLocks noChangeAspect="1" noChangeArrowheads="1"/>
                      </p:cNvPicPr>
                      <p:nvPr/>
                    </p:nvPicPr>
                    <p:blipFill>
                      <a:blip r:embed="rId5"/>
                      <a:srcRect/>
                      <a:stretch>
                        <a:fillRect/>
                      </a:stretch>
                    </p:blipFill>
                    <p:spPr bwMode="auto">
                      <a:xfrm>
                        <a:off x="-301625" y="1384300"/>
                        <a:ext cx="10499725" cy="4522788"/>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0">
                            <a:solidFill>
                              <a:schemeClr val="bg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27588" y="240030"/>
            <a:ext cx="4819106" cy="788670"/>
          </a:xfrm>
        </p:spPr>
        <p:txBody>
          <a:bodyPr/>
          <a:lstStyle/>
          <a:p>
            <a:r>
              <a:rPr lang="en-US" sz="1600" dirty="0">
                <a:latin typeface="Calibri Light" pitchFamily="34" charset="0"/>
              </a:rPr>
              <a:t>DRUG TRENDS: AVERAGE AMOUNTS PER PLAN MEMBER</a:t>
            </a:r>
            <a:r>
              <a:rPr lang="en-US" sz="1400" dirty="0">
                <a:latin typeface="Calibri Light" pitchFamily="34" charset="0"/>
              </a:rPr>
              <a:t/>
            </a:r>
            <a:br>
              <a:rPr lang="en-US" sz="1400" dirty="0">
                <a:latin typeface="Calibri Light" pitchFamily="34" charset="0"/>
              </a:rPr>
            </a:br>
            <a:r>
              <a:rPr lang="en-US" dirty="0">
                <a:latin typeface="Calibri Light" pitchFamily="34" charset="0"/>
              </a:rPr>
              <a:t>Average Paid Amount by Age</a:t>
            </a:r>
          </a:p>
        </p:txBody>
      </p:sp>
      <p:sp>
        <p:nvSpPr>
          <p:cNvPr id="6" name="Rounded Rectangular Callout 5"/>
          <p:cNvSpPr/>
          <p:nvPr/>
        </p:nvSpPr>
        <p:spPr>
          <a:xfrm>
            <a:off x="7509510" y="909624"/>
            <a:ext cx="1143000" cy="594360"/>
          </a:xfrm>
          <a:prstGeom prst="wedgeRoundRectCallout">
            <a:avLst>
              <a:gd name="adj1" fmla="val -21833"/>
              <a:gd name="adj2" fmla="val 80417"/>
              <a:gd name="adj3" fmla="val 16667"/>
            </a:avLst>
          </a:prstGeom>
          <a:solidFill>
            <a:srgbClr val="339966"/>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dirty="0">
                <a:latin typeface="Calibri Light" pitchFamily="34" charset="0"/>
              </a:rPr>
              <a:t>Male </a:t>
            </a:r>
            <a:r>
              <a:rPr lang="en-CA" sz="1800">
                <a:latin typeface="Calibri Light" pitchFamily="34" charset="0"/>
              </a:rPr>
              <a:t>$1,158</a:t>
            </a:r>
            <a:endParaRPr lang="en-CA" sz="1800" dirty="0">
              <a:latin typeface="Calibri Light" pitchFamily="34" charset="0"/>
            </a:endParaRPr>
          </a:p>
        </p:txBody>
      </p:sp>
      <p:sp>
        <p:nvSpPr>
          <p:cNvPr id="7" name="Rounded Rectangular Callout 6"/>
          <p:cNvSpPr/>
          <p:nvPr/>
        </p:nvSpPr>
        <p:spPr>
          <a:xfrm>
            <a:off x="7467600" y="3435654"/>
            <a:ext cx="1253490" cy="640080"/>
          </a:xfrm>
          <a:prstGeom prst="wedgeRoundRectCallout">
            <a:avLst>
              <a:gd name="adj1" fmla="val -23569"/>
              <a:gd name="adj2" fmla="val 79643"/>
              <a:gd name="adj3" fmla="val 16667"/>
            </a:avLst>
          </a:prstGeom>
          <a:solidFill>
            <a:srgbClr val="339966"/>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a:latin typeface="Calibri Light" pitchFamily="34" charset="0"/>
              </a:rPr>
              <a:t>Female</a:t>
            </a:r>
            <a:endParaRPr lang="en-CA" sz="1800" dirty="0">
              <a:latin typeface="Calibri Light" pitchFamily="34" charset="0"/>
            </a:endParaRPr>
          </a:p>
          <a:p>
            <a:pPr algn="ctr"/>
            <a:r>
              <a:rPr lang="en-CA" sz="1800">
                <a:latin typeface="Calibri Light" pitchFamily="34" charset="0"/>
              </a:rPr>
              <a:t>$1,035</a:t>
            </a:r>
            <a:endParaRPr lang="en-US" sz="1800" dirty="0">
              <a:latin typeface="Calibri Light" pitchFamily="34" charset="0"/>
            </a:endParaRPr>
          </a:p>
        </p:txBody>
      </p:sp>
      <p:sp>
        <p:nvSpPr>
          <p:cNvPr id="9" name="Text Box 5"/>
          <p:cNvSpPr txBox="1">
            <a:spLocks noChangeArrowheads="1"/>
          </p:cNvSpPr>
          <p:nvPr/>
        </p:nvSpPr>
        <p:spPr bwMode="auto">
          <a:xfrm>
            <a:off x="364065" y="6463706"/>
            <a:ext cx="31905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Data</a:t>
            </a:r>
            <a:endParaRPr lang="en-US" sz="1100" i="1" dirty="0">
              <a:solidFill>
                <a:schemeClr val="tx1">
                  <a:lumMod val="65000"/>
                  <a:lumOff val="35000"/>
                </a:schemeClr>
              </a:solidFill>
              <a:latin typeface="Calibri Light" pitchFamily="34" charset="0"/>
            </a:endParaRPr>
          </a:p>
        </p:txBody>
      </p:sp>
      <p:pic>
        <p:nvPicPr>
          <p:cNvPr id="45" name="Picture 44" descr="male-female2.png"/>
          <p:cNvPicPr>
            <a:picLocks noChangeAspect="1"/>
          </p:cNvPicPr>
          <p:nvPr/>
        </p:nvPicPr>
        <p:blipFill>
          <a:blip r:embed="rId6">
            <a:duotone>
              <a:prstClr val="black"/>
              <a:schemeClr val="accent6">
                <a:tint val="45000"/>
                <a:satMod val="400000"/>
              </a:schemeClr>
            </a:duotone>
          </a:blip>
          <a:srcRect l="63515" b="20431"/>
          <a:stretch>
            <a:fillRect/>
          </a:stretch>
        </p:blipFill>
        <p:spPr>
          <a:xfrm>
            <a:off x="7688063" y="1599282"/>
            <a:ext cx="820341" cy="1645920"/>
          </a:xfrm>
          <a:prstGeom prst="rect">
            <a:avLst/>
          </a:prstGeom>
        </p:spPr>
      </p:pic>
      <p:pic>
        <p:nvPicPr>
          <p:cNvPr id="46" name="Picture 45" descr="male-female2.png"/>
          <p:cNvPicPr>
            <a:picLocks noChangeAspect="1"/>
          </p:cNvPicPr>
          <p:nvPr/>
        </p:nvPicPr>
        <p:blipFill>
          <a:blip r:embed="rId6">
            <a:duotone>
              <a:prstClr val="black"/>
              <a:schemeClr val="accent6">
                <a:tint val="45000"/>
                <a:satMod val="400000"/>
              </a:schemeClr>
            </a:duotone>
          </a:blip>
          <a:srcRect r="59126" b="20895"/>
          <a:stretch>
            <a:fillRect/>
          </a:stretch>
        </p:blipFill>
        <p:spPr>
          <a:xfrm>
            <a:off x="7622220" y="4178422"/>
            <a:ext cx="924403" cy="1823963"/>
          </a:xfrm>
          <a:prstGeom prst="rect">
            <a:avLst/>
          </a:prstGeom>
        </p:spPr>
      </p:pic>
      <p:sp>
        <p:nvSpPr>
          <p:cNvPr id="3" name="Slide Number Placeholder 2"/>
          <p:cNvSpPr>
            <a:spLocks noGrp="1"/>
          </p:cNvSpPr>
          <p:nvPr>
            <p:ph type="sldNum" sz="quarter" idx="4"/>
          </p:nvPr>
        </p:nvSpPr>
        <p:spPr/>
        <p:txBody>
          <a:bodyPr/>
          <a:lstStyle/>
          <a:p>
            <a:fld id="{FA84A37A-AFC2-4A01-80A1-FC20F2C0D5BB}" type="slidenum">
              <a:rPr lang="en-US" smtClean="0"/>
              <a:pPr/>
              <a:t>8</a:t>
            </a:fld>
            <a:endParaRPr lang="en-US" dirty="0"/>
          </a:p>
        </p:txBody>
      </p:sp>
      <p:cxnSp>
        <p:nvCxnSpPr>
          <p:cNvPr id="12" name="Straight Connector 11"/>
          <p:cNvCxnSpPr/>
          <p:nvPr/>
        </p:nvCxnSpPr>
        <p:spPr>
          <a:xfrm>
            <a:off x="1379217" y="3128843"/>
            <a:ext cx="5303520" cy="0"/>
          </a:xfrm>
          <a:prstGeom prst="line">
            <a:avLst/>
          </a:prstGeom>
          <a:ln w="12700">
            <a:solidFill>
              <a:srgbClr val="783064"/>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521" y="1095855"/>
            <a:ext cx="8667750" cy="5095875"/>
          </a:xfrm>
          <a:prstGeom prst="rect">
            <a:avLst/>
          </a:prstGeom>
        </p:spPr>
      </p:pic>
      <p:sp>
        <p:nvSpPr>
          <p:cNvPr id="2" name="Title 1"/>
          <p:cNvSpPr>
            <a:spLocks noGrp="1"/>
          </p:cNvSpPr>
          <p:nvPr>
            <p:ph type="title"/>
          </p:nvPr>
        </p:nvSpPr>
        <p:spPr>
          <a:xfrm>
            <a:off x="427590" y="243282"/>
            <a:ext cx="8272518" cy="795366"/>
          </a:xfrm>
        </p:spPr>
        <p:txBody>
          <a:bodyPr/>
          <a:lstStyle/>
          <a:p>
            <a:r>
              <a:rPr lang="en-US" sz="1600" dirty="0">
                <a:latin typeface="Calibri Light" pitchFamily="34" charset="0"/>
              </a:rPr>
              <a:t>DRUG TRENDS: AVERAGE AMOUNTS PER PLAN MEMBER</a:t>
            </a:r>
            <a:r>
              <a:rPr lang="en-US" dirty="0">
                <a:latin typeface="Calibri Light" pitchFamily="34" charset="0"/>
              </a:rPr>
              <a:t/>
            </a:r>
            <a:br>
              <a:rPr lang="en-US" dirty="0">
                <a:latin typeface="Calibri Light" pitchFamily="34" charset="0"/>
              </a:rPr>
            </a:br>
            <a:r>
              <a:rPr lang="en-US" dirty="0">
                <a:latin typeface="Calibri Light" pitchFamily="34" charset="0"/>
              </a:rPr>
              <a:t>Average </a:t>
            </a:r>
            <a:r>
              <a:rPr lang="en-US">
                <a:latin typeface="Calibri Light" pitchFamily="34" charset="0"/>
              </a:rPr>
              <a:t>Covered Amount </a:t>
            </a:r>
            <a:r>
              <a:rPr lang="en-US" dirty="0">
                <a:latin typeface="Calibri Light" pitchFamily="34" charset="0"/>
              </a:rPr>
              <a:t>per Plan Member by Province</a:t>
            </a:r>
          </a:p>
        </p:txBody>
      </p:sp>
      <p:pic>
        <p:nvPicPr>
          <p:cNvPr id="23" name="Picture 8" descr="C:\Users\sddc\AppData\Local\Microsoft\Windows\Temporary Internet Files\Content.IE5\YLH32851\Flag_of_Canada_%28leaf%29.svg[1].png"/>
          <p:cNvPicPr>
            <a:picLocks noChangeAspect="1" noChangeArrowheads="1"/>
          </p:cNvPicPr>
          <p:nvPr/>
        </p:nvPicPr>
        <p:blipFill>
          <a:blip r:embed="rId4"/>
          <a:srcRect/>
          <a:stretch>
            <a:fillRect/>
          </a:stretch>
        </p:blipFill>
        <p:spPr bwMode="auto">
          <a:xfrm>
            <a:off x="7051923" y="932429"/>
            <a:ext cx="1250242" cy="1352006"/>
          </a:xfrm>
          <a:prstGeom prst="rect">
            <a:avLst/>
          </a:prstGeom>
          <a:noFill/>
          <a:ln w="9525">
            <a:noFill/>
            <a:miter lim="800000"/>
            <a:headEnd/>
            <a:tailEnd/>
          </a:ln>
        </p:spPr>
      </p:pic>
      <p:sp>
        <p:nvSpPr>
          <p:cNvPr id="12" name="Rounded Rectangular Callout 11"/>
          <p:cNvSpPr/>
          <p:nvPr/>
        </p:nvSpPr>
        <p:spPr>
          <a:xfrm>
            <a:off x="230521" y="2719505"/>
            <a:ext cx="1432491" cy="640080"/>
          </a:xfrm>
          <a:prstGeom prst="wedgeRoundRectCallout">
            <a:avLst>
              <a:gd name="adj1" fmla="val -8516"/>
              <a:gd name="adj2" fmla="val 131199"/>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British Columbia</a:t>
            </a:r>
          </a:p>
          <a:p>
            <a:pPr algn="l"/>
            <a:r>
              <a:rPr lang="en-CA" sz="1400" b="1">
                <a:solidFill>
                  <a:srgbClr val="339966"/>
                </a:solidFill>
                <a:latin typeface="Calibri Light" pitchFamily="34" charset="0"/>
              </a:rPr>
              <a:t>  A.C. $1,057</a:t>
            </a:r>
          </a:p>
          <a:p>
            <a:pPr algn="l"/>
            <a:r>
              <a:rPr lang="en-CA" sz="1400" b="1">
                <a:solidFill>
                  <a:srgbClr val="339966"/>
                </a:solidFill>
                <a:latin typeface="Calibri Light" pitchFamily="34" charset="0"/>
              </a:rPr>
              <a:t>  </a:t>
            </a:r>
            <a:r>
              <a:rPr lang="en-CA" sz="1400" b="1" dirty="0">
                <a:solidFill>
                  <a:srgbClr val="339966"/>
                </a:solidFill>
                <a:latin typeface="Calibri Light" pitchFamily="34" charset="0"/>
              </a:rPr>
              <a:t>#.C.  17</a:t>
            </a:r>
            <a:endParaRPr lang="en-US" sz="1400" b="1" dirty="0">
              <a:solidFill>
                <a:srgbClr val="339966"/>
              </a:solidFill>
              <a:latin typeface="Calibri Light" pitchFamily="34" charset="0"/>
            </a:endParaRPr>
          </a:p>
        </p:txBody>
      </p:sp>
      <p:sp>
        <p:nvSpPr>
          <p:cNvPr id="13" name="Rounded Rectangular Callout 12"/>
          <p:cNvSpPr/>
          <p:nvPr/>
        </p:nvSpPr>
        <p:spPr>
          <a:xfrm>
            <a:off x="839045" y="4854681"/>
            <a:ext cx="1380335" cy="640080"/>
          </a:xfrm>
          <a:prstGeom prst="wedgeRoundRectCallout">
            <a:avLst>
              <a:gd name="adj1" fmla="val 35915"/>
              <a:gd name="adj2" fmla="val -95194"/>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Alberta</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$1,419</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20</a:t>
            </a:r>
            <a:endParaRPr lang="en-US" sz="1400" b="1" dirty="0">
              <a:solidFill>
                <a:srgbClr val="339966"/>
              </a:solidFill>
              <a:latin typeface="Calibri Light" pitchFamily="34" charset="0"/>
            </a:endParaRPr>
          </a:p>
        </p:txBody>
      </p:sp>
      <p:sp>
        <p:nvSpPr>
          <p:cNvPr id="14" name="Rounded Rectangular Callout 13"/>
          <p:cNvSpPr/>
          <p:nvPr/>
        </p:nvSpPr>
        <p:spPr>
          <a:xfrm>
            <a:off x="2458913" y="3028085"/>
            <a:ext cx="1266623" cy="640080"/>
          </a:xfrm>
          <a:prstGeom prst="wedgeRoundRectCallout">
            <a:avLst>
              <a:gd name="adj1" fmla="val -10374"/>
              <a:gd name="adj2" fmla="val 145032"/>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Saskatchewan</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$1,193</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  21</a:t>
            </a:r>
            <a:endParaRPr lang="en-US" sz="1400" b="1" dirty="0">
              <a:solidFill>
                <a:srgbClr val="339966"/>
              </a:solidFill>
              <a:latin typeface="Calibri Light" pitchFamily="34" charset="0"/>
            </a:endParaRPr>
          </a:p>
        </p:txBody>
      </p:sp>
      <p:sp>
        <p:nvSpPr>
          <p:cNvPr id="15" name="Rounded Rectangular Callout 14"/>
          <p:cNvSpPr/>
          <p:nvPr/>
        </p:nvSpPr>
        <p:spPr>
          <a:xfrm>
            <a:off x="3829829" y="3635170"/>
            <a:ext cx="1170878" cy="640080"/>
          </a:xfrm>
          <a:prstGeom prst="wedgeRoundRectCallout">
            <a:avLst>
              <a:gd name="adj1" fmla="val -51426"/>
              <a:gd name="adj2" fmla="val 96457"/>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Manitoba</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a:t>
            </a:r>
            <a:r>
              <a:rPr lang="en-CA" sz="1400" b="1">
                <a:solidFill>
                  <a:srgbClr val="339966"/>
                </a:solidFill>
                <a:latin typeface="Calibri Light" pitchFamily="34" charset="0"/>
              </a:rPr>
              <a:t>. $815</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  16</a:t>
            </a:r>
            <a:endParaRPr lang="en-US" sz="1400" b="1" dirty="0">
              <a:solidFill>
                <a:srgbClr val="339966"/>
              </a:solidFill>
              <a:latin typeface="Calibri Light" pitchFamily="34" charset="0"/>
            </a:endParaRPr>
          </a:p>
        </p:txBody>
      </p:sp>
      <p:sp>
        <p:nvSpPr>
          <p:cNvPr id="16" name="Rounded Rectangular Callout 15"/>
          <p:cNvSpPr/>
          <p:nvPr/>
        </p:nvSpPr>
        <p:spPr>
          <a:xfrm>
            <a:off x="3800636" y="5312012"/>
            <a:ext cx="1349298" cy="640080"/>
          </a:xfrm>
          <a:prstGeom prst="wedgeRoundRectCallout">
            <a:avLst>
              <a:gd name="adj1" fmla="val 28346"/>
              <a:gd name="adj2" fmla="val -105974"/>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Ontario</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$1,738</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23</a:t>
            </a:r>
            <a:endParaRPr lang="en-US" sz="1400" b="1" dirty="0">
              <a:solidFill>
                <a:srgbClr val="339966"/>
              </a:solidFill>
              <a:latin typeface="Calibri Light" pitchFamily="34" charset="0"/>
            </a:endParaRPr>
          </a:p>
        </p:txBody>
      </p:sp>
      <p:sp>
        <p:nvSpPr>
          <p:cNvPr id="17" name="Rounded Rectangular Callout 16"/>
          <p:cNvSpPr/>
          <p:nvPr/>
        </p:nvSpPr>
        <p:spPr>
          <a:xfrm>
            <a:off x="5396682" y="3703746"/>
            <a:ext cx="1375131" cy="640080"/>
          </a:xfrm>
          <a:prstGeom prst="wedgeRoundRectCallout">
            <a:avLst>
              <a:gd name="adj1" fmla="val 30873"/>
              <a:gd name="adj2" fmla="val 120603"/>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Quebec</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$1,871</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42</a:t>
            </a:r>
            <a:endParaRPr lang="en-US" sz="1400" b="1" dirty="0">
              <a:solidFill>
                <a:srgbClr val="339966"/>
              </a:solidFill>
              <a:latin typeface="Calibri Light" pitchFamily="34" charset="0"/>
            </a:endParaRPr>
          </a:p>
        </p:txBody>
      </p:sp>
      <p:sp>
        <p:nvSpPr>
          <p:cNvPr id="18" name="Rounded Rectangular Callout 17"/>
          <p:cNvSpPr/>
          <p:nvPr/>
        </p:nvSpPr>
        <p:spPr>
          <a:xfrm>
            <a:off x="7494690" y="3086731"/>
            <a:ext cx="1407210" cy="640080"/>
          </a:xfrm>
          <a:prstGeom prst="wedgeRoundRectCallout">
            <a:avLst>
              <a:gd name="adj1" fmla="val 29100"/>
              <a:gd name="adj2" fmla="val 130510"/>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Newfoundland</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a:t>
            </a:r>
            <a:r>
              <a:rPr lang="en-CA" sz="1400" b="1">
                <a:solidFill>
                  <a:srgbClr val="339966"/>
                </a:solidFill>
                <a:latin typeface="Calibri Light" pitchFamily="34" charset="0"/>
              </a:rPr>
              <a:t>. $2,158</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32</a:t>
            </a:r>
            <a:endParaRPr lang="en-US" sz="1400" b="1" dirty="0">
              <a:solidFill>
                <a:srgbClr val="339966"/>
              </a:solidFill>
              <a:latin typeface="Calibri Light" pitchFamily="34" charset="0"/>
            </a:endParaRPr>
          </a:p>
        </p:txBody>
      </p:sp>
      <p:sp>
        <p:nvSpPr>
          <p:cNvPr id="19" name="Rounded Rectangular Callout 18"/>
          <p:cNvSpPr/>
          <p:nvPr/>
        </p:nvSpPr>
        <p:spPr>
          <a:xfrm>
            <a:off x="6017705" y="5458841"/>
            <a:ext cx="1338146" cy="640080"/>
          </a:xfrm>
          <a:prstGeom prst="wedgeRoundRectCallout">
            <a:avLst>
              <a:gd name="adj1" fmla="val 46112"/>
              <a:gd name="adj2" fmla="val -98691"/>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New Brunswick</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$2,025</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26</a:t>
            </a:r>
            <a:endParaRPr lang="en-US" sz="1400" b="1" dirty="0">
              <a:solidFill>
                <a:srgbClr val="339966"/>
              </a:solidFill>
              <a:latin typeface="Calibri Light" pitchFamily="34" charset="0"/>
            </a:endParaRPr>
          </a:p>
        </p:txBody>
      </p:sp>
      <p:sp>
        <p:nvSpPr>
          <p:cNvPr id="20" name="Rounded Rectangular Callout 19"/>
          <p:cNvSpPr/>
          <p:nvPr/>
        </p:nvSpPr>
        <p:spPr>
          <a:xfrm>
            <a:off x="7660141" y="5440881"/>
            <a:ext cx="1360448" cy="640080"/>
          </a:xfrm>
          <a:prstGeom prst="wedgeRoundRectCallout">
            <a:avLst>
              <a:gd name="adj1" fmla="val -20602"/>
              <a:gd name="adj2" fmla="val -88886"/>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Nova Scotia</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$2,008</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24</a:t>
            </a:r>
            <a:endParaRPr lang="en-US" sz="1400" b="1" dirty="0">
              <a:solidFill>
                <a:srgbClr val="339966"/>
              </a:solidFill>
              <a:latin typeface="Calibri Light" pitchFamily="34" charset="0"/>
            </a:endParaRPr>
          </a:p>
        </p:txBody>
      </p:sp>
      <p:sp>
        <p:nvSpPr>
          <p:cNvPr id="21" name="Rounded Rectangular Callout 20"/>
          <p:cNvSpPr/>
          <p:nvPr/>
        </p:nvSpPr>
        <p:spPr>
          <a:xfrm>
            <a:off x="6871237" y="4049487"/>
            <a:ext cx="1211951" cy="640080"/>
          </a:xfrm>
          <a:prstGeom prst="wedgeRoundRectCallout">
            <a:avLst>
              <a:gd name="adj1" fmla="val 37125"/>
              <a:gd name="adj2" fmla="val 95501"/>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P.E.I.</a:t>
            </a:r>
            <a:endParaRPr lang="en-CA" sz="1400" b="1" dirty="0">
              <a:solidFill>
                <a:schemeClr val="tx1">
                  <a:lumMod val="65000"/>
                  <a:lumOff val="35000"/>
                </a:schemeClr>
              </a:solidFill>
              <a:latin typeface="Calibri Light" pitchFamily="34" charset="0"/>
            </a:endParaRPr>
          </a:p>
          <a:p>
            <a:pPr algn="l"/>
            <a:r>
              <a:rPr lang="en-CA" sz="1400" b="1" dirty="0">
                <a:solidFill>
                  <a:srgbClr val="339966"/>
                </a:solidFill>
                <a:latin typeface="Calibri Light" pitchFamily="34" charset="0"/>
              </a:rPr>
              <a:t>  A.C. </a:t>
            </a:r>
            <a:r>
              <a:rPr lang="en-CA" sz="1400" b="1">
                <a:solidFill>
                  <a:srgbClr val="339966"/>
                </a:solidFill>
                <a:latin typeface="Calibri Light" pitchFamily="34" charset="0"/>
              </a:rPr>
              <a:t>$1,718</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  26</a:t>
            </a:r>
            <a:endParaRPr lang="en-US" sz="1400" b="1" dirty="0">
              <a:solidFill>
                <a:srgbClr val="339966"/>
              </a:solidFill>
              <a:latin typeface="Calibri Light" pitchFamily="34" charset="0"/>
            </a:endParaRPr>
          </a:p>
        </p:txBody>
      </p:sp>
      <p:sp>
        <p:nvSpPr>
          <p:cNvPr id="24" name="Rounded Rectangular Callout 23"/>
          <p:cNvSpPr/>
          <p:nvPr/>
        </p:nvSpPr>
        <p:spPr>
          <a:xfrm>
            <a:off x="1224473" y="1744483"/>
            <a:ext cx="2468880" cy="640080"/>
          </a:xfrm>
          <a:prstGeom prst="wedgeRoundRectCallout">
            <a:avLst>
              <a:gd name="adj1" fmla="val -4110"/>
              <a:gd name="adj2" fmla="val 145689"/>
              <a:gd name="adj3" fmla="val 1666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CA" sz="1400" b="1">
                <a:solidFill>
                  <a:schemeClr val="tx1">
                    <a:lumMod val="65000"/>
                    <a:lumOff val="35000"/>
                  </a:schemeClr>
                </a:solidFill>
                <a:latin typeface="Calibri Light" pitchFamily="34" charset="0"/>
              </a:rPr>
              <a:t>Territories </a:t>
            </a:r>
            <a:r>
              <a:rPr lang="en-CA" sz="1400" b="1" dirty="0">
                <a:solidFill>
                  <a:schemeClr val="tx1">
                    <a:lumMod val="65000"/>
                    <a:lumOff val="35000"/>
                  </a:schemeClr>
                </a:solidFill>
                <a:latin typeface="Calibri Light" pitchFamily="34" charset="0"/>
              </a:rPr>
              <a:t>(Y.T., N.W.T., Nun)</a:t>
            </a:r>
          </a:p>
          <a:p>
            <a:pPr algn="l"/>
            <a:r>
              <a:rPr lang="en-CA" sz="1400" b="1" dirty="0">
                <a:solidFill>
                  <a:srgbClr val="339966"/>
                </a:solidFill>
                <a:latin typeface="Calibri Light" pitchFamily="34" charset="0"/>
              </a:rPr>
              <a:t>  A.C</a:t>
            </a:r>
            <a:r>
              <a:rPr lang="en-CA" sz="1400" b="1">
                <a:solidFill>
                  <a:srgbClr val="339966"/>
                </a:solidFill>
                <a:latin typeface="Calibri Light" pitchFamily="34" charset="0"/>
              </a:rPr>
              <a:t>. $961</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9</a:t>
            </a:r>
            <a:endParaRPr lang="en-US" sz="1400" b="1" dirty="0">
              <a:solidFill>
                <a:srgbClr val="339966"/>
              </a:solidFill>
              <a:latin typeface="Calibri Light" pitchFamily="34" charset="0"/>
            </a:endParaRPr>
          </a:p>
        </p:txBody>
      </p:sp>
      <p:sp>
        <p:nvSpPr>
          <p:cNvPr id="28" name="Rounded Rectangle 27"/>
          <p:cNvSpPr/>
          <p:nvPr/>
        </p:nvSpPr>
        <p:spPr>
          <a:xfrm>
            <a:off x="6222382" y="1224992"/>
            <a:ext cx="1462482" cy="902970"/>
          </a:xfrm>
          <a:prstGeom prst="roundRect">
            <a:avLst>
              <a:gd name="adj" fmla="val 2608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sz="1400" b="1">
                <a:solidFill>
                  <a:schemeClr val="tx1">
                    <a:lumMod val="65000"/>
                    <a:lumOff val="35000"/>
                  </a:schemeClr>
                </a:solidFill>
                <a:latin typeface="Calibri Light" pitchFamily="34" charset="0"/>
              </a:rPr>
              <a:t>2017 </a:t>
            </a:r>
            <a:endParaRPr lang="en-CA" sz="1400" b="1" dirty="0">
              <a:solidFill>
                <a:schemeClr val="tx1">
                  <a:lumMod val="65000"/>
                  <a:lumOff val="35000"/>
                </a:schemeClr>
              </a:solidFill>
              <a:latin typeface="Calibri Light" pitchFamily="34" charset="0"/>
            </a:endParaRPr>
          </a:p>
          <a:p>
            <a:r>
              <a:rPr lang="en-CA" sz="1400" b="1" dirty="0">
                <a:solidFill>
                  <a:schemeClr val="tx1">
                    <a:lumMod val="65000"/>
                    <a:lumOff val="35000"/>
                  </a:schemeClr>
                </a:solidFill>
                <a:latin typeface="Calibri Light" pitchFamily="34" charset="0"/>
              </a:rPr>
              <a:t>National</a:t>
            </a:r>
          </a:p>
          <a:p>
            <a:pPr algn="l"/>
            <a:r>
              <a:rPr lang="en-CA" sz="1400" b="1" dirty="0">
                <a:solidFill>
                  <a:schemeClr val="tx1"/>
                </a:solidFill>
                <a:latin typeface="Calibri Light" pitchFamily="34" charset="0"/>
              </a:rPr>
              <a:t>  </a:t>
            </a:r>
            <a:r>
              <a:rPr lang="en-CA" sz="1400" b="1" dirty="0">
                <a:solidFill>
                  <a:srgbClr val="339966"/>
                </a:solidFill>
                <a:latin typeface="Calibri Light" pitchFamily="34" charset="0"/>
              </a:rPr>
              <a:t>A.C. </a:t>
            </a:r>
            <a:r>
              <a:rPr lang="en-CA" sz="1400" b="1">
                <a:solidFill>
                  <a:srgbClr val="339966"/>
                </a:solidFill>
                <a:latin typeface="Calibri Light" pitchFamily="34" charset="0"/>
              </a:rPr>
              <a:t>$1,593</a:t>
            </a:r>
            <a:endParaRPr lang="en-CA" sz="1400" b="1" dirty="0">
              <a:solidFill>
                <a:srgbClr val="339966"/>
              </a:solidFill>
              <a:latin typeface="Calibri Light" pitchFamily="34" charset="0"/>
            </a:endParaRPr>
          </a:p>
          <a:p>
            <a:pPr algn="l"/>
            <a:r>
              <a:rPr lang="en-CA" sz="1400" b="1" dirty="0">
                <a:solidFill>
                  <a:srgbClr val="339966"/>
                </a:solidFill>
                <a:latin typeface="Calibri Light" pitchFamily="34" charset="0"/>
              </a:rPr>
              <a:t>  #.C</a:t>
            </a:r>
            <a:r>
              <a:rPr lang="en-CA" sz="1400" b="1">
                <a:solidFill>
                  <a:srgbClr val="339966"/>
                </a:solidFill>
                <a:latin typeface="Calibri Light" pitchFamily="34" charset="0"/>
              </a:rPr>
              <a:t>.  25</a:t>
            </a:r>
            <a:endParaRPr lang="en-US" sz="1400" b="1" dirty="0">
              <a:solidFill>
                <a:srgbClr val="339966"/>
              </a:solidFill>
              <a:latin typeface="Calibri Light" pitchFamily="34" charset="0"/>
            </a:endParaRPr>
          </a:p>
        </p:txBody>
      </p:sp>
      <p:sp>
        <p:nvSpPr>
          <p:cNvPr id="29" name="Text Box 5"/>
          <p:cNvSpPr txBox="1">
            <a:spLocks noChangeArrowheads="1"/>
          </p:cNvSpPr>
          <p:nvPr/>
        </p:nvSpPr>
        <p:spPr bwMode="auto">
          <a:xfrm>
            <a:off x="361792" y="6018277"/>
            <a:ext cx="4600071" cy="684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1400">
                <a:solidFill>
                  <a:schemeClr val="bg2"/>
                </a:solidFill>
                <a:latin typeface="Tahoma" charset="0"/>
                <a:ea typeface="ＭＳ Ｐゴシック" charset="0"/>
              </a:defRPr>
            </a:lvl1pPr>
            <a:lvl2pPr marL="742950" indent="-285750" eaLnBrk="0" hangingPunct="0">
              <a:defRPr sz="1400">
                <a:solidFill>
                  <a:schemeClr val="bg2"/>
                </a:solidFill>
                <a:latin typeface="Tahoma" charset="0"/>
                <a:ea typeface="ＭＳ Ｐゴシック" charset="0"/>
              </a:defRPr>
            </a:lvl2pPr>
            <a:lvl3pPr marL="1143000" indent="-228600" eaLnBrk="0" hangingPunct="0">
              <a:defRPr sz="1400">
                <a:solidFill>
                  <a:schemeClr val="bg2"/>
                </a:solidFill>
                <a:latin typeface="Tahoma" charset="0"/>
                <a:ea typeface="ＭＳ Ｐゴシック" charset="0"/>
              </a:defRPr>
            </a:lvl3pPr>
            <a:lvl4pPr marL="1600200" indent="-228600" eaLnBrk="0" hangingPunct="0">
              <a:defRPr sz="1400">
                <a:solidFill>
                  <a:schemeClr val="bg2"/>
                </a:solidFill>
                <a:latin typeface="Tahoma" charset="0"/>
                <a:ea typeface="ＭＳ Ｐゴシック" charset="0"/>
              </a:defRPr>
            </a:lvl4pPr>
            <a:lvl5pPr marL="2057400" indent="-228600" eaLnBrk="0" hangingPunct="0">
              <a:defRPr sz="1400">
                <a:solidFill>
                  <a:schemeClr val="bg2"/>
                </a:solidFill>
                <a:latin typeface="Tahoma" charset="0"/>
                <a:ea typeface="ＭＳ Ｐゴシック" charset="0"/>
              </a:defRPr>
            </a:lvl5pPr>
            <a:lvl6pPr marL="2514600" indent="-228600" eaLnBrk="0" fontAlgn="base" hangingPunct="0">
              <a:spcBef>
                <a:spcPct val="0"/>
              </a:spcBef>
              <a:spcAft>
                <a:spcPct val="0"/>
              </a:spcAft>
              <a:defRPr sz="1400">
                <a:solidFill>
                  <a:schemeClr val="bg2"/>
                </a:solidFill>
                <a:latin typeface="Tahoma" charset="0"/>
                <a:ea typeface="ＭＳ Ｐゴシック" charset="0"/>
              </a:defRPr>
            </a:lvl6pPr>
            <a:lvl7pPr marL="2971800" indent="-228600" eaLnBrk="0" fontAlgn="base" hangingPunct="0">
              <a:spcBef>
                <a:spcPct val="0"/>
              </a:spcBef>
              <a:spcAft>
                <a:spcPct val="0"/>
              </a:spcAft>
              <a:defRPr sz="1400">
                <a:solidFill>
                  <a:schemeClr val="bg2"/>
                </a:solidFill>
                <a:latin typeface="Tahoma" charset="0"/>
                <a:ea typeface="ＭＳ Ｐゴシック" charset="0"/>
              </a:defRPr>
            </a:lvl7pPr>
            <a:lvl8pPr marL="3429000" indent="-228600" eaLnBrk="0" fontAlgn="base" hangingPunct="0">
              <a:spcBef>
                <a:spcPct val="0"/>
              </a:spcBef>
              <a:spcAft>
                <a:spcPct val="0"/>
              </a:spcAft>
              <a:defRPr sz="1400">
                <a:solidFill>
                  <a:schemeClr val="bg2"/>
                </a:solidFill>
                <a:latin typeface="Tahoma" charset="0"/>
                <a:ea typeface="ＭＳ Ｐゴシック" charset="0"/>
              </a:defRPr>
            </a:lvl8pPr>
            <a:lvl9pPr marL="3886200" indent="-228600" eaLnBrk="0" fontAlgn="base" hangingPunct="0">
              <a:spcBef>
                <a:spcPct val="0"/>
              </a:spcBef>
              <a:spcAft>
                <a:spcPct val="0"/>
              </a:spcAft>
              <a:defRPr sz="1400">
                <a:solidFill>
                  <a:schemeClr val="bg2"/>
                </a:solidFill>
                <a:latin typeface="Tahoma" charset="0"/>
                <a:ea typeface="ＭＳ Ｐゴシック" charset="0"/>
              </a:defRPr>
            </a:lvl9pPr>
          </a:lstStyle>
          <a:p>
            <a:pPr algn="l">
              <a:spcBef>
                <a:spcPct val="50000"/>
              </a:spcBef>
            </a:pPr>
            <a:r>
              <a:rPr lang="en-CA" sz="1100" i="1" dirty="0">
                <a:solidFill>
                  <a:schemeClr val="tx1">
                    <a:lumMod val="65000"/>
                    <a:lumOff val="35000"/>
                  </a:schemeClr>
                </a:solidFill>
                <a:latin typeface="Calibri Light" pitchFamily="34" charset="0"/>
              </a:rPr>
              <a:t>Source: Great-West </a:t>
            </a:r>
            <a:r>
              <a:rPr lang="en-CA" sz="1100" i="1">
                <a:solidFill>
                  <a:schemeClr val="tx1">
                    <a:lumMod val="65000"/>
                    <a:lumOff val="35000"/>
                  </a:schemeClr>
                </a:solidFill>
                <a:latin typeface="Calibri Light" pitchFamily="34" charset="0"/>
              </a:rPr>
              <a:t>Life 2017 </a:t>
            </a:r>
            <a:r>
              <a:rPr lang="en-CA" sz="1100" i="1" dirty="0">
                <a:solidFill>
                  <a:schemeClr val="tx1">
                    <a:lumMod val="65000"/>
                    <a:lumOff val="35000"/>
                  </a:schemeClr>
                </a:solidFill>
                <a:latin typeface="Calibri Light" pitchFamily="34" charset="0"/>
              </a:rPr>
              <a:t>Data</a:t>
            </a:r>
          </a:p>
          <a:p>
            <a:pPr algn="l">
              <a:spcBef>
                <a:spcPct val="50000"/>
              </a:spcBef>
            </a:pPr>
            <a:r>
              <a:rPr lang="en-CA" sz="1100" i="1" dirty="0">
                <a:solidFill>
                  <a:schemeClr val="tx1">
                    <a:lumMod val="65000"/>
                    <a:lumOff val="35000"/>
                  </a:schemeClr>
                </a:solidFill>
                <a:latin typeface="Calibri Light" pitchFamily="34" charset="0"/>
              </a:rPr>
              <a:t>A.C. = </a:t>
            </a:r>
            <a:r>
              <a:rPr lang="en-CA" sz="1100" i="1">
                <a:solidFill>
                  <a:schemeClr val="tx1">
                    <a:lumMod val="65000"/>
                    <a:lumOff val="35000"/>
                  </a:schemeClr>
                </a:solidFill>
                <a:latin typeface="Calibri Light" pitchFamily="34" charset="0"/>
              </a:rPr>
              <a:t>Average covered amount </a:t>
            </a:r>
            <a:r>
              <a:rPr lang="en-CA" sz="1100" i="1" dirty="0">
                <a:solidFill>
                  <a:schemeClr val="tx1">
                    <a:lumMod val="65000"/>
                    <a:lumOff val="35000"/>
                  </a:schemeClr>
                </a:solidFill>
                <a:latin typeface="Calibri Light" pitchFamily="34" charset="0"/>
              </a:rPr>
              <a:t>per plan member </a:t>
            </a:r>
            <a:br>
              <a:rPr lang="en-CA" sz="1100" i="1" dirty="0">
                <a:solidFill>
                  <a:schemeClr val="tx1">
                    <a:lumMod val="65000"/>
                    <a:lumOff val="35000"/>
                  </a:schemeClr>
                </a:solidFill>
                <a:latin typeface="Calibri Light" pitchFamily="34" charset="0"/>
              </a:rPr>
            </a:br>
            <a:r>
              <a:rPr lang="en-CA" sz="1100" i="1" dirty="0">
                <a:solidFill>
                  <a:schemeClr val="tx1">
                    <a:lumMod val="65000"/>
                    <a:lumOff val="35000"/>
                  </a:schemeClr>
                </a:solidFill>
                <a:latin typeface="Calibri Light" pitchFamily="34" charset="0"/>
              </a:rPr>
              <a:t>#.C. = Average # of claims (prescriptions) per plan member</a:t>
            </a:r>
            <a:endParaRPr lang="en-US" sz="1100" i="1" dirty="0">
              <a:solidFill>
                <a:schemeClr val="tx1">
                  <a:lumMod val="65000"/>
                  <a:lumOff val="35000"/>
                </a:schemeClr>
              </a:solidFill>
              <a:latin typeface="Calibri Light" pitchFamily="34" charset="0"/>
            </a:endParaRPr>
          </a:p>
        </p:txBody>
      </p:sp>
      <p:sp>
        <p:nvSpPr>
          <p:cNvPr id="22" name="Rounded Rectangle 21"/>
          <p:cNvSpPr/>
          <p:nvPr/>
        </p:nvSpPr>
        <p:spPr>
          <a:xfrm>
            <a:off x="7683190" y="1247573"/>
            <a:ext cx="1460810" cy="902970"/>
          </a:xfrm>
          <a:prstGeom prst="roundRect">
            <a:avLst>
              <a:gd name="adj" fmla="val 26087"/>
            </a:avLst>
          </a:prstGeom>
          <a:solidFill>
            <a:schemeClr val="bg1">
              <a:lumMod val="95000"/>
              <a:alpha val="87000"/>
            </a:schemeClr>
          </a:solidFill>
          <a:ln>
            <a:solidFill>
              <a:srgbClr val="339966"/>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sz="1400" b="1" dirty="0">
                <a:solidFill>
                  <a:schemeClr val="tx1">
                    <a:lumMod val="65000"/>
                    <a:lumOff val="35000"/>
                  </a:schemeClr>
                </a:solidFill>
                <a:latin typeface="Calibri Light" pitchFamily="34" charset="0"/>
              </a:rPr>
              <a:t>2010</a:t>
            </a:r>
          </a:p>
          <a:p>
            <a:r>
              <a:rPr lang="en-CA" sz="1400" b="1" dirty="0">
                <a:solidFill>
                  <a:schemeClr val="tx1">
                    <a:lumMod val="65000"/>
                    <a:lumOff val="35000"/>
                  </a:schemeClr>
                </a:solidFill>
                <a:latin typeface="Calibri Light" pitchFamily="34" charset="0"/>
              </a:rPr>
              <a:t>National</a:t>
            </a:r>
          </a:p>
          <a:p>
            <a:pPr algn="l"/>
            <a:r>
              <a:rPr lang="en-CA" sz="1400" b="1" dirty="0">
                <a:solidFill>
                  <a:schemeClr val="tx1"/>
                </a:solidFill>
                <a:latin typeface="Calibri Light" pitchFamily="34" charset="0"/>
              </a:rPr>
              <a:t>  </a:t>
            </a:r>
            <a:r>
              <a:rPr lang="en-CA" sz="1400" b="1" dirty="0">
                <a:solidFill>
                  <a:srgbClr val="339966"/>
                </a:solidFill>
                <a:latin typeface="Calibri Light" pitchFamily="34" charset="0"/>
              </a:rPr>
              <a:t>A.C. $1,432</a:t>
            </a:r>
          </a:p>
          <a:p>
            <a:pPr algn="l"/>
            <a:r>
              <a:rPr lang="en-CA" sz="1400" b="1" dirty="0">
                <a:solidFill>
                  <a:srgbClr val="339966"/>
                </a:solidFill>
                <a:latin typeface="Calibri Light" pitchFamily="34" charset="0"/>
              </a:rPr>
              <a:t>  #.C.  24</a:t>
            </a:r>
            <a:endParaRPr lang="en-US" sz="1400" b="1" dirty="0">
              <a:solidFill>
                <a:srgbClr val="339966"/>
              </a:solidFill>
              <a:latin typeface="Calibri Light" pitchFamily="34" charset="0"/>
            </a:endParaRPr>
          </a:p>
        </p:txBody>
      </p:sp>
      <p:sp>
        <p:nvSpPr>
          <p:cNvPr id="3" name="Slide Number Placeholder 2"/>
          <p:cNvSpPr>
            <a:spLocks noGrp="1"/>
          </p:cNvSpPr>
          <p:nvPr>
            <p:ph type="sldNum" sz="quarter" idx="4"/>
          </p:nvPr>
        </p:nvSpPr>
        <p:spPr/>
        <p:txBody>
          <a:bodyPr/>
          <a:lstStyle/>
          <a:p>
            <a:fld id="{FA84A37A-AFC2-4A01-80A1-FC20F2C0D5BB}" type="slidenum">
              <a:rPr lang="en-US" smtClean="0"/>
              <a:pPr/>
              <a:t>9</a:t>
            </a:fld>
            <a:endParaRPr lang="en-US" dirty="0"/>
          </a:p>
        </p:txBody>
      </p:sp>
    </p:spTree>
    <p:extLst>
      <p:ext uri="{BB962C8B-B14F-4D97-AF65-F5344CB8AC3E}">
        <p14:creationId xmlns:p14="http://schemas.microsoft.com/office/powerpoint/2010/main" val="2485999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3b917a359b9a9fce8744b2cd62329bda2fd95"/>
</p:tagLst>
</file>

<file path=ppt/theme/theme1.xml><?xml version="1.0" encoding="utf-8"?>
<a:theme xmlns:a="http://schemas.openxmlformats.org/drawingml/2006/main" name="01_Introduc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Introduc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Introduc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ntroduc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01_Introduction.pptx</Template>
  <TotalTime>60714</TotalTime>
  <Words>12306</Words>
  <Application>Microsoft Office PowerPoint</Application>
  <PresentationFormat>Letter Paper (8.5x11 in)</PresentationFormat>
  <Paragraphs>1378</Paragraphs>
  <Slides>54</Slides>
  <Notes>54</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70" baseType="lpstr">
      <vt:lpstr>MS PGothic</vt:lpstr>
      <vt:lpstr>MS PGothic</vt:lpstr>
      <vt:lpstr>Arial</vt:lpstr>
      <vt:lpstr>Calibri</vt:lpstr>
      <vt:lpstr>Calibri Light</vt:lpstr>
      <vt:lpstr>Century Gothic</vt:lpstr>
      <vt:lpstr>Courier New</vt:lpstr>
      <vt:lpstr>News Gothic MT</vt:lpstr>
      <vt:lpstr>Tahoma</vt:lpstr>
      <vt:lpstr>Times</vt:lpstr>
      <vt:lpstr>Wingdings</vt:lpstr>
      <vt:lpstr>01_Introduction</vt:lpstr>
      <vt:lpstr>4_Introduction</vt:lpstr>
      <vt:lpstr>3_Introduction</vt:lpstr>
      <vt:lpstr>2_Introduction</vt:lpstr>
      <vt:lpstr>Worksheet</vt:lpstr>
      <vt:lpstr>PowerPoint Presentation</vt:lpstr>
      <vt:lpstr>PowerPoint Presentation</vt:lpstr>
      <vt:lpstr>Scope of Study</vt:lpstr>
      <vt:lpstr>Terminology</vt:lpstr>
      <vt:lpstr>PowerPoint Presentation</vt:lpstr>
      <vt:lpstr>DRUG TRENDS: AVERAGE AMOUNTS PER PLAN MEMBER Average Covered Amount by Age</vt:lpstr>
      <vt:lpstr>DRUG TRENDS: AVERAGE AMOUNTS PER EMPLOYEE Average Covered Amount by Age and Gender *</vt:lpstr>
      <vt:lpstr>DRUG TRENDS: AVERAGE AMOUNTS PER PLAN MEMBER Average Paid Amount by Age</vt:lpstr>
      <vt:lpstr>DRUG TRENDS: AVERAGE AMOUNTS PER PLAN MEMBER Average Covered Amount per Plan Member by Province</vt:lpstr>
      <vt:lpstr>DRUG TRENDS: AVERAGE AMOUNTS PER PRESCRIPTION Average Covered Amount per Prescription by Province</vt:lpstr>
      <vt:lpstr>DRUG TRENDS: ACUTE/MAINTENANCE/SPECIALTY MEDICATIONS Trends in A/M/S Distribution of Claims</vt:lpstr>
      <vt:lpstr>DRUG TRENDS: ACUTE/MAINTENANCE/SPECIALTY MEDICATIONS A/M/S Trends by Age</vt:lpstr>
      <vt:lpstr>  DRUG TRENDS:  BRAND/GENERIC DISTRIBUTION OF CLAIMS Paid Amount and Number of Prescriptions  by Brand/Generic</vt:lpstr>
      <vt:lpstr>  DRUG TRENDS:  BRAND/GENERIC DISTRIBUTION OF CLAIMS Generic Fill Rate by Province</vt:lpstr>
      <vt:lpstr>DRUG TRENDS:  TOP THERAPEUTIC CLASSIFICATIONS Top 10 Therapeutic Classifications: 2010 vs. 2017</vt:lpstr>
      <vt:lpstr>DRUG TRENDS:  TOP THERAPEUTIC CLASSIFICATIONS  Impact of Age on Top Therapeutic Classifications by Counts of Scripts</vt:lpstr>
      <vt:lpstr>DRUG TRENDS:  TOP THERAPEUTIC CLASSIFICATIONS  Impact of Age on Top Therapeutic Classifications by Paid Amounts</vt:lpstr>
      <vt:lpstr>DRUG TRENDS:  TOP THERAPEUTIC CLASSIFICATIONS  Claiming Patterns by Age and Gender</vt:lpstr>
      <vt:lpstr>DRUG TRENDS: DRUG COSTS PER CLAIMANT Drug Costs Associated with Biological-Response Modifiers1</vt:lpstr>
      <vt:lpstr>DRUG TRENDS: DRUG COSTS PER CLAIMANT Drug Costs Associated with Diabetes</vt:lpstr>
      <vt:lpstr>DRUG TRENDS: DRUG COSTS PER CLAIMANT  Drug Costs Associated with Blood Pressure</vt:lpstr>
      <vt:lpstr>DRUG TRENDS: DRUG COSTS PER CLAIMANT Drug Costs Associated with Depression</vt:lpstr>
      <vt:lpstr>DRUG TRENDS: DRUG COSTS PER CLAIMANT  Drug Costs Associated with Cancer</vt:lpstr>
      <vt:lpstr>DRUG TRENDS: TOP DRUGS Top 10 Drugs (All Strengths Combined) 2010 vs. 2017</vt:lpstr>
      <vt:lpstr>DRUG TRENDS: TOP DRUGS Top 15 Most Expensive Specialty Medications</vt:lpstr>
      <vt:lpstr>DRUG TRENDS:  TOP DRUGS Top 5 Drugs by Age and Gender</vt:lpstr>
      <vt:lpstr>DRUG TRENDS: AVERAGE NUMBER OF PRESCRIPTIONS Average Number of Prescriptions per Plan Member</vt:lpstr>
      <vt:lpstr>DRUG TRENDS: UTILIZATION Percentage of Plan Members Claiming Drugs</vt:lpstr>
      <vt:lpstr>PowerPoint Presentation</vt:lpstr>
      <vt:lpstr>PowerPoint Presentation</vt:lpstr>
      <vt:lpstr>PowerPoint Presentation</vt:lpstr>
      <vt:lpstr>REVIEW OF 2017 HOT TOPICS:  HIGH COST DRUGS High Cost Drugs – New Drugs in 2017</vt:lpstr>
      <vt:lpstr>REVIEW OF 2017 HOT TOPICS:  BIOSIMILARS Biosimilars – New Drugs in 2017</vt:lpstr>
      <vt:lpstr>REVIEW OF 2017 HOT TOPICS:  HEPATITIS C DRUGS Hepatitis C Spending by Drug</vt:lpstr>
      <vt:lpstr>PowerPoint Presentation</vt:lpstr>
      <vt:lpstr>PowerPoint Presentation</vt:lpstr>
      <vt:lpstr>PowerPoint Presentation</vt:lpstr>
      <vt:lpstr>PowerPoint Presentation</vt:lpstr>
      <vt:lpstr>EMERGING DRUG TRENDS: HIGH COST DRUGS New High Cost Drugs – 2018+ Watch List</vt:lpstr>
      <vt:lpstr>EMERGING DRUG TRENDS:  BIOSIMILARS New Biosimilars – 2018+ Watch List</vt:lpstr>
      <vt:lpstr>EMERGING DRUG TRENDS:  PATENT EXPIRIES Upcoming Patent Expiries*</vt:lpstr>
      <vt:lpstr>PowerPoint Presentation</vt:lpstr>
      <vt:lpstr>DASHBOARDS ON TOP THERAPEUTIC CLASSIFICATIONS  Biological-Response Modifiers1</vt:lpstr>
      <vt:lpstr>DASHBOARDS ON TOP THERAPEUTIC CLASSIFICATIONS  Diabetes</vt:lpstr>
      <vt:lpstr>DASHBOARDS ON TOP THERAPEUTIC CLASSIFICATIONS  Blood Pressure</vt:lpstr>
      <vt:lpstr>DASHBOARDS ON TOP THERAPEUTIC CLASSIFICATIONS  Depression</vt:lpstr>
      <vt:lpstr>DASHBOARDS ON TOP THERAPEUTIC CLASSIFICATIONS  Cancer</vt:lpstr>
      <vt:lpstr>PowerPoint Presentation</vt:lpstr>
      <vt:lpstr>DRUG TRENDS Observations</vt:lpstr>
      <vt:lpstr>PowerPoint Presentation</vt:lpstr>
      <vt:lpstr>PowerPoint Presentation</vt:lpstr>
      <vt:lpstr>PowerPoint Presentation</vt:lpstr>
      <vt:lpstr>PowerPoint Presentation</vt:lpstr>
      <vt:lpstr>PowerPoint Presentation</vt:lpstr>
    </vt:vector>
  </TitlesOfParts>
  <Company>Great-West Life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Paul</dc:creator>
  <cp:lastModifiedBy>Ramesh, Ramya</cp:lastModifiedBy>
  <cp:revision>3696</cp:revision>
  <cp:lastPrinted>2017-08-08T14:18:00Z</cp:lastPrinted>
  <dcterms:created xsi:type="dcterms:W3CDTF">2003-10-16T17:15:27Z</dcterms:created>
  <dcterms:modified xsi:type="dcterms:W3CDTF">2018-09-25T15:05:43Z</dcterms:modified>
</cp:coreProperties>
</file>